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9"/>
  </p:notesMasterIdLst>
  <p:handoutMasterIdLst>
    <p:handoutMasterId r:id="rId120"/>
  </p:handoutMasterIdLst>
  <p:sldIdLst>
    <p:sldId id="1456" r:id="rId2"/>
    <p:sldId id="550" r:id="rId3"/>
    <p:sldId id="1443" r:id="rId4"/>
    <p:sldId id="1447" r:id="rId5"/>
    <p:sldId id="515" r:id="rId6"/>
    <p:sldId id="1477" r:id="rId7"/>
    <p:sldId id="551" r:id="rId8"/>
    <p:sldId id="624" r:id="rId9"/>
    <p:sldId id="747" r:id="rId10"/>
    <p:sldId id="748" r:id="rId11"/>
    <p:sldId id="1457" r:id="rId12"/>
    <p:sldId id="603" r:id="rId13"/>
    <p:sldId id="1389" r:id="rId14"/>
    <p:sldId id="1343" r:id="rId15"/>
    <p:sldId id="1363" r:id="rId16"/>
    <p:sldId id="1359" r:id="rId17"/>
    <p:sldId id="1360" r:id="rId18"/>
    <p:sldId id="1361" r:id="rId19"/>
    <p:sldId id="759" r:id="rId20"/>
    <p:sldId id="716" r:id="rId21"/>
    <p:sldId id="717" r:id="rId22"/>
    <p:sldId id="1458" r:id="rId23"/>
    <p:sldId id="1390" r:id="rId24"/>
    <p:sldId id="632" r:id="rId25"/>
    <p:sldId id="1345" r:id="rId26"/>
    <p:sldId id="552" r:id="rId27"/>
    <p:sldId id="1438" r:id="rId28"/>
    <p:sldId id="1439" r:id="rId29"/>
    <p:sldId id="1414" r:id="rId30"/>
    <p:sldId id="1412" r:id="rId31"/>
    <p:sldId id="1413" r:id="rId32"/>
    <p:sldId id="1401" r:id="rId33"/>
    <p:sldId id="1402" r:id="rId34"/>
    <p:sldId id="1406" r:id="rId35"/>
    <p:sldId id="1415" r:id="rId36"/>
    <p:sldId id="1407" r:id="rId37"/>
    <p:sldId id="1408" r:id="rId38"/>
    <p:sldId id="1416" r:id="rId39"/>
    <p:sldId id="1409" r:id="rId40"/>
    <p:sldId id="346" r:id="rId41"/>
    <p:sldId id="1423" r:id="rId42"/>
    <p:sldId id="1417" r:id="rId43"/>
    <p:sldId id="1418" r:id="rId44"/>
    <p:sldId id="1419" r:id="rId45"/>
    <p:sldId id="635" r:id="rId46"/>
    <p:sldId id="636" r:id="rId47"/>
    <p:sldId id="637" r:id="rId48"/>
    <p:sldId id="1420" r:id="rId49"/>
    <p:sldId id="566" r:id="rId50"/>
    <p:sldId id="572" r:id="rId51"/>
    <p:sldId id="741" r:id="rId52"/>
    <p:sldId id="739" r:id="rId53"/>
    <p:sldId id="742" r:id="rId54"/>
    <p:sldId id="669" r:id="rId55"/>
    <p:sldId id="670" r:id="rId56"/>
    <p:sldId id="1334" r:id="rId57"/>
    <p:sldId id="1450" r:id="rId58"/>
    <p:sldId id="1403" r:id="rId59"/>
    <p:sldId id="1404" r:id="rId60"/>
    <p:sldId id="1337" r:id="rId61"/>
    <p:sldId id="1338" r:id="rId62"/>
    <p:sldId id="765" r:id="rId63"/>
    <p:sldId id="766" r:id="rId64"/>
    <p:sldId id="657" r:id="rId65"/>
    <p:sldId id="691" r:id="rId66"/>
    <p:sldId id="658" r:id="rId67"/>
    <p:sldId id="312" r:id="rId68"/>
    <p:sldId id="1432" r:id="rId69"/>
    <p:sldId id="1433" r:id="rId70"/>
    <p:sldId id="320" r:id="rId71"/>
    <p:sldId id="322" r:id="rId72"/>
    <p:sldId id="662" r:id="rId73"/>
    <p:sldId id="663" r:id="rId74"/>
    <p:sldId id="664" r:id="rId75"/>
    <p:sldId id="1454" r:id="rId76"/>
    <p:sldId id="666" r:id="rId77"/>
    <p:sldId id="1424" r:id="rId78"/>
    <p:sldId id="1434" r:id="rId79"/>
    <p:sldId id="1435" r:id="rId80"/>
    <p:sldId id="1436" r:id="rId81"/>
    <p:sldId id="1448" r:id="rId82"/>
    <p:sldId id="1449" r:id="rId83"/>
    <p:sldId id="1353" r:id="rId84"/>
    <p:sldId id="753" r:id="rId85"/>
    <p:sldId id="1459" r:id="rId86"/>
    <p:sldId id="1460" r:id="rId87"/>
    <p:sldId id="1461" r:id="rId88"/>
    <p:sldId id="1462" r:id="rId89"/>
    <p:sldId id="1463" r:id="rId90"/>
    <p:sldId id="1464" r:id="rId91"/>
    <p:sldId id="1465" r:id="rId92"/>
    <p:sldId id="1466" r:id="rId93"/>
    <p:sldId id="1467" r:id="rId94"/>
    <p:sldId id="1468" r:id="rId95"/>
    <p:sldId id="1469" r:id="rId96"/>
    <p:sldId id="1470" r:id="rId97"/>
    <p:sldId id="1471" r:id="rId98"/>
    <p:sldId id="1472" r:id="rId99"/>
    <p:sldId id="1473" r:id="rId100"/>
    <p:sldId id="1455" r:id="rId101"/>
    <p:sldId id="1474" r:id="rId102"/>
    <p:sldId id="1475" r:id="rId103"/>
    <p:sldId id="307" r:id="rId104"/>
    <p:sldId id="308" r:id="rId105"/>
    <p:sldId id="311" r:id="rId106"/>
    <p:sldId id="1476" r:id="rId107"/>
    <p:sldId id="333" r:id="rId108"/>
    <p:sldId id="313" r:id="rId109"/>
    <p:sldId id="314" r:id="rId110"/>
    <p:sldId id="335" r:id="rId111"/>
    <p:sldId id="325" r:id="rId112"/>
    <p:sldId id="315" r:id="rId113"/>
    <p:sldId id="336" r:id="rId114"/>
    <p:sldId id="338" r:id="rId115"/>
    <p:sldId id="328" r:id="rId116"/>
    <p:sldId id="339" r:id="rId117"/>
    <p:sldId id="318" r:id="rId118"/>
  </p:sldIdLst>
  <p:sldSz cx="9144000" cy="5143500" type="screen16x9"/>
  <p:notesSz cx="6858000" cy="9144000"/>
  <p:custDataLst>
    <p:tags r:id="rId12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CISCO LIVE 2019" id="{57DC69AD-A26E-47D6-B65E-46E672F711FE}">
          <p14:sldIdLst>
            <p14:sldId id="1456"/>
            <p14:sldId id="550"/>
            <p14:sldId id="1443"/>
            <p14:sldId id="1447"/>
            <p14:sldId id="515"/>
            <p14:sldId id="1477"/>
            <p14:sldId id="551"/>
            <p14:sldId id="624"/>
            <p14:sldId id="747"/>
            <p14:sldId id="748"/>
            <p14:sldId id="1457"/>
            <p14:sldId id="603"/>
            <p14:sldId id="1389"/>
            <p14:sldId id="1343"/>
            <p14:sldId id="1363"/>
            <p14:sldId id="1359"/>
            <p14:sldId id="1360"/>
            <p14:sldId id="1361"/>
            <p14:sldId id="759"/>
            <p14:sldId id="716"/>
            <p14:sldId id="717"/>
            <p14:sldId id="1458"/>
            <p14:sldId id="1390"/>
            <p14:sldId id="632"/>
            <p14:sldId id="1345"/>
            <p14:sldId id="552"/>
            <p14:sldId id="1438"/>
            <p14:sldId id="1439"/>
            <p14:sldId id="1414"/>
            <p14:sldId id="1412"/>
            <p14:sldId id="1413"/>
            <p14:sldId id="1401"/>
            <p14:sldId id="1402"/>
            <p14:sldId id="1406"/>
            <p14:sldId id="1415"/>
            <p14:sldId id="1407"/>
            <p14:sldId id="1408"/>
            <p14:sldId id="1416"/>
            <p14:sldId id="1409"/>
            <p14:sldId id="346"/>
            <p14:sldId id="1423"/>
            <p14:sldId id="1417"/>
            <p14:sldId id="1418"/>
            <p14:sldId id="1419"/>
            <p14:sldId id="635"/>
            <p14:sldId id="636"/>
            <p14:sldId id="637"/>
            <p14:sldId id="1420"/>
            <p14:sldId id="566"/>
            <p14:sldId id="572"/>
            <p14:sldId id="741"/>
            <p14:sldId id="739"/>
            <p14:sldId id="742"/>
            <p14:sldId id="669"/>
            <p14:sldId id="670"/>
            <p14:sldId id="1334"/>
            <p14:sldId id="1450"/>
            <p14:sldId id="1403"/>
            <p14:sldId id="1404"/>
            <p14:sldId id="1337"/>
            <p14:sldId id="1338"/>
            <p14:sldId id="765"/>
            <p14:sldId id="766"/>
            <p14:sldId id="657"/>
            <p14:sldId id="691"/>
            <p14:sldId id="658"/>
            <p14:sldId id="312"/>
            <p14:sldId id="1432"/>
            <p14:sldId id="1433"/>
            <p14:sldId id="320"/>
            <p14:sldId id="322"/>
            <p14:sldId id="662"/>
            <p14:sldId id="663"/>
            <p14:sldId id="664"/>
            <p14:sldId id="1454"/>
            <p14:sldId id="666"/>
            <p14:sldId id="1424"/>
            <p14:sldId id="1434"/>
            <p14:sldId id="1435"/>
            <p14:sldId id="1436"/>
            <p14:sldId id="1448"/>
            <p14:sldId id="1449"/>
            <p14:sldId id="1353"/>
            <p14:sldId id="753"/>
            <p14:sldId id="1459"/>
            <p14:sldId id="1460"/>
            <p14:sldId id="1461"/>
            <p14:sldId id="1462"/>
            <p14:sldId id="1463"/>
            <p14:sldId id="1464"/>
            <p14:sldId id="1465"/>
            <p14:sldId id="1466"/>
            <p14:sldId id="1467"/>
            <p14:sldId id="1468"/>
            <p14:sldId id="1469"/>
            <p14:sldId id="1470"/>
            <p14:sldId id="1471"/>
            <p14:sldId id="1472"/>
            <p14:sldId id="1473"/>
            <p14:sldId id="1455"/>
            <p14:sldId id="1474"/>
            <p14:sldId id="1475"/>
            <p14:sldId id="307"/>
            <p14:sldId id="308"/>
            <p14:sldId id="311"/>
            <p14:sldId id="1476"/>
            <p14:sldId id="333"/>
            <p14:sldId id="313"/>
            <p14:sldId id="314"/>
            <p14:sldId id="335"/>
            <p14:sldId id="325"/>
            <p14:sldId id="315"/>
            <p14:sldId id="336"/>
            <p14:sldId id="338"/>
            <p14:sldId id="328"/>
            <p14:sldId id="339"/>
            <p14:sldId id="318"/>
          </p14:sldIdLst>
        </p14:section>
        <p14:section name="Default Section" id="{3A09B788-14E5-4ADE-BEB1-E6A414F37019}">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E15"/>
    <a:srgbClr val="146A06"/>
    <a:srgbClr val="00854F"/>
    <a:srgbClr val="86DBF2"/>
    <a:srgbClr val="049FD9"/>
    <a:srgbClr val="1FAED4"/>
    <a:srgbClr val="72C059"/>
    <a:srgbClr val="B2D171"/>
    <a:srgbClr val="B8E1D0"/>
    <a:srgbClr val="26194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0" autoAdjust="0"/>
    <p:restoredTop sz="96469" autoAdjust="0"/>
  </p:normalViewPr>
  <p:slideViewPr>
    <p:cSldViewPr snapToGrid="0" snapToObjects="1" showGuides="1">
      <p:cViewPr varScale="1">
        <p:scale>
          <a:sx n="98" d="100"/>
          <a:sy n="98" d="100"/>
        </p:scale>
        <p:origin x="857" y="62"/>
      </p:cViewPr>
      <p:guideLst>
        <p:guide pos="3144"/>
        <p:guide orient="horz" pos="1620"/>
      </p:guideLst>
    </p:cSldViewPr>
  </p:slideViewPr>
  <p:notesTextViewPr>
    <p:cViewPr>
      <p:scale>
        <a:sx n="100" d="100"/>
        <a:sy n="100" d="100"/>
      </p:scale>
      <p:origin x="0" y="0"/>
    </p:cViewPr>
  </p:notesTextViewPr>
  <p:sorterViewPr>
    <p:cViewPr>
      <p:scale>
        <a:sx n="180" d="100"/>
        <a:sy n="180" d="100"/>
      </p:scale>
      <p:origin x="0" y="12756"/>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8A4449-FD98-42F3-86EE-A477EC24A11C}" type="doc">
      <dgm:prSet loTypeId="urn:microsoft.com/office/officeart/2005/8/layout/hList1" loCatId="list" qsTypeId="urn:microsoft.com/office/officeart/2005/8/quickstyle/simple1" qsCatId="simple" csTypeId="urn:microsoft.com/office/officeart/2005/8/colors/colorful1" csCatId="colorful" phldr="1"/>
      <dgm:spPr/>
    </dgm:pt>
    <dgm:pt modelId="{CDD9A82F-FBEA-4C5C-8EB0-AFE905070163}">
      <dgm:prSet phldrT="[Text]"/>
      <dgm:spPr/>
      <dgm:t>
        <a:bodyPr/>
        <a:lstStyle/>
        <a:p>
          <a:r>
            <a:rPr lang="en-US" dirty="0">
              <a:solidFill>
                <a:schemeClr val="bg2"/>
              </a:solidFill>
            </a:rPr>
            <a:t>ACI 3.1</a:t>
          </a:r>
        </a:p>
      </dgm:t>
    </dgm:pt>
    <dgm:pt modelId="{610C0EB3-7E79-4A51-91F3-4118508B43D9}" type="parTrans" cxnId="{4E36F3D8-6AF0-43BF-B0AB-6E4D69701A87}">
      <dgm:prSet/>
      <dgm:spPr/>
      <dgm:t>
        <a:bodyPr/>
        <a:lstStyle/>
        <a:p>
          <a:endParaRPr lang="en-US"/>
        </a:p>
      </dgm:t>
    </dgm:pt>
    <dgm:pt modelId="{D4F9F751-950E-47F8-88E4-FA206EDEA11D}" type="sibTrans" cxnId="{4E36F3D8-6AF0-43BF-B0AB-6E4D69701A87}">
      <dgm:prSet/>
      <dgm:spPr/>
      <dgm:t>
        <a:bodyPr/>
        <a:lstStyle/>
        <a:p>
          <a:endParaRPr lang="en-US"/>
        </a:p>
      </dgm:t>
    </dgm:pt>
    <dgm:pt modelId="{37C042FD-F226-49A1-9CC6-2B24536D74EF}">
      <dgm:prSet phldrT="[Text]"/>
      <dgm:spPr/>
      <dgm:t>
        <a:bodyPr/>
        <a:lstStyle/>
        <a:p>
          <a:r>
            <a:rPr lang="en-US" dirty="0">
              <a:solidFill>
                <a:schemeClr val="bg2"/>
              </a:solidFill>
            </a:rPr>
            <a:t>ACI 4.2</a:t>
          </a:r>
        </a:p>
      </dgm:t>
    </dgm:pt>
    <dgm:pt modelId="{297CDC63-07A5-4814-9F38-5D40EB9FB7E7}" type="parTrans" cxnId="{BE8FEDFF-A6AF-4553-9B93-9267C1F621FB}">
      <dgm:prSet/>
      <dgm:spPr/>
      <dgm:t>
        <a:bodyPr/>
        <a:lstStyle/>
        <a:p>
          <a:endParaRPr lang="en-US"/>
        </a:p>
      </dgm:t>
    </dgm:pt>
    <dgm:pt modelId="{6A6817EA-09EB-446C-8A2A-84985EE6EF3F}" type="sibTrans" cxnId="{BE8FEDFF-A6AF-4553-9B93-9267C1F621FB}">
      <dgm:prSet/>
      <dgm:spPr/>
      <dgm:t>
        <a:bodyPr/>
        <a:lstStyle/>
        <a:p>
          <a:endParaRPr lang="en-US"/>
        </a:p>
      </dgm:t>
    </dgm:pt>
    <dgm:pt modelId="{85929510-9024-434F-BA20-84E4C09D98AB}">
      <dgm:prSet phldrT="[Text]"/>
      <dgm:spPr/>
      <dgm:t>
        <a:bodyPr/>
        <a:lstStyle/>
        <a:p>
          <a:r>
            <a:rPr lang="en-US" dirty="0">
              <a:solidFill>
                <a:schemeClr val="bg2"/>
              </a:solidFill>
            </a:rPr>
            <a:t>Roadmap</a:t>
          </a:r>
        </a:p>
      </dgm:t>
    </dgm:pt>
    <dgm:pt modelId="{386F60CE-24F3-481C-8916-F5D279184930}" type="parTrans" cxnId="{0B5D418F-3F9A-494E-97CC-4F3E25873356}">
      <dgm:prSet/>
      <dgm:spPr/>
      <dgm:t>
        <a:bodyPr/>
        <a:lstStyle/>
        <a:p>
          <a:endParaRPr lang="en-US"/>
        </a:p>
      </dgm:t>
    </dgm:pt>
    <dgm:pt modelId="{F0DA3F84-37A3-410E-8E4A-4463C06FA34D}" type="sibTrans" cxnId="{0B5D418F-3F9A-494E-97CC-4F3E25873356}">
      <dgm:prSet/>
      <dgm:spPr/>
      <dgm:t>
        <a:bodyPr/>
        <a:lstStyle/>
        <a:p>
          <a:endParaRPr lang="en-US"/>
        </a:p>
      </dgm:t>
    </dgm:pt>
    <dgm:pt modelId="{3173AC80-F96D-4643-A63C-7B1E8EB3EFF0}">
      <dgm:prSet/>
      <dgm:spPr/>
      <dgm:t>
        <a:bodyPr/>
        <a:lstStyle/>
        <a:p>
          <a:pPr algn="ctr">
            <a:buNone/>
          </a:pPr>
          <a:r>
            <a:rPr lang="en-US" dirty="0">
              <a:solidFill>
                <a:schemeClr val="bg1"/>
              </a:solidFill>
            </a:rPr>
            <a:t>20 pairs</a:t>
          </a:r>
        </a:p>
      </dgm:t>
    </dgm:pt>
    <dgm:pt modelId="{913F33DC-C6A3-4703-9AB5-5BF04BFBDB3E}" type="parTrans" cxnId="{CAB80167-9F9F-4EEF-805E-EC59D29E7B04}">
      <dgm:prSet/>
      <dgm:spPr/>
      <dgm:t>
        <a:bodyPr/>
        <a:lstStyle/>
        <a:p>
          <a:endParaRPr lang="en-US"/>
        </a:p>
      </dgm:t>
    </dgm:pt>
    <dgm:pt modelId="{ACB0BBAF-F74C-4407-B122-4429BAC7AE04}" type="sibTrans" cxnId="{CAB80167-9F9F-4EEF-805E-EC59D29E7B04}">
      <dgm:prSet/>
      <dgm:spPr/>
      <dgm:t>
        <a:bodyPr/>
        <a:lstStyle/>
        <a:p>
          <a:endParaRPr lang="en-US"/>
        </a:p>
      </dgm:t>
    </dgm:pt>
    <dgm:pt modelId="{60C49DF1-151F-43A7-A555-5385EA2EAAC1}">
      <dgm:prSet custT="1"/>
      <dgm:spPr/>
      <dgm:t>
        <a:bodyPr/>
        <a:lstStyle/>
        <a:p>
          <a:pPr algn="ctr">
            <a:buNone/>
          </a:pPr>
          <a:r>
            <a:rPr lang="en-US" sz="3600" kern="1200" dirty="0">
              <a:solidFill>
                <a:schemeClr val="bg1"/>
              </a:solidFill>
              <a:latin typeface="CiscoSansTT Light"/>
              <a:ea typeface="+mn-ea"/>
              <a:cs typeface="+mn-cs"/>
            </a:rPr>
            <a:t>64 pairs</a:t>
          </a:r>
        </a:p>
      </dgm:t>
    </dgm:pt>
    <dgm:pt modelId="{D48CA164-265F-4919-9808-0F40FDC41563}" type="parTrans" cxnId="{8FE65C8F-7281-49A0-A67E-C4C659C25AFA}">
      <dgm:prSet/>
      <dgm:spPr/>
      <dgm:t>
        <a:bodyPr/>
        <a:lstStyle/>
        <a:p>
          <a:endParaRPr lang="en-US"/>
        </a:p>
      </dgm:t>
    </dgm:pt>
    <dgm:pt modelId="{E57FECC9-7AA9-47A3-BA70-30954DD1B1DD}" type="sibTrans" cxnId="{8FE65C8F-7281-49A0-A67E-C4C659C25AFA}">
      <dgm:prSet/>
      <dgm:spPr/>
      <dgm:t>
        <a:bodyPr/>
        <a:lstStyle/>
        <a:p>
          <a:endParaRPr lang="en-US"/>
        </a:p>
      </dgm:t>
    </dgm:pt>
    <dgm:pt modelId="{DBD3B822-6601-4C20-AF25-3A2B36529698}">
      <dgm:prSet/>
      <dgm:spPr/>
      <dgm:t>
        <a:bodyPr/>
        <a:lstStyle/>
        <a:p>
          <a:pPr>
            <a:buNone/>
          </a:pPr>
          <a:r>
            <a:rPr lang="en-US" dirty="0">
              <a:solidFill>
                <a:schemeClr val="bg1"/>
              </a:solidFill>
            </a:rPr>
            <a:t>120 pairs per site</a:t>
          </a:r>
        </a:p>
      </dgm:t>
    </dgm:pt>
    <dgm:pt modelId="{F82EBBF2-7B58-41D5-8421-E5D6AA60BAAE}" type="parTrans" cxnId="{DAF4E0A8-84DE-4CFE-AE30-C14B5661D13B}">
      <dgm:prSet/>
      <dgm:spPr/>
      <dgm:t>
        <a:bodyPr/>
        <a:lstStyle/>
        <a:p>
          <a:endParaRPr lang="en-US"/>
        </a:p>
      </dgm:t>
    </dgm:pt>
    <dgm:pt modelId="{03C67240-B376-4E69-8F0D-3DC757E66A09}" type="sibTrans" cxnId="{DAF4E0A8-84DE-4CFE-AE30-C14B5661D13B}">
      <dgm:prSet/>
      <dgm:spPr/>
      <dgm:t>
        <a:bodyPr/>
        <a:lstStyle/>
        <a:p>
          <a:endParaRPr lang="en-US"/>
        </a:p>
      </dgm:t>
    </dgm:pt>
    <dgm:pt modelId="{9F8EC28C-D7EC-46CC-8F8B-C64F153A9D31}" type="pres">
      <dgm:prSet presAssocID="{168A4449-FD98-42F3-86EE-A477EC24A11C}" presName="Name0" presStyleCnt="0">
        <dgm:presLayoutVars>
          <dgm:dir/>
          <dgm:animLvl val="lvl"/>
          <dgm:resizeHandles val="exact"/>
        </dgm:presLayoutVars>
      </dgm:prSet>
      <dgm:spPr/>
    </dgm:pt>
    <dgm:pt modelId="{93B4F62D-4323-45F7-B6AE-9375ED446D40}" type="pres">
      <dgm:prSet presAssocID="{CDD9A82F-FBEA-4C5C-8EB0-AFE905070163}" presName="composite" presStyleCnt="0"/>
      <dgm:spPr/>
    </dgm:pt>
    <dgm:pt modelId="{72BF0A66-2449-4477-B8DA-5DEA33053691}" type="pres">
      <dgm:prSet presAssocID="{CDD9A82F-FBEA-4C5C-8EB0-AFE905070163}" presName="parTx" presStyleLbl="alignNode1" presStyleIdx="0" presStyleCnt="3">
        <dgm:presLayoutVars>
          <dgm:chMax val="0"/>
          <dgm:chPref val="0"/>
          <dgm:bulletEnabled val="1"/>
        </dgm:presLayoutVars>
      </dgm:prSet>
      <dgm:spPr/>
    </dgm:pt>
    <dgm:pt modelId="{92127BCA-6C3C-4A7F-8129-0A869462C9DD}" type="pres">
      <dgm:prSet presAssocID="{CDD9A82F-FBEA-4C5C-8EB0-AFE905070163}" presName="desTx" presStyleLbl="alignAccFollowNode1" presStyleIdx="0" presStyleCnt="3">
        <dgm:presLayoutVars>
          <dgm:bulletEnabled val="1"/>
        </dgm:presLayoutVars>
      </dgm:prSet>
      <dgm:spPr/>
    </dgm:pt>
    <dgm:pt modelId="{5F5FD209-2A3A-4F82-99E6-8940BFB7093C}" type="pres">
      <dgm:prSet presAssocID="{D4F9F751-950E-47F8-88E4-FA206EDEA11D}" presName="space" presStyleCnt="0"/>
      <dgm:spPr/>
    </dgm:pt>
    <dgm:pt modelId="{FB461A35-363F-44D7-AC43-B0F70B51894F}" type="pres">
      <dgm:prSet presAssocID="{37C042FD-F226-49A1-9CC6-2B24536D74EF}" presName="composite" presStyleCnt="0"/>
      <dgm:spPr/>
    </dgm:pt>
    <dgm:pt modelId="{E2B62104-85CA-4CAA-9915-1CB89D3C3177}" type="pres">
      <dgm:prSet presAssocID="{37C042FD-F226-49A1-9CC6-2B24536D74EF}" presName="parTx" presStyleLbl="alignNode1" presStyleIdx="1" presStyleCnt="3">
        <dgm:presLayoutVars>
          <dgm:chMax val="0"/>
          <dgm:chPref val="0"/>
          <dgm:bulletEnabled val="1"/>
        </dgm:presLayoutVars>
      </dgm:prSet>
      <dgm:spPr/>
    </dgm:pt>
    <dgm:pt modelId="{FD724847-2828-4E7E-8D59-9DDE4DA53DA3}" type="pres">
      <dgm:prSet presAssocID="{37C042FD-F226-49A1-9CC6-2B24536D74EF}" presName="desTx" presStyleLbl="alignAccFollowNode1" presStyleIdx="1" presStyleCnt="3">
        <dgm:presLayoutVars>
          <dgm:bulletEnabled val="1"/>
        </dgm:presLayoutVars>
      </dgm:prSet>
      <dgm:spPr/>
    </dgm:pt>
    <dgm:pt modelId="{78284710-1BC4-40B9-80EF-87B8411893C0}" type="pres">
      <dgm:prSet presAssocID="{6A6817EA-09EB-446C-8A2A-84985EE6EF3F}" presName="space" presStyleCnt="0"/>
      <dgm:spPr/>
    </dgm:pt>
    <dgm:pt modelId="{1773E4D7-2459-473A-853F-EF2DE40E76C1}" type="pres">
      <dgm:prSet presAssocID="{85929510-9024-434F-BA20-84E4C09D98AB}" presName="composite" presStyleCnt="0"/>
      <dgm:spPr/>
    </dgm:pt>
    <dgm:pt modelId="{D1305F25-A4E8-4BDB-BC1E-07949DF6491E}" type="pres">
      <dgm:prSet presAssocID="{85929510-9024-434F-BA20-84E4C09D98AB}" presName="parTx" presStyleLbl="alignNode1" presStyleIdx="2" presStyleCnt="3">
        <dgm:presLayoutVars>
          <dgm:chMax val="0"/>
          <dgm:chPref val="0"/>
          <dgm:bulletEnabled val="1"/>
        </dgm:presLayoutVars>
      </dgm:prSet>
      <dgm:spPr/>
    </dgm:pt>
    <dgm:pt modelId="{1CA27C05-9EEF-4AFE-8A9E-DF4D581D7D80}" type="pres">
      <dgm:prSet presAssocID="{85929510-9024-434F-BA20-84E4C09D98AB}" presName="desTx" presStyleLbl="alignAccFollowNode1" presStyleIdx="2" presStyleCnt="3">
        <dgm:presLayoutVars>
          <dgm:bulletEnabled val="1"/>
        </dgm:presLayoutVars>
      </dgm:prSet>
      <dgm:spPr/>
    </dgm:pt>
  </dgm:ptLst>
  <dgm:cxnLst>
    <dgm:cxn modelId="{72D0DF0E-7C28-4B16-9EE9-CF3720CCF75A}" type="presOf" srcId="{DBD3B822-6601-4C20-AF25-3A2B36529698}" destId="{1CA27C05-9EEF-4AFE-8A9E-DF4D581D7D80}" srcOrd="0" destOrd="0" presId="urn:microsoft.com/office/officeart/2005/8/layout/hList1"/>
    <dgm:cxn modelId="{1C3D1C1C-254A-4E5E-A834-54B9871732F4}" type="presOf" srcId="{CDD9A82F-FBEA-4C5C-8EB0-AFE905070163}" destId="{72BF0A66-2449-4477-B8DA-5DEA33053691}" srcOrd="0" destOrd="0" presId="urn:microsoft.com/office/officeart/2005/8/layout/hList1"/>
    <dgm:cxn modelId="{5554D762-D868-4D4D-B03B-D13D2C5BEE35}" type="presOf" srcId="{60C49DF1-151F-43A7-A555-5385EA2EAAC1}" destId="{FD724847-2828-4E7E-8D59-9DDE4DA53DA3}" srcOrd="0" destOrd="0" presId="urn:microsoft.com/office/officeart/2005/8/layout/hList1"/>
    <dgm:cxn modelId="{CAB80167-9F9F-4EEF-805E-EC59D29E7B04}" srcId="{CDD9A82F-FBEA-4C5C-8EB0-AFE905070163}" destId="{3173AC80-F96D-4643-A63C-7B1E8EB3EFF0}" srcOrd="0" destOrd="0" parTransId="{913F33DC-C6A3-4703-9AB5-5BF04BFBDB3E}" sibTransId="{ACB0BBAF-F74C-4407-B122-4429BAC7AE04}"/>
    <dgm:cxn modelId="{50A3F16A-6475-4928-94CB-C9660EBC195B}" type="presOf" srcId="{168A4449-FD98-42F3-86EE-A477EC24A11C}" destId="{9F8EC28C-D7EC-46CC-8F8B-C64F153A9D31}" srcOrd="0" destOrd="0" presId="urn:microsoft.com/office/officeart/2005/8/layout/hList1"/>
    <dgm:cxn modelId="{D3F4536B-7778-4D04-9E3C-C5A938887A7F}" type="presOf" srcId="{85929510-9024-434F-BA20-84E4C09D98AB}" destId="{D1305F25-A4E8-4BDB-BC1E-07949DF6491E}" srcOrd="0" destOrd="0" presId="urn:microsoft.com/office/officeart/2005/8/layout/hList1"/>
    <dgm:cxn modelId="{2515B276-4056-492E-9C64-8EDEDACCBD4F}" type="presOf" srcId="{3173AC80-F96D-4643-A63C-7B1E8EB3EFF0}" destId="{92127BCA-6C3C-4A7F-8129-0A869462C9DD}" srcOrd="0" destOrd="0" presId="urn:microsoft.com/office/officeart/2005/8/layout/hList1"/>
    <dgm:cxn modelId="{8FE65C8F-7281-49A0-A67E-C4C659C25AFA}" srcId="{37C042FD-F226-49A1-9CC6-2B24536D74EF}" destId="{60C49DF1-151F-43A7-A555-5385EA2EAAC1}" srcOrd="0" destOrd="0" parTransId="{D48CA164-265F-4919-9808-0F40FDC41563}" sibTransId="{E57FECC9-7AA9-47A3-BA70-30954DD1B1DD}"/>
    <dgm:cxn modelId="{0B5D418F-3F9A-494E-97CC-4F3E25873356}" srcId="{168A4449-FD98-42F3-86EE-A477EC24A11C}" destId="{85929510-9024-434F-BA20-84E4C09D98AB}" srcOrd="2" destOrd="0" parTransId="{386F60CE-24F3-481C-8916-F5D279184930}" sibTransId="{F0DA3F84-37A3-410E-8E4A-4463C06FA34D}"/>
    <dgm:cxn modelId="{DAF4E0A8-84DE-4CFE-AE30-C14B5661D13B}" srcId="{85929510-9024-434F-BA20-84E4C09D98AB}" destId="{DBD3B822-6601-4C20-AF25-3A2B36529698}" srcOrd="0" destOrd="0" parTransId="{F82EBBF2-7B58-41D5-8421-E5D6AA60BAAE}" sibTransId="{03C67240-B376-4E69-8F0D-3DC757E66A09}"/>
    <dgm:cxn modelId="{2F08E2A9-D10B-4B15-BA9F-012CD08D1EF5}" type="presOf" srcId="{37C042FD-F226-49A1-9CC6-2B24536D74EF}" destId="{E2B62104-85CA-4CAA-9915-1CB89D3C3177}" srcOrd="0" destOrd="0" presId="urn:microsoft.com/office/officeart/2005/8/layout/hList1"/>
    <dgm:cxn modelId="{4E36F3D8-6AF0-43BF-B0AB-6E4D69701A87}" srcId="{168A4449-FD98-42F3-86EE-A477EC24A11C}" destId="{CDD9A82F-FBEA-4C5C-8EB0-AFE905070163}" srcOrd="0" destOrd="0" parTransId="{610C0EB3-7E79-4A51-91F3-4118508B43D9}" sibTransId="{D4F9F751-950E-47F8-88E4-FA206EDEA11D}"/>
    <dgm:cxn modelId="{BE8FEDFF-A6AF-4553-9B93-9267C1F621FB}" srcId="{168A4449-FD98-42F3-86EE-A477EC24A11C}" destId="{37C042FD-F226-49A1-9CC6-2B24536D74EF}" srcOrd="1" destOrd="0" parTransId="{297CDC63-07A5-4814-9F38-5D40EB9FB7E7}" sibTransId="{6A6817EA-09EB-446C-8A2A-84985EE6EF3F}"/>
    <dgm:cxn modelId="{F5D6E758-ABAB-4C86-9D51-23D2E69F48E5}" type="presParOf" srcId="{9F8EC28C-D7EC-46CC-8F8B-C64F153A9D31}" destId="{93B4F62D-4323-45F7-B6AE-9375ED446D40}" srcOrd="0" destOrd="0" presId="urn:microsoft.com/office/officeart/2005/8/layout/hList1"/>
    <dgm:cxn modelId="{9E23FDF6-48F2-4F21-B17F-231F3E43F219}" type="presParOf" srcId="{93B4F62D-4323-45F7-B6AE-9375ED446D40}" destId="{72BF0A66-2449-4477-B8DA-5DEA33053691}" srcOrd="0" destOrd="0" presId="urn:microsoft.com/office/officeart/2005/8/layout/hList1"/>
    <dgm:cxn modelId="{16824C52-D772-4C76-90CD-2B6A9AD23005}" type="presParOf" srcId="{93B4F62D-4323-45F7-B6AE-9375ED446D40}" destId="{92127BCA-6C3C-4A7F-8129-0A869462C9DD}" srcOrd="1" destOrd="0" presId="urn:microsoft.com/office/officeart/2005/8/layout/hList1"/>
    <dgm:cxn modelId="{1FFBF940-855B-4E36-B973-C1471CB30676}" type="presParOf" srcId="{9F8EC28C-D7EC-46CC-8F8B-C64F153A9D31}" destId="{5F5FD209-2A3A-4F82-99E6-8940BFB7093C}" srcOrd="1" destOrd="0" presId="urn:microsoft.com/office/officeart/2005/8/layout/hList1"/>
    <dgm:cxn modelId="{4C3CB758-67A4-4ADC-9D78-776ACA4900B9}" type="presParOf" srcId="{9F8EC28C-D7EC-46CC-8F8B-C64F153A9D31}" destId="{FB461A35-363F-44D7-AC43-B0F70B51894F}" srcOrd="2" destOrd="0" presId="urn:microsoft.com/office/officeart/2005/8/layout/hList1"/>
    <dgm:cxn modelId="{289A3E25-1094-4D40-B201-953154C5435A}" type="presParOf" srcId="{FB461A35-363F-44D7-AC43-B0F70B51894F}" destId="{E2B62104-85CA-4CAA-9915-1CB89D3C3177}" srcOrd="0" destOrd="0" presId="urn:microsoft.com/office/officeart/2005/8/layout/hList1"/>
    <dgm:cxn modelId="{ECC0E7F9-D504-4ADB-82A4-864C06688E50}" type="presParOf" srcId="{FB461A35-363F-44D7-AC43-B0F70B51894F}" destId="{FD724847-2828-4E7E-8D59-9DDE4DA53DA3}" srcOrd="1" destOrd="0" presId="urn:microsoft.com/office/officeart/2005/8/layout/hList1"/>
    <dgm:cxn modelId="{1815FE26-ED5E-4146-B964-DA38717DD459}" type="presParOf" srcId="{9F8EC28C-D7EC-46CC-8F8B-C64F153A9D31}" destId="{78284710-1BC4-40B9-80EF-87B8411893C0}" srcOrd="3" destOrd="0" presId="urn:microsoft.com/office/officeart/2005/8/layout/hList1"/>
    <dgm:cxn modelId="{5628EF76-F519-4A57-A9A1-F3D8971F604C}" type="presParOf" srcId="{9F8EC28C-D7EC-46CC-8F8B-C64F153A9D31}" destId="{1773E4D7-2459-473A-853F-EF2DE40E76C1}" srcOrd="4" destOrd="0" presId="urn:microsoft.com/office/officeart/2005/8/layout/hList1"/>
    <dgm:cxn modelId="{88E777EA-987D-4A1F-8074-DD9855C6AD34}" type="presParOf" srcId="{1773E4D7-2459-473A-853F-EF2DE40E76C1}" destId="{D1305F25-A4E8-4BDB-BC1E-07949DF6491E}" srcOrd="0" destOrd="0" presId="urn:microsoft.com/office/officeart/2005/8/layout/hList1"/>
    <dgm:cxn modelId="{BF8EF573-E3A5-4384-82A5-F35A04FE844C}" type="presParOf" srcId="{1773E4D7-2459-473A-853F-EF2DE40E76C1}" destId="{1CA27C05-9EEF-4AFE-8A9E-DF4D581D7D8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F0A66-2449-4477-B8DA-5DEA33053691}">
      <dsp:nvSpPr>
        <dsp:cNvPr id="0" name=""/>
        <dsp:cNvSpPr/>
      </dsp:nvSpPr>
      <dsp:spPr>
        <a:xfrm>
          <a:off x="2618" y="126867"/>
          <a:ext cx="2552693" cy="102107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2"/>
              </a:solidFill>
            </a:rPr>
            <a:t>ACI 3.1</a:t>
          </a:r>
        </a:p>
      </dsp:txBody>
      <dsp:txXfrm>
        <a:off x="2618" y="126867"/>
        <a:ext cx="2552693" cy="1021077"/>
      </dsp:txXfrm>
    </dsp:sp>
    <dsp:sp modelId="{92127BCA-6C3C-4A7F-8129-0A869462C9DD}">
      <dsp:nvSpPr>
        <dsp:cNvPr id="0" name=""/>
        <dsp:cNvSpPr/>
      </dsp:nvSpPr>
      <dsp:spPr>
        <a:xfrm>
          <a:off x="2618" y="1147945"/>
          <a:ext cx="2552693" cy="1625040"/>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ctr" defTabSz="1644650">
            <a:lnSpc>
              <a:spcPct val="90000"/>
            </a:lnSpc>
            <a:spcBef>
              <a:spcPct val="0"/>
            </a:spcBef>
            <a:spcAft>
              <a:spcPct val="15000"/>
            </a:spcAft>
            <a:buNone/>
          </a:pPr>
          <a:r>
            <a:rPr lang="en-US" sz="3700" kern="1200" dirty="0">
              <a:solidFill>
                <a:schemeClr val="bg1"/>
              </a:solidFill>
            </a:rPr>
            <a:t>20 pairs</a:t>
          </a:r>
        </a:p>
      </dsp:txBody>
      <dsp:txXfrm>
        <a:off x="2618" y="1147945"/>
        <a:ext cx="2552693" cy="1625040"/>
      </dsp:txXfrm>
    </dsp:sp>
    <dsp:sp modelId="{E2B62104-85CA-4CAA-9915-1CB89D3C3177}">
      <dsp:nvSpPr>
        <dsp:cNvPr id="0" name=""/>
        <dsp:cNvSpPr/>
      </dsp:nvSpPr>
      <dsp:spPr>
        <a:xfrm>
          <a:off x="2912688" y="126867"/>
          <a:ext cx="2552693" cy="1021077"/>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2"/>
              </a:solidFill>
            </a:rPr>
            <a:t>ACI 4.2</a:t>
          </a:r>
        </a:p>
      </dsp:txBody>
      <dsp:txXfrm>
        <a:off x="2912688" y="126867"/>
        <a:ext cx="2552693" cy="1021077"/>
      </dsp:txXfrm>
    </dsp:sp>
    <dsp:sp modelId="{FD724847-2828-4E7E-8D59-9DDE4DA53DA3}">
      <dsp:nvSpPr>
        <dsp:cNvPr id="0" name=""/>
        <dsp:cNvSpPr/>
      </dsp:nvSpPr>
      <dsp:spPr>
        <a:xfrm>
          <a:off x="2912688" y="1147945"/>
          <a:ext cx="2552693" cy="1625040"/>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ctr" defTabSz="1600200">
            <a:lnSpc>
              <a:spcPct val="90000"/>
            </a:lnSpc>
            <a:spcBef>
              <a:spcPct val="0"/>
            </a:spcBef>
            <a:spcAft>
              <a:spcPct val="15000"/>
            </a:spcAft>
            <a:buNone/>
          </a:pPr>
          <a:r>
            <a:rPr lang="en-US" sz="3600" kern="1200" dirty="0">
              <a:solidFill>
                <a:schemeClr val="bg1"/>
              </a:solidFill>
              <a:latin typeface="CiscoSansTT Light"/>
              <a:ea typeface="+mn-ea"/>
              <a:cs typeface="+mn-cs"/>
            </a:rPr>
            <a:t>64 pairs</a:t>
          </a:r>
        </a:p>
      </dsp:txBody>
      <dsp:txXfrm>
        <a:off x="2912688" y="1147945"/>
        <a:ext cx="2552693" cy="1625040"/>
      </dsp:txXfrm>
    </dsp:sp>
    <dsp:sp modelId="{D1305F25-A4E8-4BDB-BC1E-07949DF6491E}">
      <dsp:nvSpPr>
        <dsp:cNvPr id="0" name=""/>
        <dsp:cNvSpPr/>
      </dsp:nvSpPr>
      <dsp:spPr>
        <a:xfrm>
          <a:off x="5822758" y="126867"/>
          <a:ext cx="2552693" cy="1021077"/>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bg2"/>
              </a:solidFill>
            </a:rPr>
            <a:t>Roadmap</a:t>
          </a:r>
        </a:p>
      </dsp:txBody>
      <dsp:txXfrm>
        <a:off x="5822758" y="126867"/>
        <a:ext cx="2552693" cy="1021077"/>
      </dsp:txXfrm>
    </dsp:sp>
    <dsp:sp modelId="{1CA27C05-9EEF-4AFE-8A9E-DF4D581D7D80}">
      <dsp:nvSpPr>
        <dsp:cNvPr id="0" name=""/>
        <dsp:cNvSpPr/>
      </dsp:nvSpPr>
      <dsp:spPr>
        <a:xfrm>
          <a:off x="5822758" y="1147945"/>
          <a:ext cx="2552693" cy="1625040"/>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None/>
          </a:pPr>
          <a:r>
            <a:rPr lang="en-US" sz="3700" kern="1200" dirty="0">
              <a:solidFill>
                <a:schemeClr val="bg1"/>
              </a:solidFill>
            </a:rPr>
            <a:t>120 pairs per site</a:t>
          </a:r>
        </a:p>
      </dsp:txBody>
      <dsp:txXfrm>
        <a:off x="5822758" y="1147945"/>
        <a:ext cx="2552693" cy="16250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6/25/2019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6/25/2019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8041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578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440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2636739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2776835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dirty="0"/>
          </a:p>
        </p:txBody>
      </p:sp>
    </p:spTree>
    <p:extLst>
      <p:ext uri="{BB962C8B-B14F-4D97-AF65-F5344CB8AC3E}">
        <p14:creationId xmlns:p14="http://schemas.microsoft.com/office/powerpoint/2010/main" val="914178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4690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dirty="0"/>
          </a:p>
        </p:txBody>
      </p:sp>
    </p:spTree>
    <p:extLst>
      <p:ext uri="{BB962C8B-B14F-4D97-AF65-F5344CB8AC3E}">
        <p14:creationId xmlns:p14="http://schemas.microsoft.com/office/powerpoint/2010/main" val="54843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079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031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43</a:t>
            </a:fld>
            <a:endParaRPr lang="en-US" dirty="0"/>
          </a:p>
        </p:txBody>
      </p:sp>
    </p:spTree>
    <p:extLst>
      <p:ext uri="{BB962C8B-B14F-4D97-AF65-F5344CB8AC3E}">
        <p14:creationId xmlns:p14="http://schemas.microsoft.com/office/powerpoint/2010/main" val="1404873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dirty="0"/>
          </a:p>
        </p:txBody>
      </p:sp>
    </p:spTree>
    <p:extLst>
      <p:ext uri="{BB962C8B-B14F-4D97-AF65-F5344CB8AC3E}">
        <p14:creationId xmlns:p14="http://schemas.microsoft.com/office/powerpoint/2010/main" val="32236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dirty="0"/>
          </a:p>
        </p:txBody>
      </p:sp>
    </p:spTree>
    <p:extLst>
      <p:ext uri="{BB962C8B-B14F-4D97-AF65-F5344CB8AC3E}">
        <p14:creationId xmlns:p14="http://schemas.microsoft.com/office/powerpoint/2010/main" val="439189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dirty="0"/>
          </a:p>
        </p:txBody>
      </p:sp>
    </p:spTree>
    <p:extLst>
      <p:ext uri="{BB962C8B-B14F-4D97-AF65-F5344CB8AC3E}">
        <p14:creationId xmlns:p14="http://schemas.microsoft.com/office/powerpoint/2010/main" val="2860719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dirty="0"/>
          </a:p>
        </p:txBody>
      </p:sp>
    </p:spTree>
    <p:extLst>
      <p:ext uri="{BB962C8B-B14F-4D97-AF65-F5344CB8AC3E}">
        <p14:creationId xmlns:p14="http://schemas.microsoft.com/office/powerpoint/2010/main" val="3784761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a:p>
        </p:txBody>
      </p:sp>
    </p:spTree>
    <p:extLst>
      <p:ext uri="{BB962C8B-B14F-4D97-AF65-F5344CB8AC3E}">
        <p14:creationId xmlns:p14="http://schemas.microsoft.com/office/powerpoint/2010/main" val="1186323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a:p>
        </p:txBody>
      </p:sp>
    </p:spTree>
    <p:extLst>
      <p:ext uri="{BB962C8B-B14F-4D97-AF65-F5344CB8AC3E}">
        <p14:creationId xmlns:p14="http://schemas.microsoft.com/office/powerpoint/2010/main" val="1776670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a:p>
        </p:txBody>
      </p:sp>
    </p:spTree>
    <p:extLst>
      <p:ext uri="{BB962C8B-B14F-4D97-AF65-F5344CB8AC3E}">
        <p14:creationId xmlns:p14="http://schemas.microsoft.com/office/powerpoint/2010/main" val="4253126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55</a:t>
            </a:fld>
            <a:endParaRPr lang="en-US"/>
          </a:p>
        </p:txBody>
      </p:sp>
    </p:spTree>
    <p:extLst>
      <p:ext uri="{BB962C8B-B14F-4D97-AF65-F5344CB8AC3E}">
        <p14:creationId xmlns:p14="http://schemas.microsoft.com/office/powerpoint/2010/main" val="3370472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a:p>
        </p:txBody>
      </p:sp>
    </p:spTree>
    <p:extLst>
      <p:ext uri="{BB962C8B-B14F-4D97-AF65-F5344CB8AC3E}">
        <p14:creationId xmlns:p14="http://schemas.microsoft.com/office/powerpoint/2010/main" val="98474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60</a:t>
            </a:fld>
            <a:endParaRPr lang="en-US" dirty="0"/>
          </a:p>
        </p:txBody>
      </p:sp>
    </p:spTree>
    <p:extLst>
      <p:ext uri="{BB962C8B-B14F-4D97-AF65-F5344CB8AC3E}">
        <p14:creationId xmlns:p14="http://schemas.microsoft.com/office/powerpoint/2010/main" val="3151355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64</a:t>
            </a:fld>
            <a:endParaRPr lang="en-US" dirty="0"/>
          </a:p>
        </p:txBody>
      </p:sp>
    </p:spTree>
    <p:extLst>
      <p:ext uri="{BB962C8B-B14F-4D97-AF65-F5344CB8AC3E}">
        <p14:creationId xmlns:p14="http://schemas.microsoft.com/office/powerpoint/2010/main" val="252618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dirty="0"/>
          </a:p>
        </p:txBody>
      </p:sp>
    </p:spTree>
    <p:extLst>
      <p:ext uri="{BB962C8B-B14F-4D97-AF65-F5344CB8AC3E}">
        <p14:creationId xmlns:p14="http://schemas.microsoft.com/office/powerpoint/2010/main" val="2189433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1931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dirty="0"/>
          </a:p>
        </p:txBody>
      </p:sp>
    </p:spTree>
    <p:extLst>
      <p:ext uri="{BB962C8B-B14F-4D97-AF65-F5344CB8AC3E}">
        <p14:creationId xmlns:p14="http://schemas.microsoft.com/office/powerpoint/2010/main" val="1172430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1392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4946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84</a:t>
            </a:fld>
            <a:endParaRPr lang="en-US" dirty="0"/>
          </a:p>
        </p:txBody>
      </p:sp>
    </p:spTree>
    <p:extLst>
      <p:ext uri="{BB962C8B-B14F-4D97-AF65-F5344CB8AC3E}">
        <p14:creationId xmlns:p14="http://schemas.microsoft.com/office/powerpoint/2010/main" val="1350480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3455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1332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98</a:t>
            </a:fld>
            <a:endParaRPr lang="en-US" dirty="0"/>
          </a:p>
        </p:txBody>
      </p:sp>
    </p:spTree>
    <p:extLst>
      <p:ext uri="{BB962C8B-B14F-4D97-AF65-F5344CB8AC3E}">
        <p14:creationId xmlns:p14="http://schemas.microsoft.com/office/powerpoint/2010/main" val="2942877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108</a:t>
            </a:fld>
            <a:endParaRPr lang="en-US"/>
          </a:p>
        </p:txBody>
      </p:sp>
    </p:spTree>
    <p:extLst>
      <p:ext uri="{BB962C8B-B14F-4D97-AF65-F5344CB8AC3E}">
        <p14:creationId xmlns:p14="http://schemas.microsoft.com/office/powerpoint/2010/main" val="1705638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112</a:t>
            </a:fld>
            <a:endParaRPr lang="en-US"/>
          </a:p>
        </p:txBody>
      </p:sp>
    </p:spTree>
    <p:extLst>
      <p:ext uri="{BB962C8B-B14F-4D97-AF65-F5344CB8AC3E}">
        <p14:creationId xmlns:p14="http://schemas.microsoft.com/office/powerpoint/2010/main" val="68198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7471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113</a:t>
            </a:fld>
            <a:endParaRPr lang="en-US"/>
          </a:p>
        </p:txBody>
      </p:sp>
    </p:spTree>
    <p:extLst>
      <p:ext uri="{BB962C8B-B14F-4D97-AF65-F5344CB8AC3E}">
        <p14:creationId xmlns:p14="http://schemas.microsoft.com/office/powerpoint/2010/main" val="2318879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115</a:t>
            </a:fld>
            <a:endParaRPr lang="en-US"/>
          </a:p>
        </p:txBody>
      </p:sp>
    </p:spTree>
    <p:extLst>
      <p:ext uri="{BB962C8B-B14F-4D97-AF65-F5344CB8AC3E}">
        <p14:creationId xmlns:p14="http://schemas.microsoft.com/office/powerpoint/2010/main" val="164747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116</a:t>
            </a:fld>
            <a:endParaRPr lang="en-US"/>
          </a:p>
        </p:txBody>
      </p:sp>
    </p:spTree>
    <p:extLst>
      <p:ext uri="{BB962C8B-B14F-4D97-AF65-F5344CB8AC3E}">
        <p14:creationId xmlns:p14="http://schemas.microsoft.com/office/powerpoint/2010/main" val="336234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521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6164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809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65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2A7765-7C3F-4AFE-AE23-6F09625D6ED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0353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ciscolive.cisco.com/" TargetMode="External"/><Relationship Id="rId2" Type="http://schemas.openxmlformats.org/officeDocument/2006/relationships/hyperlink" Target="http://ciscolive.cisco.com/us"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68768"/>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108765"/>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mod="1">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mod="1">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mod="1">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mod="1">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mod="1">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heme Graphic">
    <p:bg>
      <p:bgPr>
        <a:solidFill>
          <a:srgbClr val="00263A"/>
        </a:solidFill>
        <a:effectLst/>
      </p:bgPr>
    </p:bg>
    <p:spTree>
      <p:nvGrpSpPr>
        <p:cNvPr id="1" name=""/>
        <p:cNvGrpSpPr/>
        <p:nvPr/>
      </p:nvGrpSpPr>
      <p:grpSpPr>
        <a:xfrm>
          <a:off x="0" y="0"/>
          <a:ext cx="0" cy="0"/>
          <a:chOff x="0" y="0"/>
          <a:chExt cx="0" cy="0"/>
        </a:xfrm>
      </p:grpSpPr>
      <p:sp>
        <p:nvSpPr>
          <p:cNvPr id="65" name="Freeform 6">
            <a:extLst>
              <a:ext uri="{FF2B5EF4-FFF2-40B4-BE49-F238E27FC236}">
                <a16:creationId xmlns:a16="http://schemas.microsoft.com/office/drawing/2014/main" id="{4558BFC1-2779-497B-9964-275329B0CC19}"/>
              </a:ext>
            </a:extLst>
          </p:cNvPr>
          <p:cNvSpPr>
            <a:spLocks noChangeAspect="1" noEditPoints="1"/>
          </p:cNvSpPr>
          <p:nvPr/>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iscoSansTT Light" panose="020B0503020201020303" pitchFamily="34" charset="0"/>
              <a:ea typeface="ＭＳ Ｐゴシック" charset="0"/>
            </a:endParaRPr>
          </a:p>
        </p:txBody>
      </p:sp>
      <p:grpSp>
        <p:nvGrpSpPr>
          <p:cNvPr id="5" name="Group 4">
            <a:extLst>
              <a:ext uri="{FF2B5EF4-FFF2-40B4-BE49-F238E27FC236}">
                <a16:creationId xmlns:a16="http://schemas.microsoft.com/office/drawing/2014/main" id="{4EE09B8A-DF9D-4DD2-9081-1BAC3F8E9CCC}"/>
              </a:ext>
            </a:extLst>
          </p:cNvPr>
          <p:cNvGrpSpPr/>
          <p:nvPr userDrawn="1"/>
        </p:nvGrpSpPr>
        <p:grpSpPr>
          <a:xfrm>
            <a:off x="59436" y="1564327"/>
            <a:ext cx="9025128" cy="2199725"/>
            <a:chOff x="59436" y="1564327"/>
            <a:chExt cx="9025128" cy="2199725"/>
          </a:xfrm>
        </p:grpSpPr>
        <p:sp>
          <p:nvSpPr>
            <p:cNvPr id="17" name="Freeform 1">
              <a:extLst>
                <a:ext uri="{FF2B5EF4-FFF2-40B4-BE49-F238E27FC236}">
                  <a16:creationId xmlns:a16="http://schemas.microsoft.com/office/drawing/2014/main" id="{FE2A2A61-C21E-41E2-92AB-1122D1C91C6B}"/>
                </a:ext>
              </a:extLst>
            </p:cNvPr>
            <p:cNvSpPr>
              <a:spLocks noChangeAspect="1" noChangeArrowheads="1"/>
            </p:cNvSpPr>
            <p:nvPr userDrawn="1"/>
          </p:nvSpPr>
          <p:spPr bwMode="auto">
            <a:xfrm>
              <a:off x="59436" y="1564327"/>
              <a:ext cx="9025128" cy="2052603"/>
            </a:xfrm>
            <a:custGeom>
              <a:avLst/>
              <a:gdLst>
                <a:gd name="T0" fmla="*/ 2258 w 20031"/>
                <a:gd name="T1" fmla="*/ 2040 h 4557"/>
                <a:gd name="T2" fmla="*/ 883 w 20031"/>
                <a:gd name="T3" fmla="*/ 3611 h 4557"/>
                <a:gd name="T4" fmla="*/ 694 w 20031"/>
                <a:gd name="T5" fmla="*/ 2479 h 4557"/>
                <a:gd name="T6" fmla="*/ 697 w 20031"/>
                <a:gd name="T7" fmla="*/ 3236 h 4557"/>
                <a:gd name="T8" fmla="*/ 508 w 20031"/>
                <a:gd name="T9" fmla="*/ 3047 h 4557"/>
                <a:gd name="T10" fmla="*/ 697 w 20031"/>
                <a:gd name="T11" fmla="*/ 691 h 4557"/>
                <a:gd name="T12" fmla="*/ 0 w 20031"/>
                <a:gd name="T13" fmla="*/ 189 h 4557"/>
                <a:gd name="T14" fmla="*/ 189 w 20031"/>
                <a:gd name="T15" fmla="*/ 2046 h 4557"/>
                <a:gd name="T16" fmla="*/ 378 w 20031"/>
                <a:gd name="T17" fmla="*/ 2235 h 4557"/>
                <a:gd name="T18" fmla="*/ 1230 w 20031"/>
                <a:gd name="T19" fmla="*/ 0 h 4557"/>
                <a:gd name="T20" fmla="*/ 1420 w 20031"/>
                <a:gd name="T21" fmla="*/ 2235 h 4557"/>
                <a:gd name="T22" fmla="*/ 1422 w 20031"/>
                <a:gd name="T23" fmla="*/ 3738 h 4557"/>
                <a:gd name="T24" fmla="*/ 1233 w 20031"/>
                <a:gd name="T25" fmla="*/ 1851 h 4557"/>
                <a:gd name="T26" fmla="*/ 1044 w 20031"/>
                <a:gd name="T27" fmla="*/ 1662 h 4557"/>
                <a:gd name="T28" fmla="*/ 1738 w 20031"/>
                <a:gd name="T29" fmla="*/ 1346 h 4557"/>
                <a:gd name="T30" fmla="*/ 1927 w 20031"/>
                <a:gd name="T31" fmla="*/ 4367 h 4557"/>
                <a:gd name="T32" fmla="*/ 1741 w 20031"/>
                <a:gd name="T33" fmla="*/ 3236 h 4557"/>
                <a:gd name="T34" fmla="*/ 1741 w 20031"/>
                <a:gd name="T35" fmla="*/ 3236 h 4557"/>
                <a:gd name="T36" fmla="*/ 2768 w 20031"/>
                <a:gd name="T37" fmla="*/ 1346 h 4557"/>
                <a:gd name="T38" fmla="*/ 2771 w 20031"/>
                <a:gd name="T39" fmla="*/ 2730 h 4557"/>
                <a:gd name="T40" fmla="*/ 3291 w 20031"/>
                <a:gd name="T41" fmla="*/ 3179 h 4557"/>
                <a:gd name="T42" fmla="*/ 3291 w 20031"/>
                <a:gd name="T43" fmla="*/ 3927 h 4557"/>
                <a:gd name="T44" fmla="*/ 3101 w 20031"/>
                <a:gd name="T45" fmla="*/ 3738 h 4557"/>
                <a:gd name="T46" fmla="*/ 3291 w 20031"/>
                <a:gd name="T47" fmla="*/ 1346 h 4557"/>
                <a:gd name="T48" fmla="*/ 4007 w 20031"/>
                <a:gd name="T49" fmla="*/ 2290 h 4557"/>
                <a:gd name="T50" fmla="*/ 3818 w 20031"/>
                <a:gd name="T51" fmla="*/ 3236 h 4557"/>
                <a:gd name="T52" fmla="*/ 3818 w 20031"/>
                <a:gd name="T53" fmla="*/ 3236 h 4557"/>
                <a:gd name="T54" fmla="*/ 3629 w 20031"/>
                <a:gd name="T55" fmla="*/ 880 h 4557"/>
                <a:gd name="T56" fmla="*/ 17961 w 20031"/>
                <a:gd name="T57" fmla="*/ 3732 h 4557"/>
                <a:gd name="T58" fmla="*/ 19336 w 20031"/>
                <a:gd name="T59" fmla="*/ 3419 h 4557"/>
                <a:gd name="T60" fmla="*/ 19525 w 20031"/>
                <a:gd name="T61" fmla="*/ 1535 h 4557"/>
                <a:gd name="T62" fmla="*/ 19525 w 20031"/>
                <a:gd name="T63" fmla="*/ 2290 h 4557"/>
                <a:gd name="T64" fmla="*/ 19147 w 20031"/>
                <a:gd name="T65" fmla="*/ 3044 h 4557"/>
                <a:gd name="T66" fmla="*/ 19336 w 20031"/>
                <a:gd name="T67" fmla="*/ 691 h 4557"/>
                <a:gd name="T68" fmla="*/ 19841 w 20031"/>
                <a:gd name="T69" fmla="*/ 1882 h 4557"/>
                <a:gd name="T70" fmla="*/ 19652 w 20031"/>
                <a:gd name="T71" fmla="*/ 1693 h 4557"/>
                <a:gd name="T72" fmla="*/ 19841 w 20031"/>
                <a:gd name="T73" fmla="*/ 2046 h 4557"/>
                <a:gd name="T74" fmla="*/ 18610 w 20031"/>
                <a:gd name="T75" fmla="*/ 945 h 4557"/>
                <a:gd name="T76" fmla="*/ 18800 w 20031"/>
                <a:gd name="T77" fmla="*/ 2046 h 4557"/>
                <a:gd name="T78" fmla="*/ 18989 w 20031"/>
                <a:gd name="T79" fmla="*/ 3735 h 4557"/>
                <a:gd name="T80" fmla="*/ 18800 w 20031"/>
                <a:gd name="T81" fmla="*/ 3924 h 4557"/>
                <a:gd name="T82" fmla="*/ 18610 w 20031"/>
                <a:gd name="T83" fmla="*/ 1662 h 4557"/>
                <a:gd name="T84" fmla="*/ 18103 w 20031"/>
                <a:gd name="T85" fmla="*/ 1535 h 4557"/>
                <a:gd name="T86" fmla="*/ 18292 w 20031"/>
                <a:gd name="T87" fmla="*/ 3419 h 4557"/>
                <a:gd name="T88" fmla="*/ 18481 w 20031"/>
                <a:gd name="T89" fmla="*/ 3608 h 4557"/>
                <a:gd name="T90" fmla="*/ 18292 w 20031"/>
                <a:gd name="T91" fmla="*/ 3233 h 4557"/>
                <a:gd name="T92" fmla="*/ 17072 w 20031"/>
                <a:gd name="T93" fmla="*/ 2290 h 4557"/>
                <a:gd name="T94" fmla="*/ 17262 w 20031"/>
                <a:gd name="T95" fmla="*/ 2728 h 4557"/>
                <a:gd name="T96" fmla="*/ 16929 w 20031"/>
                <a:gd name="T97" fmla="*/ 2235 h 4557"/>
                <a:gd name="T98" fmla="*/ 16929 w 20031"/>
                <a:gd name="T99" fmla="*/ 2990 h 4557"/>
                <a:gd name="T100" fmla="*/ 16550 w 20031"/>
                <a:gd name="T101" fmla="*/ 3735 h 4557"/>
                <a:gd name="T102" fmla="*/ 16739 w 20031"/>
                <a:gd name="T103" fmla="*/ 1346 h 4557"/>
                <a:gd name="T104" fmla="*/ 16212 w 20031"/>
                <a:gd name="T105" fmla="*/ 1346 h 4557"/>
                <a:gd name="T106" fmla="*/ 16401 w 20031"/>
                <a:gd name="T107" fmla="*/ 1535 h 4557"/>
                <a:gd name="T108" fmla="*/ 16212 w 20031"/>
                <a:gd name="T109" fmla="*/ 3233 h 4557"/>
                <a:gd name="T110" fmla="*/ 16023 w 20031"/>
                <a:gd name="T111" fmla="*/ 880 h 4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31" h="4557">
                  <a:moveTo>
                    <a:pt x="2447" y="3732"/>
                  </a:moveTo>
                  <a:cubicBezTo>
                    <a:pt x="2447" y="3837"/>
                    <a:pt x="2362" y="3921"/>
                    <a:pt x="2258" y="3921"/>
                  </a:cubicBezTo>
                  <a:lnTo>
                    <a:pt x="2258" y="3921"/>
                  </a:lnTo>
                  <a:cubicBezTo>
                    <a:pt x="2153" y="3921"/>
                    <a:pt x="2069" y="3837"/>
                    <a:pt x="2069" y="3732"/>
                  </a:cubicBezTo>
                  <a:lnTo>
                    <a:pt x="2069" y="2229"/>
                  </a:lnTo>
                  <a:cubicBezTo>
                    <a:pt x="2069" y="2125"/>
                    <a:pt x="2153" y="2040"/>
                    <a:pt x="2258" y="2040"/>
                  </a:cubicBezTo>
                  <a:lnTo>
                    <a:pt x="2258" y="2040"/>
                  </a:lnTo>
                  <a:cubicBezTo>
                    <a:pt x="2362" y="2040"/>
                    <a:pt x="2447" y="2125"/>
                    <a:pt x="2447" y="2229"/>
                  </a:cubicBezTo>
                  <a:lnTo>
                    <a:pt x="2447" y="3732"/>
                  </a:lnTo>
                  <a:close/>
                  <a:moveTo>
                    <a:pt x="505" y="4367"/>
                  </a:moveTo>
                  <a:cubicBezTo>
                    <a:pt x="505" y="4472"/>
                    <a:pt x="590" y="4556"/>
                    <a:pt x="694" y="4556"/>
                  </a:cubicBezTo>
                  <a:lnTo>
                    <a:pt x="694" y="4556"/>
                  </a:lnTo>
                  <a:cubicBezTo>
                    <a:pt x="799" y="4556"/>
                    <a:pt x="883" y="4472"/>
                    <a:pt x="883" y="4367"/>
                  </a:cubicBezTo>
                  <a:lnTo>
                    <a:pt x="883" y="3611"/>
                  </a:lnTo>
                  <a:cubicBezTo>
                    <a:pt x="883" y="3507"/>
                    <a:pt x="799" y="3422"/>
                    <a:pt x="694" y="3422"/>
                  </a:cubicBezTo>
                  <a:lnTo>
                    <a:pt x="694" y="3422"/>
                  </a:lnTo>
                  <a:cubicBezTo>
                    <a:pt x="590" y="3422"/>
                    <a:pt x="505" y="3507"/>
                    <a:pt x="505" y="3611"/>
                  </a:cubicBezTo>
                  <a:lnTo>
                    <a:pt x="505" y="4367"/>
                  </a:lnTo>
                  <a:close/>
                  <a:moveTo>
                    <a:pt x="505" y="2290"/>
                  </a:moveTo>
                  <a:cubicBezTo>
                    <a:pt x="505" y="2395"/>
                    <a:pt x="590" y="2479"/>
                    <a:pt x="694" y="2479"/>
                  </a:cubicBezTo>
                  <a:lnTo>
                    <a:pt x="694" y="2479"/>
                  </a:lnTo>
                  <a:cubicBezTo>
                    <a:pt x="799" y="2479"/>
                    <a:pt x="883" y="2395"/>
                    <a:pt x="883" y="2290"/>
                  </a:cubicBezTo>
                  <a:lnTo>
                    <a:pt x="883" y="1535"/>
                  </a:lnTo>
                  <a:cubicBezTo>
                    <a:pt x="883" y="1430"/>
                    <a:pt x="799" y="1346"/>
                    <a:pt x="694" y="1346"/>
                  </a:cubicBezTo>
                  <a:lnTo>
                    <a:pt x="694" y="1346"/>
                  </a:lnTo>
                  <a:cubicBezTo>
                    <a:pt x="590" y="1346"/>
                    <a:pt x="505" y="1430"/>
                    <a:pt x="505" y="1535"/>
                  </a:cubicBezTo>
                  <a:lnTo>
                    <a:pt x="505" y="2290"/>
                  </a:lnTo>
                  <a:close/>
                  <a:moveTo>
                    <a:pt x="697" y="3236"/>
                  </a:moveTo>
                  <a:lnTo>
                    <a:pt x="697" y="3236"/>
                  </a:lnTo>
                  <a:cubicBezTo>
                    <a:pt x="801" y="3236"/>
                    <a:pt x="886" y="3151"/>
                    <a:pt x="886" y="3047"/>
                  </a:cubicBezTo>
                  <a:lnTo>
                    <a:pt x="886" y="2920"/>
                  </a:lnTo>
                  <a:cubicBezTo>
                    <a:pt x="886" y="2815"/>
                    <a:pt x="801" y="2730"/>
                    <a:pt x="697" y="2730"/>
                  </a:cubicBezTo>
                  <a:lnTo>
                    <a:pt x="697" y="2730"/>
                  </a:lnTo>
                  <a:cubicBezTo>
                    <a:pt x="593" y="2730"/>
                    <a:pt x="508" y="2815"/>
                    <a:pt x="508" y="2920"/>
                  </a:cubicBezTo>
                  <a:lnTo>
                    <a:pt x="508" y="3047"/>
                  </a:lnTo>
                  <a:cubicBezTo>
                    <a:pt x="505" y="3148"/>
                    <a:pt x="590" y="3236"/>
                    <a:pt x="697" y="3236"/>
                  </a:cubicBezTo>
                  <a:close/>
                  <a:moveTo>
                    <a:pt x="697" y="1196"/>
                  </a:moveTo>
                  <a:lnTo>
                    <a:pt x="697" y="1196"/>
                  </a:lnTo>
                  <a:cubicBezTo>
                    <a:pt x="801" y="1196"/>
                    <a:pt x="886" y="1112"/>
                    <a:pt x="886" y="1007"/>
                  </a:cubicBezTo>
                  <a:lnTo>
                    <a:pt x="886" y="880"/>
                  </a:lnTo>
                  <a:cubicBezTo>
                    <a:pt x="886" y="776"/>
                    <a:pt x="801" y="691"/>
                    <a:pt x="697" y="691"/>
                  </a:cubicBezTo>
                  <a:lnTo>
                    <a:pt x="697" y="691"/>
                  </a:lnTo>
                  <a:cubicBezTo>
                    <a:pt x="593" y="691"/>
                    <a:pt x="508" y="776"/>
                    <a:pt x="508" y="880"/>
                  </a:cubicBezTo>
                  <a:lnTo>
                    <a:pt x="508" y="1007"/>
                  </a:lnTo>
                  <a:cubicBezTo>
                    <a:pt x="505" y="1112"/>
                    <a:pt x="590" y="1196"/>
                    <a:pt x="697" y="1196"/>
                  </a:cubicBezTo>
                  <a:close/>
                  <a:moveTo>
                    <a:pt x="378" y="189"/>
                  </a:moveTo>
                  <a:cubicBezTo>
                    <a:pt x="378" y="84"/>
                    <a:pt x="294" y="0"/>
                    <a:pt x="189" y="0"/>
                  </a:cubicBezTo>
                  <a:lnTo>
                    <a:pt x="189" y="0"/>
                  </a:lnTo>
                  <a:cubicBezTo>
                    <a:pt x="85" y="0"/>
                    <a:pt x="0" y="84"/>
                    <a:pt x="0" y="189"/>
                  </a:cubicBezTo>
                  <a:lnTo>
                    <a:pt x="0" y="1693"/>
                  </a:lnTo>
                  <a:cubicBezTo>
                    <a:pt x="0" y="1797"/>
                    <a:pt x="85" y="1882"/>
                    <a:pt x="189" y="1882"/>
                  </a:cubicBezTo>
                  <a:lnTo>
                    <a:pt x="189" y="1882"/>
                  </a:lnTo>
                  <a:cubicBezTo>
                    <a:pt x="294" y="1882"/>
                    <a:pt x="378" y="1797"/>
                    <a:pt x="378" y="1693"/>
                  </a:cubicBezTo>
                  <a:lnTo>
                    <a:pt x="378" y="189"/>
                  </a:lnTo>
                  <a:close/>
                  <a:moveTo>
                    <a:pt x="378" y="2235"/>
                  </a:moveTo>
                  <a:cubicBezTo>
                    <a:pt x="378" y="2130"/>
                    <a:pt x="294" y="2046"/>
                    <a:pt x="189" y="2046"/>
                  </a:cubicBezTo>
                  <a:lnTo>
                    <a:pt x="189" y="2046"/>
                  </a:lnTo>
                  <a:cubicBezTo>
                    <a:pt x="85" y="2046"/>
                    <a:pt x="0" y="2130"/>
                    <a:pt x="0" y="2235"/>
                  </a:cubicBezTo>
                  <a:lnTo>
                    <a:pt x="0" y="3738"/>
                  </a:lnTo>
                  <a:cubicBezTo>
                    <a:pt x="0" y="3842"/>
                    <a:pt x="85" y="3927"/>
                    <a:pt x="189" y="3927"/>
                  </a:cubicBezTo>
                  <a:lnTo>
                    <a:pt x="189" y="3927"/>
                  </a:lnTo>
                  <a:cubicBezTo>
                    <a:pt x="294" y="3927"/>
                    <a:pt x="378" y="3842"/>
                    <a:pt x="378" y="3738"/>
                  </a:cubicBezTo>
                  <a:lnTo>
                    <a:pt x="378" y="2235"/>
                  </a:lnTo>
                  <a:close/>
                  <a:moveTo>
                    <a:pt x="1041" y="945"/>
                  </a:moveTo>
                  <a:cubicBezTo>
                    <a:pt x="1041" y="1049"/>
                    <a:pt x="1126" y="1134"/>
                    <a:pt x="1230" y="1134"/>
                  </a:cubicBezTo>
                  <a:lnTo>
                    <a:pt x="1230" y="1134"/>
                  </a:lnTo>
                  <a:cubicBezTo>
                    <a:pt x="1335" y="1134"/>
                    <a:pt x="1420" y="1049"/>
                    <a:pt x="1420" y="945"/>
                  </a:cubicBezTo>
                  <a:lnTo>
                    <a:pt x="1420" y="189"/>
                  </a:lnTo>
                  <a:cubicBezTo>
                    <a:pt x="1420" y="84"/>
                    <a:pt x="1335" y="0"/>
                    <a:pt x="1230" y="0"/>
                  </a:cubicBezTo>
                  <a:lnTo>
                    <a:pt x="1230" y="0"/>
                  </a:lnTo>
                  <a:cubicBezTo>
                    <a:pt x="1126" y="0"/>
                    <a:pt x="1041" y="84"/>
                    <a:pt x="1041" y="189"/>
                  </a:cubicBezTo>
                  <a:lnTo>
                    <a:pt x="1041" y="945"/>
                  </a:lnTo>
                  <a:close/>
                  <a:moveTo>
                    <a:pt x="1041" y="2990"/>
                  </a:moveTo>
                  <a:cubicBezTo>
                    <a:pt x="1041" y="3094"/>
                    <a:pt x="1126" y="3179"/>
                    <a:pt x="1230" y="3179"/>
                  </a:cubicBezTo>
                  <a:lnTo>
                    <a:pt x="1230" y="3179"/>
                  </a:lnTo>
                  <a:cubicBezTo>
                    <a:pt x="1335" y="3179"/>
                    <a:pt x="1420" y="3094"/>
                    <a:pt x="1420" y="2990"/>
                  </a:cubicBezTo>
                  <a:lnTo>
                    <a:pt x="1420" y="2235"/>
                  </a:lnTo>
                  <a:cubicBezTo>
                    <a:pt x="1420" y="2130"/>
                    <a:pt x="1335" y="2046"/>
                    <a:pt x="1230" y="2046"/>
                  </a:cubicBezTo>
                  <a:lnTo>
                    <a:pt x="1230" y="2046"/>
                  </a:lnTo>
                  <a:cubicBezTo>
                    <a:pt x="1126" y="2046"/>
                    <a:pt x="1041" y="2130"/>
                    <a:pt x="1041" y="2235"/>
                  </a:cubicBezTo>
                  <a:lnTo>
                    <a:pt x="1041" y="2990"/>
                  </a:lnTo>
                  <a:close/>
                  <a:moveTo>
                    <a:pt x="1233" y="3927"/>
                  </a:moveTo>
                  <a:lnTo>
                    <a:pt x="1233" y="3927"/>
                  </a:lnTo>
                  <a:cubicBezTo>
                    <a:pt x="1338" y="3927"/>
                    <a:pt x="1422" y="3842"/>
                    <a:pt x="1422" y="3738"/>
                  </a:cubicBezTo>
                  <a:lnTo>
                    <a:pt x="1422" y="3611"/>
                  </a:lnTo>
                  <a:cubicBezTo>
                    <a:pt x="1422" y="3507"/>
                    <a:pt x="1338" y="3422"/>
                    <a:pt x="1233" y="3422"/>
                  </a:cubicBezTo>
                  <a:lnTo>
                    <a:pt x="1233" y="3422"/>
                  </a:lnTo>
                  <a:cubicBezTo>
                    <a:pt x="1129" y="3422"/>
                    <a:pt x="1044" y="3507"/>
                    <a:pt x="1044" y="3611"/>
                  </a:cubicBezTo>
                  <a:lnTo>
                    <a:pt x="1044" y="3738"/>
                  </a:lnTo>
                  <a:cubicBezTo>
                    <a:pt x="1041" y="3840"/>
                    <a:pt x="1126" y="3927"/>
                    <a:pt x="1233" y="3927"/>
                  </a:cubicBezTo>
                  <a:close/>
                  <a:moveTo>
                    <a:pt x="1233" y="1851"/>
                  </a:moveTo>
                  <a:lnTo>
                    <a:pt x="1233" y="1851"/>
                  </a:lnTo>
                  <a:cubicBezTo>
                    <a:pt x="1338" y="1851"/>
                    <a:pt x="1422" y="1766"/>
                    <a:pt x="1422" y="1662"/>
                  </a:cubicBezTo>
                  <a:lnTo>
                    <a:pt x="1422" y="1535"/>
                  </a:lnTo>
                  <a:cubicBezTo>
                    <a:pt x="1422" y="1430"/>
                    <a:pt x="1338" y="1346"/>
                    <a:pt x="1233" y="1346"/>
                  </a:cubicBezTo>
                  <a:lnTo>
                    <a:pt x="1233" y="1346"/>
                  </a:lnTo>
                  <a:cubicBezTo>
                    <a:pt x="1129" y="1346"/>
                    <a:pt x="1044" y="1430"/>
                    <a:pt x="1044" y="1535"/>
                  </a:cubicBezTo>
                  <a:lnTo>
                    <a:pt x="1044" y="1662"/>
                  </a:lnTo>
                  <a:cubicBezTo>
                    <a:pt x="1041" y="1766"/>
                    <a:pt x="1126" y="1851"/>
                    <a:pt x="1233" y="1851"/>
                  </a:cubicBezTo>
                  <a:close/>
                  <a:moveTo>
                    <a:pt x="1549" y="2290"/>
                  </a:moveTo>
                  <a:cubicBezTo>
                    <a:pt x="1549" y="2395"/>
                    <a:pt x="1634" y="2479"/>
                    <a:pt x="1738" y="2479"/>
                  </a:cubicBezTo>
                  <a:lnTo>
                    <a:pt x="1738" y="2479"/>
                  </a:lnTo>
                  <a:cubicBezTo>
                    <a:pt x="1843" y="2479"/>
                    <a:pt x="1927" y="2395"/>
                    <a:pt x="1927" y="2290"/>
                  </a:cubicBezTo>
                  <a:lnTo>
                    <a:pt x="1927" y="1535"/>
                  </a:lnTo>
                  <a:cubicBezTo>
                    <a:pt x="1927" y="1430"/>
                    <a:pt x="1843" y="1346"/>
                    <a:pt x="1738" y="1346"/>
                  </a:cubicBezTo>
                  <a:lnTo>
                    <a:pt x="1738" y="1346"/>
                  </a:lnTo>
                  <a:cubicBezTo>
                    <a:pt x="1634" y="1346"/>
                    <a:pt x="1549" y="1430"/>
                    <a:pt x="1549" y="1535"/>
                  </a:cubicBezTo>
                  <a:lnTo>
                    <a:pt x="1549" y="2290"/>
                  </a:lnTo>
                  <a:close/>
                  <a:moveTo>
                    <a:pt x="1549" y="4367"/>
                  </a:moveTo>
                  <a:cubicBezTo>
                    <a:pt x="1549" y="4472"/>
                    <a:pt x="1634" y="4556"/>
                    <a:pt x="1738" y="4556"/>
                  </a:cubicBezTo>
                  <a:lnTo>
                    <a:pt x="1738" y="4556"/>
                  </a:lnTo>
                  <a:cubicBezTo>
                    <a:pt x="1843" y="4556"/>
                    <a:pt x="1927" y="4472"/>
                    <a:pt x="1927" y="4367"/>
                  </a:cubicBezTo>
                  <a:lnTo>
                    <a:pt x="1927" y="3611"/>
                  </a:lnTo>
                  <a:cubicBezTo>
                    <a:pt x="1927" y="3507"/>
                    <a:pt x="1843" y="3422"/>
                    <a:pt x="1738" y="3422"/>
                  </a:cubicBezTo>
                  <a:lnTo>
                    <a:pt x="1738" y="3422"/>
                  </a:lnTo>
                  <a:cubicBezTo>
                    <a:pt x="1634" y="3422"/>
                    <a:pt x="1549" y="3507"/>
                    <a:pt x="1549" y="3611"/>
                  </a:cubicBezTo>
                  <a:lnTo>
                    <a:pt x="1549" y="4367"/>
                  </a:lnTo>
                  <a:close/>
                  <a:moveTo>
                    <a:pt x="1741" y="3236"/>
                  </a:moveTo>
                  <a:lnTo>
                    <a:pt x="1741" y="3236"/>
                  </a:lnTo>
                  <a:cubicBezTo>
                    <a:pt x="1846" y="3236"/>
                    <a:pt x="1930" y="3151"/>
                    <a:pt x="1930" y="3047"/>
                  </a:cubicBezTo>
                  <a:lnTo>
                    <a:pt x="1930" y="2920"/>
                  </a:lnTo>
                  <a:cubicBezTo>
                    <a:pt x="1930" y="2815"/>
                    <a:pt x="1846" y="2730"/>
                    <a:pt x="1741" y="2730"/>
                  </a:cubicBezTo>
                  <a:lnTo>
                    <a:pt x="1741" y="2730"/>
                  </a:lnTo>
                  <a:cubicBezTo>
                    <a:pt x="1637" y="2730"/>
                    <a:pt x="1552" y="2815"/>
                    <a:pt x="1552" y="2920"/>
                  </a:cubicBezTo>
                  <a:lnTo>
                    <a:pt x="1552" y="3047"/>
                  </a:lnTo>
                  <a:cubicBezTo>
                    <a:pt x="1549" y="3148"/>
                    <a:pt x="1634" y="3236"/>
                    <a:pt x="1741" y="3236"/>
                  </a:cubicBezTo>
                  <a:close/>
                  <a:moveTo>
                    <a:pt x="2579" y="2290"/>
                  </a:moveTo>
                  <a:cubicBezTo>
                    <a:pt x="2579" y="2395"/>
                    <a:pt x="2664" y="2479"/>
                    <a:pt x="2768" y="2479"/>
                  </a:cubicBezTo>
                  <a:lnTo>
                    <a:pt x="2768" y="2479"/>
                  </a:lnTo>
                  <a:cubicBezTo>
                    <a:pt x="2873" y="2479"/>
                    <a:pt x="2958" y="2395"/>
                    <a:pt x="2958" y="2290"/>
                  </a:cubicBezTo>
                  <a:lnTo>
                    <a:pt x="2958" y="1535"/>
                  </a:lnTo>
                  <a:cubicBezTo>
                    <a:pt x="2958" y="1430"/>
                    <a:pt x="2873" y="1346"/>
                    <a:pt x="2768" y="1346"/>
                  </a:cubicBezTo>
                  <a:lnTo>
                    <a:pt x="2768" y="1346"/>
                  </a:lnTo>
                  <a:cubicBezTo>
                    <a:pt x="2664" y="1346"/>
                    <a:pt x="2579" y="1430"/>
                    <a:pt x="2579" y="1535"/>
                  </a:cubicBezTo>
                  <a:lnTo>
                    <a:pt x="2579" y="2290"/>
                  </a:lnTo>
                  <a:close/>
                  <a:moveTo>
                    <a:pt x="2771" y="3236"/>
                  </a:moveTo>
                  <a:lnTo>
                    <a:pt x="2771" y="3236"/>
                  </a:lnTo>
                  <a:cubicBezTo>
                    <a:pt x="2876" y="3236"/>
                    <a:pt x="2960" y="3151"/>
                    <a:pt x="2960" y="3047"/>
                  </a:cubicBezTo>
                  <a:lnTo>
                    <a:pt x="2960" y="2920"/>
                  </a:lnTo>
                  <a:cubicBezTo>
                    <a:pt x="2960" y="2815"/>
                    <a:pt x="2876" y="2730"/>
                    <a:pt x="2771" y="2730"/>
                  </a:cubicBezTo>
                  <a:lnTo>
                    <a:pt x="2771" y="2730"/>
                  </a:lnTo>
                  <a:cubicBezTo>
                    <a:pt x="2667" y="2730"/>
                    <a:pt x="2582" y="2815"/>
                    <a:pt x="2582" y="2920"/>
                  </a:cubicBezTo>
                  <a:lnTo>
                    <a:pt x="2582" y="3047"/>
                  </a:lnTo>
                  <a:cubicBezTo>
                    <a:pt x="2579" y="3148"/>
                    <a:pt x="2664" y="3236"/>
                    <a:pt x="2771" y="3236"/>
                  </a:cubicBezTo>
                  <a:close/>
                  <a:moveTo>
                    <a:pt x="3101" y="2990"/>
                  </a:moveTo>
                  <a:cubicBezTo>
                    <a:pt x="3101" y="3094"/>
                    <a:pt x="3186" y="3179"/>
                    <a:pt x="3291" y="3179"/>
                  </a:cubicBezTo>
                  <a:lnTo>
                    <a:pt x="3291" y="3179"/>
                  </a:lnTo>
                  <a:cubicBezTo>
                    <a:pt x="3395" y="3179"/>
                    <a:pt x="3480" y="3094"/>
                    <a:pt x="3480" y="2990"/>
                  </a:cubicBezTo>
                  <a:lnTo>
                    <a:pt x="3480" y="2235"/>
                  </a:lnTo>
                  <a:cubicBezTo>
                    <a:pt x="3480" y="2130"/>
                    <a:pt x="3395" y="2046"/>
                    <a:pt x="3291" y="2046"/>
                  </a:cubicBezTo>
                  <a:lnTo>
                    <a:pt x="3291" y="2046"/>
                  </a:lnTo>
                  <a:cubicBezTo>
                    <a:pt x="3186" y="2046"/>
                    <a:pt x="3101" y="2130"/>
                    <a:pt x="3101" y="2235"/>
                  </a:cubicBezTo>
                  <a:lnTo>
                    <a:pt x="3101" y="2990"/>
                  </a:lnTo>
                  <a:close/>
                  <a:moveTo>
                    <a:pt x="3291" y="3927"/>
                  </a:moveTo>
                  <a:lnTo>
                    <a:pt x="3291" y="3927"/>
                  </a:lnTo>
                  <a:cubicBezTo>
                    <a:pt x="3395" y="3927"/>
                    <a:pt x="3480" y="3842"/>
                    <a:pt x="3480" y="3738"/>
                  </a:cubicBezTo>
                  <a:lnTo>
                    <a:pt x="3480" y="3611"/>
                  </a:lnTo>
                  <a:cubicBezTo>
                    <a:pt x="3480" y="3507"/>
                    <a:pt x="3395" y="3422"/>
                    <a:pt x="3291" y="3422"/>
                  </a:cubicBezTo>
                  <a:lnTo>
                    <a:pt x="3291" y="3422"/>
                  </a:lnTo>
                  <a:cubicBezTo>
                    <a:pt x="3186" y="3422"/>
                    <a:pt x="3101" y="3507"/>
                    <a:pt x="3101" y="3611"/>
                  </a:cubicBezTo>
                  <a:lnTo>
                    <a:pt x="3101" y="3738"/>
                  </a:lnTo>
                  <a:cubicBezTo>
                    <a:pt x="3101" y="3840"/>
                    <a:pt x="3186" y="3927"/>
                    <a:pt x="3291" y="3927"/>
                  </a:cubicBezTo>
                  <a:close/>
                  <a:moveTo>
                    <a:pt x="3291" y="1851"/>
                  </a:moveTo>
                  <a:lnTo>
                    <a:pt x="3291" y="1851"/>
                  </a:lnTo>
                  <a:cubicBezTo>
                    <a:pt x="3395" y="1851"/>
                    <a:pt x="3480" y="1766"/>
                    <a:pt x="3480" y="1662"/>
                  </a:cubicBezTo>
                  <a:lnTo>
                    <a:pt x="3480" y="1535"/>
                  </a:lnTo>
                  <a:cubicBezTo>
                    <a:pt x="3480" y="1430"/>
                    <a:pt x="3395" y="1346"/>
                    <a:pt x="3291" y="1346"/>
                  </a:cubicBezTo>
                  <a:lnTo>
                    <a:pt x="3291" y="1346"/>
                  </a:lnTo>
                  <a:cubicBezTo>
                    <a:pt x="3186" y="1346"/>
                    <a:pt x="3101" y="1430"/>
                    <a:pt x="3101" y="1535"/>
                  </a:cubicBezTo>
                  <a:lnTo>
                    <a:pt x="3101" y="1662"/>
                  </a:lnTo>
                  <a:cubicBezTo>
                    <a:pt x="3101" y="1766"/>
                    <a:pt x="3186" y="1851"/>
                    <a:pt x="3291" y="1851"/>
                  </a:cubicBezTo>
                  <a:close/>
                  <a:moveTo>
                    <a:pt x="3629" y="2290"/>
                  </a:moveTo>
                  <a:cubicBezTo>
                    <a:pt x="3629" y="2395"/>
                    <a:pt x="3714" y="2479"/>
                    <a:pt x="3818" y="2479"/>
                  </a:cubicBezTo>
                  <a:lnTo>
                    <a:pt x="3818" y="2479"/>
                  </a:lnTo>
                  <a:cubicBezTo>
                    <a:pt x="3923" y="2479"/>
                    <a:pt x="4007" y="2395"/>
                    <a:pt x="4007" y="2290"/>
                  </a:cubicBezTo>
                  <a:lnTo>
                    <a:pt x="4007" y="1535"/>
                  </a:lnTo>
                  <a:cubicBezTo>
                    <a:pt x="4007" y="1430"/>
                    <a:pt x="3923" y="1346"/>
                    <a:pt x="3818" y="1346"/>
                  </a:cubicBezTo>
                  <a:lnTo>
                    <a:pt x="3818" y="1346"/>
                  </a:lnTo>
                  <a:cubicBezTo>
                    <a:pt x="3714" y="1346"/>
                    <a:pt x="3629" y="1430"/>
                    <a:pt x="3629" y="1535"/>
                  </a:cubicBezTo>
                  <a:lnTo>
                    <a:pt x="3629" y="2290"/>
                  </a:lnTo>
                  <a:close/>
                  <a:moveTo>
                    <a:pt x="3818" y="3236"/>
                  </a:moveTo>
                  <a:lnTo>
                    <a:pt x="3818" y="3236"/>
                  </a:lnTo>
                  <a:cubicBezTo>
                    <a:pt x="3923" y="3236"/>
                    <a:pt x="4007" y="3151"/>
                    <a:pt x="4007" y="3047"/>
                  </a:cubicBezTo>
                  <a:lnTo>
                    <a:pt x="4007" y="2920"/>
                  </a:lnTo>
                  <a:cubicBezTo>
                    <a:pt x="4007" y="2815"/>
                    <a:pt x="3923" y="2730"/>
                    <a:pt x="3818" y="2730"/>
                  </a:cubicBezTo>
                  <a:lnTo>
                    <a:pt x="3818" y="2730"/>
                  </a:lnTo>
                  <a:cubicBezTo>
                    <a:pt x="3714" y="2730"/>
                    <a:pt x="3629" y="2815"/>
                    <a:pt x="3629" y="2920"/>
                  </a:cubicBezTo>
                  <a:lnTo>
                    <a:pt x="3629" y="3047"/>
                  </a:lnTo>
                  <a:cubicBezTo>
                    <a:pt x="3629" y="3148"/>
                    <a:pt x="3714" y="3236"/>
                    <a:pt x="3818" y="3236"/>
                  </a:cubicBezTo>
                  <a:close/>
                  <a:moveTo>
                    <a:pt x="3818" y="1196"/>
                  </a:moveTo>
                  <a:lnTo>
                    <a:pt x="3818" y="1196"/>
                  </a:lnTo>
                  <a:cubicBezTo>
                    <a:pt x="3923" y="1196"/>
                    <a:pt x="4007" y="1112"/>
                    <a:pt x="4007" y="1007"/>
                  </a:cubicBezTo>
                  <a:lnTo>
                    <a:pt x="4007" y="880"/>
                  </a:lnTo>
                  <a:cubicBezTo>
                    <a:pt x="4007" y="776"/>
                    <a:pt x="3923" y="691"/>
                    <a:pt x="3818" y="691"/>
                  </a:cubicBezTo>
                  <a:lnTo>
                    <a:pt x="3818" y="691"/>
                  </a:lnTo>
                  <a:cubicBezTo>
                    <a:pt x="3714" y="691"/>
                    <a:pt x="3629" y="776"/>
                    <a:pt x="3629" y="880"/>
                  </a:cubicBezTo>
                  <a:lnTo>
                    <a:pt x="3629" y="1007"/>
                  </a:lnTo>
                  <a:cubicBezTo>
                    <a:pt x="3629" y="1112"/>
                    <a:pt x="3714" y="1196"/>
                    <a:pt x="3818" y="1196"/>
                  </a:cubicBezTo>
                  <a:close/>
                  <a:moveTo>
                    <a:pt x="17583" y="2229"/>
                  </a:moveTo>
                  <a:cubicBezTo>
                    <a:pt x="17583" y="2125"/>
                    <a:pt x="17668" y="2040"/>
                    <a:pt x="17772" y="2040"/>
                  </a:cubicBezTo>
                  <a:lnTo>
                    <a:pt x="17772" y="2040"/>
                  </a:lnTo>
                  <a:cubicBezTo>
                    <a:pt x="17877" y="2040"/>
                    <a:pt x="17961" y="2125"/>
                    <a:pt x="17961" y="2229"/>
                  </a:cubicBezTo>
                  <a:lnTo>
                    <a:pt x="17961" y="3732"/>
                  </a:lnTo>
                  <a:cubicBezTo>
                    <a:pt x="17961" y="3837"/>
                    <a:pt x="17877" y="3921"/>
                    <a:pt x="17772" y="3921"/>
                  </a:cubicBezTo>
                  <a:lnTo>
                    <a:pt x="17772" y="3921"/>
                  </a:lnTo>
                  <a:cubicBezTo>
                    <a:pt x="17668" y="3921"/>
                    <a:pt x="17583" y="3837"/>
                    <a:pt x="17583" y="3732"/>
                  </a:cubicBezTo>
                  <a:lnTo>
                    <a:pt x="17583" y="2229"/>
                  </a:lnTo>
                  <a:close/>
                  <a:moveTo>
                    <a:pt x="19525" y="3608"/>
                  </a:moveTo>
                  <a:cubicBezTo>
                    <a:pt x="19525" y="3504"/>
                    <a:pt x="19440" y="3419"/>
                    <a:pt x="19336" y="3419"/>
                  </a:cubicBezTo>
                  <a:lnTo>
                    <a:pt x="19336" y="3419"/>
                  </a:lnTo>
                  <a:cubicBezTo>
                    <a:pt x="19231" y="3419"/>
                    <a:pt x="19147" y="3504"/>
                    <a:pt x="19147" y="3608"/>
                  </a:cubicBezTo>
                  <a:lnTo>
                    <a:pt x="19147" y="4364"/>
                  </a:lnTo>
                  <a:cubicBezTo>
                    <a:pt x="19147" y="4469"/>
                    <a:pt x="19231" y="4554"/>
                    <a:pt x="19336" y="4554"/>
                  </a:cubicBezTo>
                  <a:lnTo>
                    <a:pt x="19336" y="4554"/>
                  </a:lnTo>
                  <a:cubicBezTo>
                    <a:pt x="19440" y="4554"/>
                    <a:pt x="19525" y="4469"/>
                    <a:pt x="19525" y="4364"/>
                  </a:cubicBezTo>
                  <a:lnTo>
                    <a:pt x="19525" y="3608"/>
                  </a:lnTo>
                  <a:close/>
                  <a:moveTo>
                    <a:pt x="19525" y="1535"/>
                  </a:moveTo>
                  <a:cubicBezTo>
                    <a:pt x="19525" y="1430"/>
                    <a:pt x="19440" y="1346"/>
                    <a:pt x="19336" y="1346"/>
                  </a:cubicBezTo>
                  <a:lnTo>
                    <a:pt x="19336" y="1346"/>
                  </a:lnTo>
                  <a:cubicBezTo>
                    <a:pt x="19231" y="1346"/>
                    <a:pt x="19147" y="1430"/>
                    <a:pt x="19147" y="1535"/>
                  </a:cubicBezTo>
                  <a:lnTo>
                    <a:pt x="19147" y="2290"/>
                  </a:lnTo>
                  <a:cubicBezTo>
                    <a:pt x="19147" y="2395"/>
                    <a:pt x="19231" y="2479"/>
                    <a:pt x="19336" y="2479"/>
                  </a:cubicBezTo>
                  <a:lnTo>
                    <a:pt x="19336" y="2479"/>
                  </a:lnTo>
                  <a:cubicBezTo>
                    <a:pt x="19440" y="2479"/>
                    <a:pt x="19525" y="2395"/>
                    <a:pt x="19525" y="2290"/>
                  </a:cubicBezTo>
                  <a:lnTo>
                    <a:pt x="19525" y="1535"/>
                  </a:lnTo>
                  <a:close/>
                  <a:moveTo>
                    <a:pt x="19525" y="3044"/>
                  </a:moveTo>
                  <a:lnTo>
                    <a:pt x="19525" y="2917"/>
                  </a:lnTo>
                  <a:cubicBezTo>
                    <a:pt x="19525" y="2812"/>
                    <a:pt x="19440" y="2728"/>
                    <a:pt x="19336" y="2728"/>
                  </a:cubicBezTo>
                  <a:lnTo>
                    <a:pt x="19336" y="2728"/>
                  </a:lnTo>
                  <a:cubicBezTo>
                    <a:pt x="19231" y="2728"/>
                    <a:pt x="19147" y="2812"/>
                    <a:pt x="19147" y="2917"/>
                  </a:cubicBezTo>
                  <a:lnTo>
                    <a:pt x="19147" y="3044"/>
                  </a:lnTo>
                  <a:cubicBezTo>
                    <a:pt x="19147" y="3148"/>
                    <a:pt x="19231" y="3233"/>
                    <a:pt x="19336" y="3233"/>
                  </a:cubicBezTo>
                  <a:lnTo>
                    <a:pt x="19336" y="3233"/>
                  </a:lnTo>
                  <a:cubicBezTo>
                    <a:pt x="19437" y="3236"/>
                    <a:pt x="19525" y="3148"/>
                    <a:pt x="19525" y="3044"/>
                  </a:cubicBezTo>
                  <a:close/>
                  <a:moveTo>
                    <a:pt x="19525" y="1007"/>
                  </a:moveTo>
                  <a:lnTo>
                    <a:pt x="19525" y="880"/>
                  </a:lnTo>
                  <a:cubicBezTo>
                    <a:pt x="19525" y="776"/>
                    <a:pt x="19440" y="691"/>
                    <a:pt x="19336" y="691"/>
                  </a:cubicBezTo>
                  <a:lnTo>
                    <a:pt x="19336" y="691"/>
                  </a:lnTo>
                  <a:cubicBezTo>
                    <a:pt x="19231" y="691"/>
                    <a:pt x="19147" y="776"/>
                    <a:pt x="19147" y="880"/>
                  </a:cubicBezTo>
                  <a:lnTo>
                    <a:pt x="19147" y="1007"/>
                  </a:lnTo>
                  <a:cubicBezTo>
                    <a:pt x="19147" y="1112"/>
                    <a:pt x="19231" y="1196"/>
                    <a:pt x="19336" y="1196"/>
                  </a:cubicBezTo>
                  <a:lnTo>
                    <a:pt x="19336" y="1196"/>
                  </a:lnTo>
                  <a:cubicBezTo>
                    <a:pt x="19437" y="1196"/>
                    <a:pt x="19525" y="1112"/>
                    <a:pt x="19525" y="1007"/>
                  </a:cubicBezTo>
                  <a:close/>
                  <a:moveTo>
                    <a:pt x="19652" y="1693"/>
                  </a:moveTo>
                  <a:cubicBezTo>
                    <a:pt x="19652" y="1797"/>
                    <a:pt x="19736" y="1882"/>
                    <a:pt x="19841" y="1882"/>
                  </a:cubicBezTo>
                  <a:lnTo>
                    <a:pt x="19841" y="1882"/>
                  </a:lnTo>
                  <a:cubicBezTo>
                    <a:pt x="19945" y="1882"/>
                    <a:pt x="20030" y="1797"/>
                    <a:pt x="20030" y="1693"/>
                  </a:cubicBezTo>
                  <a:lnTo>
                    <a:pt x="20030" y="189"/>
                  </a:lnTo>
                  <a:cubicBezTo>
                    <a:pt x="20030" y="84"/>
                    <a:pt x="19945" y="0"/>
                    <a:pt x="19841" y="0"/>
                  </a:cubicBezTo>
                  <a:lnTo>
                    <a:pt x="19841" y="0"/>
                  </a:lnTo>
                  <a:cubicBezTo>
                    <a:pt x="19736" y="0"/>
                    <a:pt x="19652" y="84"/>
                    <a:pt x="19652" y="189"/>
                  </a:cubicBezTo>
                  <a:lnTo>
                    <a:pt x="19652" y="1693"/>
                  </a:lnTo>
                  <a:close/>
                  <a:moveTo>
                    <a:pt x="19652" y="3738"/>
                  </a:moveTo>
                  <a:cubicBezTo>
                    <a:pt x="19652" y="3842"/>
                    <a:pt x="19736" y="3927"/>
                    <a:pt x="19841" y="3927"/>
                  </a:cubicBezTo>
                  <a:lnTo>
                    <a:pt x="19841" y="3927"/>
                  </a:lnTo>
                  <a:cubicBezTo>
                    <a:pt x="19945" y="3927"/>
                    <a:pt x="20030" y="3842"/>
                    <a:pt x="20030" y="3738"/>
                  </a:cubicBezTo>
                  <a:lnTo>
                    <a:pt x="20030" y="2235"/>
                  </a:lnTo>
                  <a:cubicBezTo>
                    <a:pt x="20030" y="2130"/>
                    <a:pt x="19945" y="2046"/>
                    <a:pt x="19841" y="2046"/>
                  </a:cubicBezTo>
                  <a:lnTo>
                    <a:pt x="19841" y="2046"/>
                  </a:lnTo>
                  <a:cubicBezTo>
                    <a:pt x="19736" y="2046"/>
                    <a:pt x="19652" y="2130"/>
                    <a:pt x="19652" y="2235"/>
                  </a:cubicBezTo>
                  <a:lnTo>
                    <a:pt x="19652" y="3738"/>
                  </a:lnTo>
                  <a:close/>
                  <a:moveTo>
                    <a:pt x="18989" y="189"/>
                  </a:moveTo>
                  <a:cubicBezTo>
                    <a:pt x="18989" y="84"/>
                    <a:pt x="18904" y="0"/>
                    <a:pt x="18800" y="0"/>
                  </a:cubicBezTo>
                  <a:lnTo>
                    <a:pt x="18800" y="0"/>
                  </a:lnTo>
                  <a:cubicBezTo>
                    <a:pt x="18695" y="0"/>
                    <a:pt x="18610" y="84"/>
                    <a:pt x="18610" y="189"/>
                  </a:cubicBezTo>
                  <a:lnTo>
                    <a:pt x="18610" y="945"/>
                  </a:lnTo>
                  <a:cubicBezTo>
                    <a:pt x="18610" y="1049"/>
                    <a:pt x="18695" y="1134"/>
                    <a:pt x="18800" y="1134"/>
                  </a:cubicBezTo>
                  <a:lnTo>
                    <a:pt x="18800" y="1134"/>
                  </a:lnTo>
                  <a:cubicBezTo>
                    <a:pt x="18904" y="1134"/>
                    <a:pt x="18989" y="1049"/>
                    <a:pt x="18989" y="945"/>
                  </a:cubicBezTo>
                  <a:lnTo>
                    <a:pt x="18989" y="189"/>
                  </a:lnTo>
                  <a:close/>
                  <a:moveTo>
                    <a:pt x="18989" y="2235"/>
                  </a:moveTo>
                  <a:cubicBezTo>
                    <a:pt x="18989" y="2130"/>
                    <a:pt x="18904" y="2046"/>
                    <a:pt x="18800" y="2046"/>
                  </a:cubicBezTo>
                  <a:lnTo>
                    <a:pt x="18800" y="2046"/>
                  </a:lnTo>
                  <a:cubicBezTo>
                    <a:pt x="18695" y="2046"/>
                    <a:pt x="18610" y="2130"/>
                    <a:pt x="18610" y="2235"/>
                  </a:cubicBezTo>
                  <a:lnTo>
                    <a:pt x="18610" y="2990"/>
                  </a:lnTo>
                  <a:cubicBezTo>
                    <a:pt x="18610" y="3094"/>
                    <a:pt x="18695" y="3179"/>
                    <a:pt x="18800" y="3179"/>
                  </a:cubicBezTo>
                  <a:lnTo>
                    <a:pt x="18800" y="3179"/>
                  </a:lnTo>
                  <a:cubicBezTo>
                    <a:pt x="18904" y="3179"/>
                    <a:pt x="18989" y="3094"/>
                    <a:pt x="18989" y="2990"/>
                  </a:cubicBezTo>
                  <a:lnTo>
                    <a:pt x="18989" y="2235"/>
                  </a:lnTo>
                  <a:close/>
                  <a:moveTo>
                    <a:pt x="18989" y="3735"/>
                  </a:moveTo>
                  <a:lnTo>
                    <a:pt x="18989" y="3608"/>
                  </a:lnTo>
                  <a:cubicBezTo>
                    <a:pt x="18989" y="3504"/>
                    <a:pt x="18904" y="3419"/>
                    <a:pt x="18800" y="3419"/>
                  </a:cubicBezTo>
                  <a:lnTo>
                    <a:pt x="18800" y="3419"/>
                  </a:lnTo>
                  <a:cubicBezTo>
                    <a:pt x="18695" y="3419"/>
                    <a:pt x="18610" y="3504"/>
                    <a:pt x="18610" y="3608"/>
                  </a:cubicBezTo>
                  <a:lnTo>
                    <a:pt x="18610" y="3735"/>
                  </a:lnTo>
                  <a:cubicBezTo>
                    <a:pt x="18610" y="3840"/>
                    <a:pt x="18695" y="3924"/>
                    <a:pt x="18800" y="3924"/>
                  </a:cubicBezTo>
                  <a:lnTo>
                    <a:pt x="18800" y="3924"/>
                  </a:lnTo>
                  <a:cubicBezTo>
                    <a:pt x="18901" y="3927"/>
                    <a:pt x="18989" y="3840"/>
                    <a:pt x="18989" y="3735"/>
                  </a:cubicBezTo>
                  <a:close/>
                  <a:moveTo>
                    <a:pt x="18989" y="1662"/>
                  </a:moveTo>
                  <a:lnTo>
                    <a:pt x="18989" y="1535"/>
                  </a:lnTo>
                  <a:cubicBezTo>
                    <a:pt x="18989" y="1430"/>
                    <a:pt x="18904" y="1346"/>
                    <a:pt x="18800" y="1346"/>
                  </a:cubicBezTo>
                  <a:lnTo>
                    <a:pt x="18800" y="1346"/>
                  </a:lnTo>
                  <a:cubicBezTo>
                    <a:pt x="18695" y="1346"/>
                    <a:pt x="18610" y="1430"/>
                    <a:pt x="18610" y="1535"/>
                  </a:cubicBezTo>
                  <a:lnTo>
                    <a:pt x="18610" y="1662"/>
                  </a:lnTo>
                  <a:cubicBezTo>
                    <a:pt x="18610" y="1766"/>
                    <a:pt x="18695" y="1851"/>
                    <a:pt x="18800" y="1851"/>
                  </a:cubicBezTo>
                  <a:lnTo>
                    <a:pt x="18800" y="1851"/>
                  </a:lnTo>
                  <a:cubicBezTo>
                    <a:pt x="18901" y="1851"/>
                    <a:pt x="18989" y="1766"/>
                    <a:pt x="18989" y="1662"/>
                  </a:cubicBezTo>
                  <a:close/>
                  <a:moveTo>
                    <a:pt x="18481" y="1535"/>
                  </a:moveTo>
                  <a:cubicBezTo>
                    <a:pt x="18481" y="1430"/>
                    <a:pt x="18396" y="1346"/>
                    <a:pt x="18292" y="1346"/>
                  </a:cubicBezTo>
                  <a:lnTo>
                    <a:pt x="18292" y="1346"/>
                  </a:lnTo>
                  <a:cubicBezTo>
                    <a:pt x="18187" y="1346"/>
                    <a:pt x="18103" y="1430"/>
                    <a:pt x="18103" y="1535"/>
                  </a:cubicBezTo>
                  <a:lnTo>
                    <a:pt x="18103" y="2290"/>
                  </a:lnTo>
                  <a:cubicBezTo>
                    <a:pt x="18103" y="2395"/>
                    <a:pt x="18187" y="2479"/>
                    <a:pt x="18292" y="2479"/>
                  </a:cubicBezTo>
                  <a:lnTo>
                    <a:pt x="18292" y="2479"/>
                  </a:lnTo>
                  <a:cubicBezTo>
                    <a:pt x="18396" y="2479"/>
                    <a:pt x="18481" y="2395"/>
                    <a:pt x="18481" y="2290"/>
                  </a:cubicBezTo>
                  <a:lnTo>
                    <a:pt x="18481" y="1535"/>
                  </a:lnTo>
                  <a:close/>
                  <a:moveTo>
                    <a:pt x="18481" y="3608"/>
                  </a:moveTo>
                  <a:cubicBezTo>
                    <a:pt x="18481" y="3504"/>
                    <a:pt x="18396" y="3419"/>
                    <a:pt x="18292" y="3419"/>
                  </a:cubicBezTo>
                  <a:lnTo>
                    <a:pt x="18292" y="3419"/>
                  </a:lnTo>
                  <a:cubicBezTo>
                    <a:pt x="18187" y="3419"/>
                    <a:pt x="18103" y="3504"/>
                    <a:pt x="18103" y="3608"/>
                  </a:cubicBezTo>
                  <a:lnTo>
                    <a:pt x="18103" y="4364"/>
                  </a:lnTo>
                  <a:cubicBezTo>
                    <a:pt x="18103" y="4469"/>
                    <a:pt x="18187" y="4554"/>
                    <a:pt x="18292" y="4554"/>
                  </a:cubicBezTo>
                  <a:lnTo>
                    <a:pt x="18292" y="4554"/>
                  </a:lnTo>
                  <a:cubicBezTo>
                    <a:pt x="18396" y="4554"/>
                    <a:pt x="18481" y="4469"/>
                    <a:pt x="18481" y="4364"/>
                  </a:cubicBezTo>
                  <a:lnTo>
                    <a:pt x="18481" y="3608"/>
                  </a:lnTo>
                  <a:close/>
                  <a:moveTo>
                    <a:pt x="18481" y="3044"/>
                  </a:moveTo>
                  <a:lnTo>
                    <a:pt x="18481" y="2917"/>
                  </a:lnTo>
                  <a:cubicBezTo>
                    <a:pt x="18481" y="2812"/>
                    <a:pt x="18396" y="2728"/>
                    <a:pt x="18292" y="2728"/>
                  </a:cubicBezTo>
                  <a:lnTo>
                    <a:pt x="18292" y="2728"/>
                  </a:lnTo>
                  <a:cubicBezTo>
                    <a:pt x="18187" y="2728"/>
                    <a:pt x="18103" y="2812"/>
                    <a:pt x="18103" y="2917"/>
                  </a:cubicBezTo>
                  <a:lnTo>
                    <a:pt x="18103" y="3044"/>
                  </a:lnTo>
                  <a:cubicBezTo>
                    <a:pt x="18103" y="3148"/>
                    <a:pt x="18187" y="3233"/>
                    <a:pt x="18292" y="3233"/>
                  </a:cubicBezTo>
                  <a:lnTo>
                    <a:pt x="18292" y="3233"/>
                  </a:lnTo>
                  <a:cubicBezTo>
                    <a:pt x="18393" y="3236"/>
                    <a:pt x="18481" y="3148"/>
                    <a:pt x="18481" y="3044"/>
                  </a:cubicBezTo>
                  <a:close/>
                  <a:moveTo>
                    <a:pt x="17451" y="1535"/>
                  </a:moveTo>
                  <a:cubicBezTo>
                    <a:pt x="17451" y="1430"/>
                    <a:pt x="17366" y="1346"/>
                    <a:pt x="17262" y="1346"/>
                  </a:cubicBezTo>
                  <a:lnTo>
                    <a:pt x="17262" y="1346"/>
                  </a:lnTo>
                  <a:cubicBezTo>
                    <a:pt x="17157" y="1346"/>
                    <a:pt x="17072" y="1430"/>
                    <a:pt x="17072" y="1535"/>
                  </a:cubicBezTo>
                  <a:lnTo>
                    <a:pt x="17072" y="2290"/>
                  </a:lnTo>
                  <a:cubicBezTo>
                    <a:pt x="17072" y="2395"/>
                    <a:pt x="17157" y="2479"/>
                    <a:pt x="17262" y="2479"/>
                  </a:cubicBezTo>
                  <a:lnTo>
                    <a:pt x="17262" y="2479"/>
                  </a:lnTo>
                  <a:cubicBezTo>
                    <a:pt x="17366" y="2479"/>
                    <a:pt x="17451" y="2395"/>
                    <a:pt x="17451" y="2290"/>
                  </a:cubicBezTo>
                  <a:lnTo>
                    <a:pt x="17451" y="1535"/>
                  </a:lnTo>
                  <a:close/>
                  <a:moveTo>
                    <a:pt x="17451" y="3044"/>
                  </a:moveTo>
                  <a:lnTo>
                    <a:pt x="17451" y="2917"/>
                  </a:lnTo>
                  <a:cubicBezTo>
                    <a:pt x="17451" y="2812"/>
                    <a:pt x="17366" y="2728"/>
                    <a:pt x="17262" y="2728"/>
                  </a:cubicBezTo>
                  <a:lnTo>
                    <a:pt x="17262" y="2728"/>
                  </a:lnTo>
                  <a:cubicBezTo>
                    <a:pt x="17157" y="2728"/>
                    <a:pt x="17072" y="2812"/>
                    <a:pt x="17072" y="2917"/>
                  </a:cubicBezTo>
                  <a:lnTo>
                    <a:pt x="17072" y="3044"/>
                  </a:lnTo>
                  <a:cubicBezTo>
                    <a:pt x="17072" y="3148"/>
                    <a:pt x="17157" y="3233"/>
                    <a:pt x="17262" y="3233"/>
                  </a:cubicBezTo>
                  <a:lnTo>
                    <a:pt x="17262" y="3233"/>
                  </a:lnTo>
                  <a:cubicBezTo>
                    <a:pt x="17363" y="3236"/>
                    <a:pt x="17451" y="3148"/>
                    <a:pt x="17451" y="3044"/>
                  </a:cubicBezTo>
                  <a:close/>
                  <a:moveTo>
                    <a:pt x="16929" y="2235"/>
                  </a:moveTo>
                  <a:cubicBezTo>
                    <a:pt x="16929" y="2130"/>
                    <a:pt x="16844" y="2046"/>
                    <a:pt x="16739" y="2046"/>
                  </a:cubicBezTo>
                  <a:lnTo>
                    <a:pt x="16739" y="2046"/>
                  </a:lnTo>
                  <a:cubicBezTo>
                    <a:pt x="16635" y="2046"/>
                    <a:pt x="16550" y="2130"/>
                    <a:pt x="16550" y="2235"/>
                  </a:cubicBezTo>
                  <a:lnTo>
                    <a:pt x="16550" y="2990"/>
                  </a:lnTo>
                  <a:cubicBezTo>
                    <a:pt x="16550" y="3094"/>
                    <a:pt x="16635" y="3179"/>
                    <a:pt x="16739" y="3179"/>
                  </a:cubicBezTo>
                  <a:lnTo>
                    <a:pt x="16739" y="3179"/>
                  </a:lnTo>
                  <a:cubicBezTo>
                    <a:pt x="16844" y="3179"/>
                    <a:pt x="16929" y="3094"/>
                    <a:pt x="16929" y="2990"/>
                  </a:cubicBezTo>
                  <a:lnTo>
                    <a:pt x="16929" y="2235"/>
                  </a:lnTo>
                  <a:close/>
                  <a:moveTo>
                    <a:pt x="16929" y="3735"/>
                  </a:moveTo>
                  <a:lnTo>
                    <a:pt x="16929" y="3608"/>
                  </a:lnTo>
                  <a:cubicBezTo>
                    <a:pt x="16929" y="3504"/>
                    <a:pt x="16844" y="3419"/>
                    <a:pt x="16739" y="3419"/>
                  </a:cubicBezTo>
                  <a:lnTo>
                    <a:pt x="16739" y="3419"/>
                  </a:lnTo>
                  <a:cubicBezTo>
                    <a:pt x="16635" y="3419"/>
                    <a:pt x="16550" y="3504"/>
                    <a:pt x="16550" y="3608"/>
                  </a:cubicBezTo>
                  <a:lnTo>
                    <a:pt x="16550" y="3735"/>
                  </a:lnTo>
                  <a:cubicBezTo>
                    <a:pt x="16550" y="3840"/>
                    <a:pt x="16635" y="3924"/>
                    <a:pt x="16739" y="3924"/>
                  </a:cubicBezTo>
                  <a:lnTo>
                    <a:pt x="16739" y="3924"/>
                  </a:lnTo>
                  <a:cubicBezTo>
                    <a:pt x="16844" y="3927"/>
                    <a:pt x="16929" y="3840"/>
                    <a:pt x="16929" y="3735"/>
                  </a:cubicBezTo>
                  <a:close/>
                  <a:moveTo>
                    <a:pt x="16929" y="1662"/>
                  </a:moveTo>
                  <a:lnTo>
                    <a:pt x="16929" y="1535"/>
                  </a:lnTo>
                  <a:cubicBezTo>
                    <a:pt x="16929" y="1430"/>
                    <a:pt x="16844" y="1346"/>
                    <a:pt x="16739" y="1346"/>
                  </a:cubicBezTo>
                  <a:lnTo>
                    <a:pt x="16739" y="1346"/>
                  </a:lnTo>
                  <a:cubicBezTo>
                    <a:pt x="16635" y="1346"/>
                    <a:pt x="16550" y="1430"/>
                    <a:pt x="16550" y="1535"/>
                  </a:cubicBezTo>
                  <a:lnTo>
                    <a:pt x="16550" y="1662"/>
                  </a:lnTo>
                  <a:cubicBezTo>
                    <a:pt x="16550" y="1766"/>
                    <a:pt x="16635" y="1851"/>
                    <a:pt x="16739" y="1851"/>
                  </a:cubicBezTo>
                  <a:lnTo>
                    <a:pt x="16739" y="1851"/>
                  </a:lnTo>
                  <a:cubicBezTo>
                    <a:pt x="16844" y="1851"/>
                    <a:pt x="16929" y="1766"/>
                    <a:pt x="16929" y="1662"/>
                  </a:cubicBezTo>
                  <a:close/>
                  <a:moveTo>
                    <a:pt x="16401" y="1535"/>
                  </a:moveTo>
                  <a:cubicBezTo>
                    <a:pt x="16401" y="1430"/>
                    <a:pt x="16316" y="1346"/>
                    <a:pt x="16212" y="1346"/>
                  </a:cubicBezTo>
                  <a:lnTo>
                    <a:pt x="16212" y="1346"/>
                  </a:lnTo>
                  <a:cubicBezTo>
                    <a:pt x="16107" y="1346"/>
                    <a:pt x="16023" y="1430"/>
                    <a:pt x="16023" y="1535"/>
                  </a:cubicBezTo>
                  <a:lnTo>
                    <a:pt x="16023" y="2290"/>
                  </a:lnTo>
                  <a:cubicBezTo>
                    <a:pt x="16023" y="2395"/>
                    <a:pt x="16107" y="2479"/>
                    <a:pt x="16212" y="2479"/>
                  </a:cubicBezTo>
                  <a:lnTo>
                    <a:pt x="16212" y="2479"/>
                  </a:lnTo>
                  <a:cubicBezTo>
                    <a:pt x="16316" y="2479"/>
                    <a:pt x="16401" y="2395"/>
                    <a:pt x="16401" y="2290"/>
                  </a:cubicBezTo>
                  <a:lnTo>
                    <a:pt x="16401" y="1535"/>
                  </a:lnTo>
                  <a:close/>
                  <a:moveTo>
                    <a:pt x="16401" y="3044"/>
                  </a:moveTo>
                  <a:lnTo>
                    <a:pt x="16401" y="2917"/>
                  </a:lnTo>
                  <a:cubicBezTo>
                    <a:pt x="16401" y="2812"/>
                    <a:pt x="16316" y="2728"/>
                    <a:pt x="16212" y="2728"/>
                  </a:cubicBezTo>
                  <a:lnTo>
                    <a:pt x="16212" y="2728"/>
                  </a:lnTo>
                  <a:cubicBezTo>
                    <a:pt x="16107" y="2728"/>
                    <a:pt x="16023" y="2812"/>
                    <a:pt x="16023" y="2917"/>
                  </a:cubicBezTo>
                  <a:lnTo>
                    <a:pt x="16023" y="3044"/>
                  </a:lnTo>
                  <a:cubicBezTo>
                    <a:pt x="16023" y="3148"/>
                    <a:pt x="16107" y="3233"/>
                    <a:pt x="16212" y="3233"/>
                  </a:cubicBezTo>
                  <a:lnTo>
                    <a:pt x="16212" y="3233"/>
                  </a:lnTo>
                  <a:cubicBezTo>
                    <a:pt x="16316" y="3236"/>
                    <a:pt x="16401" y="3148"/>
                    <a:pt x="16401" y="3044"/>
                  </a:cubicBezTo>
                  <a:close/>
                  <a:moveTo>
                    <a:pt x="16401" y="1007"/>
                  </a:moveTo>
                  <a:lnTo>
                    <a:pt x="16401" y="880"/>
                  </a:lnTo>
                  <a:cubicBezTo>
                    <a:pt x="16401" y="776"/>
                    <a:pt x="16316" y="691"/>
                    <a:pt x="16212" y="691"/>
                  </a:cubicBezTo>
                  <a:lnTo>
                    <a:pt x="16212" y="691"/>
                  </a:lnTo>
                  <a:cubicBezTo>
                    <a:pt x="16107" y="691"/>
                    <a:pt x="16023" y="776"/>
                    <a:pt x="16023" y="880"/>
                  </a:cubicBezTo>
                  <a:lnTo>
                    <a:pt x="16023" y="1007"/>
                  </a:lnTo>
                  <a:cubicBezTo>
                    <a:pt x="16023" y="1112"/>
                    <a:pt x="16107" y="1196"/>
                    <a:pt x="16212" y="1196"/>
                  </a:cubicBezTo>
                  <a:lnTo>
                    <a:pt x="16212" y="1196"/>
                  </a:lnTo>
                  <a:cubicBezTo>
                    <a:pt x="16316" y="1196"/>
                    <a:pt x="16401" y="1112"/>
                    <a:pt x="16401" y="1007"/>
                  </a:cubicBezTo>
                  <a:close/>
                </a:path>
              </a:pathLst>
            </a:custGeom>
            <a:solidFill>
              <a:schemeClr val="tx2"/>
            </a:solidFill>
            <a:ln w="9525" cap="flat">
              <a:noFill/>
              <a:bevel/>
              <a:headEnd/>
              <a:tailEnd/>
            </a:ln>
            <a:effectLst/>
          </p:spPr>
          <p:txBody>
            <a:bodyPr wrap="none" anchor="ctr"/>
            <a:lstStyle/>
            <a:p>
              <a:endParaRPr lang="en-US"/>
            </a:p>
          </p:txBody>
        </p:sp>
        <p:grpSp>
          <p:nvGrpSpPr>
            <p:cNvPr id="4" name="Group 3">
              <a:extLst>
                <a:ext uri="{FF2B5EF4-FFF2-40B4-BE49-F238E27FC236}">
                  <a16:creationId xmlns:a16="http://schemas.microsoft.com/office/drawing/2014/main" id="{AD78B89F-8420-47C5-925A-7949D8A1240D}"/>
                </a:ext>
              </a:extLst>
            </p:cNvPr>
            <p:cNvGrpSpPr/>
            <p:nvPr userDrawn="1"/>
          </p:nvGrpSpPr>
          <p:grpSpPr>
            <a:xfrm>
              <a:off x="2514600" y="1630524"/>
              <a:ext cx="4114800" cy="2133528"/>
              <a:chOff x="2514600" y="1630524"/>
              <a:chExt cx="4114800" cy="2133528"/>
            </a:xfrm>
          </p:grpSpPr>
          <p:grpSp>
            <p:nvGrpSpPr>
              <p:cNvPr id="18" name="Group 17">
                <a:extLst>
                  <a:ext uri="{FF2B5EF4-FFF2-40B4-BE49-F238E27FC236}">
                    <a16:creationId xmlns:a16="http://schemas.microsoft.com/office/drawing/2014/main" id="{A4FA01A1-DDA0-4867-861B-E077BF628467}"/>
                  </a:ext>
                </a:extLst>
              </p:cNvPr>
              <p:cNvGrpSpPr>
                <a:grpSpLocks noChangeAspect="1"/>
              </p:cNvGrpSpPr>
              <p:nvPr userDrawn="1"/>
            </p:nvGrpSpPr>
            <p:grpSpPr>
              <a:xfrm>
                <a:off x="2514600" y="1630524"/>
                <a:ext cx="4114800" cy="1335227"/>
                <a:chOff x="2956719" y="4114800"/>
                <a:chExt cx="3292475" cy="1068387"/>
              </a:xfrm>
            </p:grpSpPr>
            <p:sp>
              <p:nvSpPr>
                <p:cNvPr id="19" name="Freeform 1">
                  <a:extLst>
                    <a:ext uri="{FF2B5EF4-FFF2-40B4-BE49-F238E27FC236}">
                      <a16:creationId xmlns:a16="http://schemas.microsoft.com/office/drawing/2014/main" id="{7080B4CC-A0DB-4C45-A036-BCEA4D47BBE2}"/>
                    </a:ext>
                  </a:extLst>
                </p:cNvPr>
                <p:cNvSpPr>
                  <a:spLocks noChangeAspect="1" noChangeArrowheads="1"/>
                </p:cNvSpPr>
                <p:nvPr/>
              </p:nvSpPr>
              <p:spPr bwMode="auto">
                <a:xfrm>
                  <a:off x="4531519" y="4567237"/>
                  <a:ext cx="144462" cy="479425"/>
                </a:xfrm>
                <a:custGeom>
                  <a:avLst/>
                  <a:gdLst>
                    <a:gd name="T0" fmla="*/ 397 w 401"/>
                    <a:gd name="T1" fmla="*/ 1139 h 1332"/>
                    <a:gd name="T2" fmla="*/ 201 w 401"/>
                    <a:gd name="T3" fmla="*/ 1331 h 1332"/>
                    <a:gd name="T4" fmla="*/ 0 w 401"/>
                    <a:gd name="T5" fmla="*/ 1139 h 1332"/>
                    <a:gd name="T6" fmla="*/ 0 w 401"/>
                    <a:gd name="T7" fmla="*/ 739 h 1332"/>
                    <a:gd name="T8" fmla="*/ 201 w 401"/>
                    <a:gd name="T9" fmla="*/ 547 h 1332"/>
                    <a:gd name="T10" fmla="*/ 397 w 401"/>
                    <a:gd name="T11" fmla="*/ 739 h 1332"/>
                    <a:gd name="T12" fmla="*/ 397 w 401"/>
                    <a:gd name="T13" fmla="*/ 1139 h 1332"/>
                    <a:gd name="T14" fmla="*/ 202 w 401"/>
                    <a:gd name="T15" fmla="*/ 0 h 1332"/>
                    <a:gd name="T16" fmla="*/ 6 w 401"/>
                    <a:gd name="T17" fmla="*/ 189 h 1332"/>
                    <a:gd name="T18" fmla="*/ 202 w 401"/>
                    <a:gd name="T19" fmla="*/ 378 h 1332"/>
                    <a:gd name="T20" fmla="*/ 400 w 401"/>
                    <a:gd name="T21" fmla="*/ 189 h 1332"/>
                    <a:gd name="T22" fmla="*/ 202 w 401"/>
                    <a:gd name="T23" fmla="*/ 0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1332">
                      <a:moveTo>
                        <a:pt x="397" y="1139"/>
                      </a:moveTo>
                      <a:cubicBezTo>
                        <a:pt x="397" y="1246"/>
                        <a:pt x="311" y="1331"/>
                        <a:pt x="201" y="1331"/>
                      </a:cubicBezTo>
                      <a:cubicBezTo>
                        <a:pt x="90" y="1331"/>
                        <a:pt x="0" y="1246"/>
                        <a:pt x="0" y="1139"/>
                      </a:cubicBezTo>
                      <a:lnTo>
                        <a:pt x="0" y="739"/>
                      </a:lnTo>
                      <a:cubicBezTo>
                        <a:pt x="0" y="634"/>
                        <a:pt x="90" y="547"/>
                        <a:pt x="201" y="547"/>
                      </a:cubicBezTo>
                      <a:cubicBezTo>
                        <a:pt x="310" y="547"/>
                        <a:pt x="397" y="632"/>
                        <a:pt x="397" y="739"/>
                      </a:cubicBezTo>
                      <a:lnTo>
                        <a:pt x="397" y="1139"/>
                      </a:lnTo>
                      <a:close/>
                      <a:moveTo>
                        <a:pt x="202" y="0"/>
                      </a:moveTo>
                      <a:cubicBezTo>
                        <a:pt x="93" y="0"/>
                        <a:pt x="6" y="84"/>
                        <a:pt x="6" y="189"/>
                      </a:cubicBezTo>
                      <a:cubicBezTo>
                        <a:pt x="6" y="293"/>
                        <a:pt x="93" y="378"/>
                        <a:pt x="202" y="378"/>
                      </a:cubicBezTo>
                      <a:cubicBezTo>
                        <a:pt x="312" y="378"/>
                        <a:pt x="400" y="293"/>
                        <a:pt x="400" y="189"/>
                      </a:cubicBezTo>
                      <a:cubicBezTo>
                        <a:pt x="400" y="84"/>
                        <a:pt x="312" y="0"/>
                        <a:pt x="202" y="0"/>
                      </a:cubicBezTo>
                      <a:close/>
                    </a:path>
                  </a:pathLst>
                </a:custGeom>
                <a:solidFill>
                  <a:schemeClr val="accent6"/>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
                  <a:extLst>
                    <a:ext uri="{FF2B5EF4-FFF2-40B4-BE49-F238E27FC236}">
                      <a16:creationId xmlns:a16="http://schemas.microsoft.com/office/drawing/2014/main" id="{B6195467-7729-473C-92EA-B3E97883BAA4}"/>
                    </a:ext>
                  </a:extLst>
                </p:cNvPr>
                <p:cNvSpPr>
                  <a:spLocks noChangeAspect="1" noChangeArrowheads="1"/>
                </p:cNvSpPr>
                <p:nvPr/>
              </p:nvSpPr>
              <p:spPr bwMode="auto">
                <a:xfrm>
                  <a:off x="4137819" y="4371975"/>
                  <a:ext cx="935037" cy="674687"/>
                </a:xfrm>
                <a:custGeom>
                  <a:avLst/>
                  <a:gdLst>
                    <a:gd name="T0" fmla="*/ 401 w 2596"/>
                    <a:gd name="T1" fmla="*/ 1681 h 1874"/>
                    <a:gd name="T2" fmla="*/ 201 w 2596"/>
                    <a:gd name="T3" fmla="*/ 1873 h 1874"/>
                    <a:gd name="T4" fmla="*/ 0 w 2596"/>
                    <a:gd name="T5" fmla="*/ 1681 h 1874"/>
                    <a:gd name="T6" fmla="*/ 0 w 2596"/>
                    <a:gd name="T7" fmla="*/ 756 h 1874"/>
                    <a:gd name="T8" fmla="*/ 201 w 2596"/>
                    <a:gd name="T9" fmla="*/ 564 h 1874"/>
                    <a:gd name="T10" fmla="*/ 401 w 2596"/>
                    <a:gd name="T11" fmla="*/ 756 h 1874"/>
                    <a:gd name="T12" fmla="*/ 401 w 2596"/>
                    <a:gd name="T13" fmla="*/ 1681 h 1874"/>
                    <a:gd name="T14" fmla="*/ 203 w 2596"/>
                    <a:gd name="T15" fmla="*/ 0 h 1874"/>
                    <a:gd name="T16" fmla="*/ 6 w 2596"/>
                    <a:gd name="T17" fmla="*/ 189 h 1874"/>
                    <a:gd name="T18" fmla="*/ 203 w 2596"/>
                    <a:gd name="T19" fmla="*/ 378 h 1874"/>
                    <a:gd name="T20" fmla="*/ 401 w 2596"/>
                    <a:gd name="T21" fmla="*/ 189 h 1874"/>
                    <a:gd name="T22" fmla="*/ 203 w 2596"/>
                    <a:gd name="T23" fmla="*/ 0 h 1874"/>
                    <a:gd name="T24" fmla="*/ 2587 w 2596"/>
                    <a:gd name="T25" fmla="*/ 1681 h 1874"/>
                    <a:gd name="T26" fmla="*/ 2389 w 2596"/>
                    <a:gd name="T27" fmla="*/ 1873 h 1874"/>
                    <a:gd name="T28" fmla="*/ 2192 w 2596"/>
                    <a:gd name="T29" fmla="*/ 1681 h 1874"/>
                    <a:gd name="T30" fmla="*/ 2192 w 2596"/>
                    <a:gd name="T31" fmla="*/ 756 h 1874"/>
                    <a:gd name="T32" fmla="*/ 2389 w 2596"/>
                    <a:gd name="T33" fmla="*/ 564 h 1874"/>
                    <a:gd name="T34" fmla="*/ 2587 w 2596"/>
                    <a:gd name="T35" fmla="*/ 756 h 1874"/>
                    <a:gd name="T36" fmla="*/ 2587 w 2596"/>
                    <a:gd name="T37" fmla="*/ 1681 h 1874"/>
                    <a:gd name="T38" fmla="*/ 2398 w 2596"/>
                    <a:gd name="T39" fmla="*/ 8 h 1874"/>
                    <a:gd name="T40" fmla="*/ 2200 w 2596"/>
                    <a:gd name="T41" fmla="*/ 197 h 1874"/>
                    <a:gd name="T42" fmla="*/ 2398 w 2596"/>
                    <a:gd name="T43" fmla="*/ 386 h 1874"/>
                    <a:gd name="T44" fmla="*/ 2595 w 2596"/>
                    <a:gd name="T45" fmla="*/ 197 h 1874"/>
                    <a:gd name="T46" fmla="*/ 2398 w 2596"/>
                    <a:gd name="T47" fmla="*/ 8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96" h="1874">
                      <a:moveTo>
                        <a:pt x="401" y="1681"/>
                      </a:moveTo>
                      <a:cubicBezTo>
                        <a:pt x="401" y="1788"/>
                        <a:pt x="311" y="1873"/>
                        <a:pt x="201" y="1873"/>
                      </a:cubicBezTo>
                      <a:cubicBezTo>
                        <a:pt x="90" y="1873"/>
                        <a:pt x="0" y="1788"/>
                        <a:pt x="0" y="1681"/>
                      </a:cubicBezTo>
                      <a:lnTo>
                        <a:pt x="0" y="756"/>
                      </a:lnTo>
                      <a:cubicBezTo>
                        <a:pt x="0" y="652"/>
                        <a:pt x="90" y="564"/>
                        <a:pt x="201" y="564"/>
                      </a:cubicBezTo>
                      <a:cubicBezTo>
                        <a:pt x="311" y="564"/>
                        <a:pt x="401" y="649"/>
                        <a:pt x="401" y="756"/>
                      </a:cubicBezTo>
                      <a:lnTo>
                        <a:pt x="401" y="1681"/>
                      </a:lnTo>
                      <a:close/>
                      <a:moveTo>
                        <a:pt x="203" y="0"/>
                      </a:moveTo>
                      <a:cubicBezTo>
                        <a:pt x="93" y="0"/>
                        <a:pt x="6" y="84"/>
                        <a:pt x="6" y="189"/>
                      </a:cubicBezTo>
                      <a:cubicBezTo>
                        <a:pt x="6" y="293"/>
                        <a:pt x="93" y="378"/>
                        <a:pt x="203" y="378"/>
                      </a:cubicBezTo>
                      <a:cubicBezTo>
                        <a:pt x="313" y="378"/>
                        <a:pt x="401" y="293"/>
                        <a:pt x="401" y="189"/>
                      </a:cubicBezTo>
                      <a:cubicBezTo>
                        <a:pt x="401" y="84"/>
                        <a:pt x="313" y="0"/>
                        <a:pt x="203" y="0"/>
                      </a:cubicBezTo>
                      <a:close/>
                      <a:moveTo>
                        <a:pt x="2587" y="1681"/>
                      </a:moveTo>
                      <a:cubicBezTo>
                        <a:pt x="2587" y="1788"/>
                        <a:pt x="2500" y="1873"/>
                        <a:pt x="2389" y="1873"/>
                      </a:cubicBezTo>
                      <a:cubicBezTo>
                        <a:pt x="2279" y="1873"/>
                        <a:pt x="2192" y="1788"/>
                        <a:pt x="2192" y="1681"/>
                      </a:cubicBezTo>
                      <a:lnTo>
                        <a:pt x="2192" y="756"/>
                      </a:lnTo>
                      <a:cubicBezTo>
                        <a:pt x="2192" y="652"/>
                        <a:pt x="2282" y="564"/>
                        <a:pt x="2389" y="564"/>
                      </a:cubicBezTo>
                      <a:cubicBezTo>
                        <a:pt x="2500" y="564"/>
                        <a:pt x="2587" y="649"/>
                        <a:pt x="2587" y="756"/>
                      </a:cubicBezTo>
                      <a:lnTo>
                        <a:pt x="2587" y="1681"/>
                      </a:lnTo>
                      <a:close/>
                      <a:moveTo>
                        <a:pt x="2398" y="8"/>
                      </a:moveTo>
                      <a:cubicBezTo>
                        <a:pt x="2288" y="8"/>
                        <a:pt x="2200" y="92"/>
                        <a:pt x="2200" y="197"/>
                      </a:cubicBezTo>
                      <a:cubicBezTo>
                        <a:pt x="2200" y="301"/>
                        <a:pt x="2288" y="386"/>
                        <a:pt x="2398" y="386"/>
                      </a:cubicBezTo>
                      <a:cubicBezTo>
                        <a:pt x="2505" y="386"/>
                        <a:pt x="2595" y="302"/>
                        <a:pt x="2595" y="197"/>
                      </a:cubicBezTo>
                      <a:cubicBezTo>
                        <a:pt x="2595" y="93"/>
                        <a:pt x="2508" y="8"/>
                        <a:pt x="2398" y="8"/>
                      </a:cubicBezTo>
                      <a:close/>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
                  <a:extLst>
                    <a:ext uri="{FF2B5EF4-FFF2-40B4-BE49-F238E27FC236}">
                      <a16:creationId xmlns:a16="http://schemas.microsoft.com/office/drawing/2014/main" id="{161D53B5-5DAA-4406-9856-6C621C4C47E5}"/>
                    </a:ext>
                  </a:extLst>
                </p:cNvPr>
                <p:cNvSpPr>
                  <a:spLocks noChangeAspect="1" noChangeArrowheads="1"/>
                </p:cNvSpPr>
                <p:nvPr/>
              </p:nvSpPr>
              <p:spPr bwMode="auto">
                <a:xfrm>
                  <a:off x="3350419" y="4371975"/>
                  <a:ext cx="2506662" cy="674687"/>
                </a:xfrm>
                <a:custGeom>
                  <a:avLst/>
                  <a:gdLst>
                    <a:gd name="T0" fmla="*/ 401 w 6962"/>
                    <a:gd name="T1" fmla="*/ 1679 h 1872"/>
                    <a:gd name="T2" fmla="*/ 200 w 6962"/>
                    <a:gd name="T3" fmla="*/ 1871 h 1872"/>
                    <a:gd name="T4" fmla="*/ 0 w 6962"/>
                    <a:gd name="T5" fmla="*/ 1679 h 1872"/>
                    <a:gd name="T6" fmla="*/ 0 w 6962"/>
                    <a:gd name="T7" fmla="*/ 754 h 1872"/>
                    <a:gd name="T8" fmla="*/ 200 w 6962"/>
                    <a:gd name="T9" fmla="*/ 562 h 1872"/>
                    <a:gd name="T10" fmla="*/ 401 w 6962"/>
                    <a:gd name="T11" fmla="*/ 754 h 1872"/>
                    <a:gd name="T12" fmla="*/ 401 w 6962"/>
                    <a:gd name="T13" fmla="*/ 1679 h 1872"/>
                    <a:gd name="T14" fmla="*/ 212 w 6962"/>
                    <a:gd name="T15" fmla="*/ 0 h 1872"/>
                    <a:gd name="T16" fmla="*/ 14 w 6962"/>
                    <a:gd name="T17" fmla="*/ 190 h 1872"/>
                    <a:gd name="T18" fmla="*/ 212 w 6962"/>
                    <a:gd name="T19" fmla="*/ 379 h 1872"/>
                    <a:gd name="T20" fmla="*/ 409 w 6962"/>
                    <a:gd name="T21" fmla="*/ 190 h 1872"/>
                    <a:gd name="T22" fmla="*/ 212 w 6962"/>
                    <a:gd name="T23" fmla="*/ 0 h 1872"/>
                    <a:gd name="T24" fmla="*/ 6961 w 6962"/>
                    <a:gd name="T25" fmla="*/ 1679 h 1872"/>
                    <a:gd name="T26" fmla="*/ 6761 w 6962"/>
                    <a:gd name="T27" fmla="*/ 1871 h 1872"/>
                    <a:gd name="T28" fmla="*/ 6563 w 6962"/>
                    <a:gd name="T29" fmla="*/ 1679 h 1872"/>
                    <a:gd name="T30" fmla="*/ 6563 w 6962"/>
                    <a:gd name="T31" fmla="*/ 754 h 1872"/>
                    <a:gd name="T32" fmla="*/ 6761 w 6962"/>
                    <a:gd name="T33" fmla="*/ 562 h 1872"/>
                    <a:gd name="T34" fmla="*/ 6961 w 6962"/>
                    <a:gd name="T35" fmla="*/ 754 h 1872"/>
                    <a:gd name="T36" fmla="*/ 6961 w 6962"/>
                    <a:gd name="T37" fmla="*/ 1679 h 1872"/>
                    <a:gd name="T38" fmla="*/ 6764 w 6962"/>
                    <a:gd name="T39" fmla="*/ 12 h 1872"/>
                    <a:gd name="T40" fmla="*/ 6566 w 6962"/>
                    <a:gd name="T41" fmla="*/ 201 h 1872"/>
                    <a:gd name="T42" fmla="*/ 6764 w 6962"/>
                    <a:gd name="T43" fmla="*/ 390 h 1872"/>
                    <a:gd name="T44" fmla="*/ 6961 w 6962"/>
                    <a:gd name="T45" fmla="*/ 201 h 1872"/>
                    <a:gd name="T46" fmla="*/ 6764 w 6962"/>
                    <a:gd name="T47" fmla="*/ 12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62" h="1872">
                      <a:moveTo>
                        <a:pt x="401" y="1679"/>
                      </a:moveTo>
                      <a:cubicBezTo>
                        <a:pt x="401" y="1786"/>
                        <a:pt x="310" y="1871"/>
                        <a:pt x="200" y="1871"/>
                      </a:cubicBezTo>
                      <a:cubicBezTo>
                        <a:pt x="89" y="1871"/>
                        <a:pt x="0" y="1786"/>
                        <a:pt x="0" y="1679"/>
                      </a:cubicBezTo>
                      <a:lnTo>
                        <a:pt x="0" y="754"/>
                      </a:lnTo>
                      <a:cubicBezTo>
                        <a:pt x="0" y="650"/>
                        <a:pt x="89" y="562"/>
                        <a:pt x="200" y="562"/>
                      </a:cubicBezTo>
                      <a:cubicBezTo>
                        <a:pt x="310" y="562"/>
                        <a:pt x="401" y="647"/>
                        <a:pt x="401" y="754"/>
                      </a:cubicBezTo>
                      <a:lnTo>
                        <a:pt x="401" y="1679"/>
                      </a:lnTo>
                      <a:close/>
                      <a:moveTo>
                        <a:pt x="212" y="0"/>
                      </a:moveTo>
                      <a:cubicBezTo>
                        <a:pt x="102" y="0"/>
                        <a:pt x="14" y="85"/>
                        <a:pt x="14" y="190"/>
                      </a:cubicBezTo>
                      <a:cubicBezTo>
                        <a:pt x="14" y="294"/>
                        <a:pt x="102" y="379"/>
                        <a:pt x="212" y="379"/>
                      </a:cubicBezTo>
                      <a:cubicBezTo>
                        <a:pt x="319" y="381"/>
                        <a:pt x="409" y="297"/>
                        <a:pt x="409" y="190"/>
                      </a:cubicBezTo>
                      <a:cubicBezTo>
                        <a:pt x="409" y="85"/>
                        <a:pt x="322" y="0"/>
                        <a:pt x="212" y="0"/>
                      </a:cubicBezTo>
                      <a:close/>
                      <a:moveTo>
                        <a:pt x="6961" y="1679"/>
                      </a:moveTo>
                      <a:cubicBezTo>
                        <a:pt x="6961" y="1786"/>
                        <a:pt x="6874" y="1871"/>
                        <a:pt x="6761" y="1871"/>
                      </a:cubicBezTo>
                      <a:cubicBezTo>
                        <a:pt x="6651" y="1871"/>
                        <a:pt x="6563" y="1786"/>
                        <a:pt x="6563" y="1679"/>
                      </a:cubicBezTo>
                      <a:lnTo>
                        <a:pt x="6563" y="754"/>
                      </a:lnTo>
                      <a:cubicBezTo>
                        <a:pt x="6563" y="650"/>
                        <a:pt x="6651" y="562"/>
                        <a:pt x="6761" y="562"/>
                      </a:cubicBezTo>
                      <a:cubicBezTo>
                        <a:pt x="6874" y="562"/>
                        <a:pt x="6961" y="647"/>
                        <a:pt x="6961" y="754"/>
                      </a:cubicBezTo>
                      <a:lnTo>
                        <a:pt x="6961" y="1679"/>
                      </a:lnTo>
                      <a:close/>
                      <a:moveTo>
                        <a:pt x="6764" y="12"/>
                      </a:moveTo>
                      <a:cubicBezTo>
                        <a:pt x="6654" y="12"/>
                        <a:pt x="6566" y="96"/>
                        <a:pt x="6566" y="201"/>
                      </a:cubicBezTo>
                      <a:cubicBezTo>
                        <a:pt x="6566" y="305"/>
                        <a:pt x="6653" y="390"/>
                        <a:pt x="6764" y="390"/>
                      </a:cubicBezTo>
                      <a:cubicBezTo>
                        <a:pt x="6871" y="390"/>
                        <a:pt x="6961" y="305"/>
                        <a:pt x="6961" y="201"/>
                      </a:cubicBezTo>
                      <a:cubicBezTo>
                        <a:pt x="6961" y="96"/>
                        <a:pt x="6875" y="12"/>
                        <a:pt x="6764" y="12"/>
                      </a:cubicBezTo>
                      <a:close/>
                    </a:path>
                  </a:pathLst>
                </a:custGeom>
                <a:solidFill>
                  <a:schemeClr val="accent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
                  <a:extLst>
                    <a:ext uri="{FF2B5EF4-FFF2-40B4-BE49-F238E27FC236}">
                      <a16:creationId xmlns:a16="http://schemas.microsoft.com/office/drawing/2014/main" id="{F0A913FF-11E7-4256-B463-E31E71B290CD}"/>
                    </a:ext>
                  </a:extLst>
                </p:cNvPr>
                <p:cNvSpPr>
                  <a:spLocks noChangeAspect="1" noChangeArrowheads="1"/>
                </p:cNvSpPr>
                <p:nvPr/>
              </p:nvSpPr>
              <p:spPr bwMode="auto">
                <a:xfrm>
                  <a:off x="2956719" y="4114800"/>
                  <a:ext cx="3292475" cy="1068387"/>
                </a:xfrm>
                <a:custGeom>
                  <a:avLst/>
                  <a:gdLst>
                    <a:gd name="T0" fmla="*/ 401 w 9146"/>
                    <a:gd name="T1" fmla="*/ 2395 h 2969"/>
                    <a:gd name="T2" fmla="*/ 200 w 9146"/>
                    <a:gd name="T3" fmla="*/ 2587 h 2969"/>
                    <a:gd name="T4" fmla="*/ 0 w 9146"/>
                    <a:gd name="T5" fmla="*/ 2395 h 2969"/>
                    <a:gd name="T6" fmla="*/ 0 w 9146"/>
                    <a:gd name="T7" fmla="*/ 1995 h 2969"/>
                    <a:gd name="T8" fmla="*/ 200 w 9146"/>
                    <a:gd name="T9" fmla="*/ 1803 h 2969"/>
                    <a:gd name="T10" fmla="*/ 401 w 9146"/>
                    <a:gd name="T11" fmla="*/ 1995 h 2969"/>
                    <a:gd name="T12" fmla="*/ 401 w 9146"/>
                    <a:gd name="T13" fmla="*/ 2395 h 2969"/>
                    <a:gd name="T14" fmla="*/ 200 w 9146"/>
                    <a:gd name="T15" fmla="*/ 1247 h 2969"/>
                    <a:gd name="T16" fmla="*/ 3 w 9146"/>
                    <a:gd name="T17" fmla="*/ 1436 h 2969"/>
                    <a:gd name="T18" fmla="*/ 200 w 9146"/>
                    <a:gd name="T19" fmla="*/ 1625 h 2969"/>
                    <a:gd name="T20" fmla="*/ 398 w 9146"/>
                    <a:gd name="T21" fmla="*/ 1436 h 2969"/>
                    <a:gd name="T22" fmla="*/ 200 w 9146"/>
                    <a:gd name="T23" fmla="*/ 1247 h 2969"/>
                    <a:gd name="T24" fmla="*/ 2588 w 9146"/>
                    <a:gd name="T25" fmla="*/ 2776 h 2969"/>
                    <a:gd name="T26" fmla="*/ 2387 w 9146"/>
                    <a:gd name="T27" fmla="*/ 2968 h 2969"/>
                    <a:gd name="T28" fmla="*/ 2187 w 9146"/>
                    <a:gd name="T29" fmla="*/ 2776 h 2969"/>
                    <a:gd name="T30" fmla="*/ 2187 w 9146"/>
                    <a:gd name="T31" fmla="*/ 750 h 2969"/>
                    <a:gd name="T32" fmla="*/ 2387 w 9146"/>
                    <a:gd name="T33" fmla="*/ 558 h 2969"/>
                    <a:gd name="T34" fmla="*/ 2588 w 9146"/>
                    <a:gd name="T35" fmla="*/ 750 h 2969"/>
                    <a:gd name="T36" fmla="*/ 2588 w 9146"/>
                    <a:gd name="T37" fmla="*/ 2776 h 2969"/>
                    <a:gd name="T38" fmla="*/ 2387 w 9146"/>
                    <a:gd name="T39" fmla="*/ 0 h 2969"/>
                    <a:gd name="T40" fmla="*/ 2190 w 9146"/>
                    <a:gd name="T41" fmla="*/ 189 h 2969"/>
                    <a:gd name="T42" fmla="*/ 2387 w 9146"/>
                    <a:gd name="T43" fmla="*/ 378 h 2969"/>
                    <a:gd name="T44" fmla="*/ 2585 w 9146"/>
                    <a:gd name="T45" fmla="*/ 189 h 2969"/>
                    <a:gd name="T46" fmla="*/ 2387 w 9146"/>
                    <a:gd name="T47" fmla="*/ 0 h 2969"/>
                    <a:gd name="T48" fmla="*/ 6961 w 9146"/>
                    <a:gd name="T49" fmla="*/ 2776 h 2969"/>
                    <a:gd name="T50" fmla="*/ 6763 w 9146"/>
                    <a:gd name="T51" fmla="*/ 2968 h 2969"/>
                    <a:gd name="T52" fmla="*/ 6566 w 9146"/>
                    <a:gd name="T53" fmla="*/ 2776 h 2969"/>
                    <a:gd name="T54" fmla="*/ 6566 w 9146"/>
                    <a:gd name="T55" fmla="*/ 750 h 2969"/>
                    <a:gd name="T56" fmla="*/ 6763 w 9146"/>
                    <a:gd name="T57" fmla="*/ 558 h 2969"/>
                    <a:gd name="T58" fmla="*/ 6961 w 9146"/>
                    <a:gd name="T59" fmla="*/ 750 h 2969"/>
                    <a:gd name="T60" fmla="*/ 6961 w 9146"/>
                    <a:gd name="T61" fmla="*/ 2776 h 2969"/>
                    <a:gd name="T62" fmla="*/ 6766 w 9146"/>
                    <a:gd name="T63" fmla="*/ 8 h 2969"/>
                    <a:gd name="T64" fmla="*/ 6569 w 9146"/>
                    <a:gd name="T65" fmla="*/ 197 h 2969"/>
                    <a:gd name="T66" fmla="*/ 6766 w 9146"/>
                    <a:gd name="T67" fmla="*/ 386 h 2969"/>
                    <a:gd name="T68" fmla="*/ 6964 w 9146"/>
                    <a:gd name="T69" fmla="*/ 197 h 2969"/>
                    <a:gd name="T70" fmla="*/ 6766 w 9146"/>
                    <a:gd name="T71" fmla="*/ 8 h 2969"/>
                    <a:gd name="T72" fmla="*/ 9145 w 9146"/>
                    <a:gd name="T73" fmla="*/ 2395 h 2969"/>
                    <a:gd name="T74" fmla="*/ 8948 w 9146"/>
                    <a:gd name="T75" fmla="*/ 2587 h 2969"/>
                    <a:gd name="T76" fmla="*/ 8750 w 9146"/>
                    <a:gd name="T77" fmla="*/ 2395 h 2969"/>
                    <a:gd name="T78" fmla="*/ 8750 w 9146"/>
                    <a:gd name="T79" fmla="*/ 1995 h 2969"/>
                    <a:gd name="T80" fmla="*/ 8948 w 9146"/>
                    <a:gd name="T81" fmla="*/ 1803 h 2969"/>
                    <a:gd name="T82" fmla="*/ 9145 w 9146"/>
                    <a:gd name="T83" fmla="*/ 1995 h 2969"/>
                    <a:gd name="T84" fmla="*/ 9145 w 9146"/>
                    <a:gd name="T85" fmla="*/ 2395 h 2969"/>
                    <a:gd name="T86" fmla="*/ 8948 w 9146"/>
                    <a:gd name="T87" fmla="*/ 1247 h 2969"/>
                    <a:gd name="T88" fmla="*/ 8750 w 9146"/>
                    <a:gd name="T89" fmla="*/ 1436 h 2969"/>
                    <a:gd name="T90" fmla="*/ 8948 w 9146"/>
                    <a:gd name="T91" fmla="*/ 1625 h 2969"/>
                    <a:gd name="T92" fmla="*/ 9145 w 9146"/>
                    <a:gd name="T93" fmla="*/ 1436 h 2969"/>
                    <a:gd name="T94" fmla="*/ 8948 w 9146"/>
                    <a:gd name="T95" fmla="*/ 1247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46" h="2969">
                      <a:moveTo>
                        <a:pt x="401" y="2395"/>
                      </a:moveTo>
                      <a:cubicBezTo>
                        <a:pt x="401" y="2502"/>
                        <a:pt x="310" y="2587"/>
                        <a:pt x="200" y="2587"/>
                      </a:cubicBezTo>
                      <a:cubicBezTo>
                        <a:pt x="90" y="2587"/>
                        <a:pt x="0" y="2502"/>
                        <a:pt x="0" y="2395"/>
                      </a:cubicBezTo>
                      <a:lnTo>
                        <a:pt x="0" y="1995"/>
                      </a:lnTo>
                      <a:cubicBezTo>
                        <a:pt x="0" y="1890"/>
                        <a:pt x="90" y="1803"/>
                        <a:pt x="200" y="1803"/>
                      </a:cubicBezTo>
                      <a:cubicBezTo>
                        <a:pt x="310" y="1803"/>
                        <a:pt x="401" y="1888"/>
                        <a:pt x="401" y="1995"/>
                      </a:cubicBezTo>
                      <a:lnTo>
                        <a:pt x="401" y="2395"/>
                      </a:lnTo>
                      <a:close/>
                      <a:moveTo>
                        <a:pt x="200" y="1247"/>
                      </a:moveTo>
                      <a:cubicBezTo>
                        <a:pt x="90" y="1247"/>
                        <a:pt x="3" y="1331"/>
                        <a:pt x="3" y="1436"/>
                      </a:cubicBezTo>
                      <a:cubicBezTo>
                        <a:pt x="3" y="1540"/>
                        <a:pt x="90" y="1625"/>
                        <a:pt x="200" y="1625"/>
                      </a:cubicBezTo>
                      <a:cubicBezTo>
                        <a:pt x="310" y="1625"/>
                        <a:pt x="398" y="1540"/>
                        <a:pt x="398" y="1436"/>
                      </a:cubicBezTo>
                      <a:cubicBezTo>
                        <a:pt x="398" y="1331"/>
                        <a:pt x="310" y="1247"/>
                        <a:pt x="200" y="1247"/>
                      </a:cubicBezTo>
                      <a:close/>
                      <a:moveTo>
                        <a:pt x="2588" y="2776"/>
                      </a:moveTo>
                      <a:cubicBezTo>
                        <a:pt x="2588" y="2883"/>
                        <a:pt x="2497" y="2968"/>
                        <a:pt x="2387" y="2968"/>
                      </a:cubicBezTo>
                      <a:cubicBezTo>
                        <a:pt x="2277" y="2968"/>
                        <a:pt x="2187" y="2883"/>
                        <a:pt x="2187" y="2776"/>
                      </a:cubicBezTo>
                      <a:lnTo>
                        <a:pt x="2187" y="750"/>
                      </a:lnTo>
                      <a:cubicBezTo>
                        <a:pt x="2187" y="646"/>
                        <a:pt x="2277" y="558"/>
                        <a:pt x="2387" y="558"/>
                      </a:cubicBezTo>
                      <a:cubicBezTo>
                        <a:pt x="2497" y="558"/>
                        <a:pt x="2588" y="643"/>
                        <a:pt x="2588" y="750"/>
                      </a:cubicBezTo>
                      <a:lnTo>
                        <a:pt x="2588" y="2776"/>
                      </a:lnTo>
                      <a:close/>
                      <a:moveTo>
                        <a:pt x="2387" y="0"/>
                      </a:moveTo>
                      <a:cubicBezTo>
                        <a:pt x="2277" y="0"/>
                        <a:pt x="2190" y="84"/>
                        <a:pt x="2190" y="189"/>
                      </a:cubicBezTo>
                      <a:cubicBezTo>
                        <a:pt x="2190" y="293"/>
                        <a:pt x="2277" y="378"/>
                        <a:pt x="2387" y="378"/>
                      </a:cubicBezTo>
                      <a:cubicBezTo>
                        <a:pt x="2497" y="378"/>
                        <a:pt x="2585" y="293"/>
                        <a:pt x="2585" y="189"/>
                      </a:cubicBezTo>
                      <a:cubicBezTo>
                        <a:pt x="2585" y="84"/>
                        <a:pt x="2497" y="0"/>
                        <a:pt x="2387" y="0"/>
                      </a:cubicBezTo>
                      <a:close/>
                      <a:moveTo>
                        <a:pt x="6961" y="2776"/>
                      </a:moveTo>
                      <a:cubicBezTo>
                        <a:pt x="6961" y="2883"/>
                        <a:pt x="6873" y="2968"/>
                        <a:pt x="6763" y="2968"/>
                      </a:cubicBezTo>
                      <a:cubicBezTo>
                        <a:pt x="6653" y="2968"/>
                        <a:pt x="6566" y="2883"/>
                        <a:pt x="6566" y="2776"/>
                      </a:cubicBezTo>
                      <a:lnTo>
                        <a:pt x="6566" y="750"/>
                      </a:lnTo>
                      <a:cubicBezTo>
                        <a:pt x="6566" y="646"/>
                        <a:pt x="6653" y="558"/>
                        <a:pt x="6763" y="558"/>
                      </a:cubicBezTo>
                      <a:cubicBezTo>
                        <a:pt x="6873" y="558"/>
                        <a:pt x="6961" y="643"/>
                        <a:pt x="6961" y="750"/>
                      </a:cubicBezTo>
                      <a:lnTo>
                        <a:pt x="6961" y="2776"/>
                      </a:lnTo>
                      <a:close/>
                      <a:moveTo>
                        <a:pt x="6766" y="8"/>
                      </a:moveTo>
                      <a:cubicBezTo>
                        <a:pt x="6656" y="8"/>
                        <a:pt x="6569" y="92"/>
                        <a:pt x="6569" y="197"/>
                      </a:cubicBezTo>
                      <a:cubicBezTo>
                        <a:pt x="6569" y="301"/>
                        <a:pt x="6656" y="386"/>
                        <a:pt x="6766" y="386"/>
                      </a:cubicBezTo>
                      <a:cubicBezTo>
                        <a:pt x="6873" y="386"/>
                        <a:pt x="6964" y="301"/>
                        <a:pt x="6964" y="197"/>
                      </a:cubicBezTo>
                      <a:cubicBezTo>
                        <a:pt x="6964" y="92"/>
                        <a:pt x="6876" y="8"/>
                        <a:pt x="6766" y="8"/>
                      </a:cubicBezTo>
                      <a:close/>
                      <a:moveTo>
                        <a:pt x="9145" y="2395"/>
                      </a:moveTo>
                      <a:cubicBezTo>
                        <a:pt x="9145" y="2502"/>
                        <a:pt x="9055" y="2587"/>
                        <a:pt x="8948" y="2587"/>
                      </a:cubicBezTo>
                      <a:cubicBezTo>
                        <a:pt x="8838" y="2587"/>
                        <a:pt x="8750" y="2502"/>
                        <a:pt x="8750" y="2395"/>
                      </a:cubicBezTo>
                      <a:lnTo>
                        <a:pt x="8750" y="1995"/>
                      </a:lnTo>
                      <a:cubicBezTo>
                        <a:pt x="8750" y="1890"/>
                        <a:pt x="8840" y="1803"/>
                        <a:pt x="8948" y="1803"/>
                      </a:cubicBezTo>
                      <a:cubicBezTo>
                        <a:pt x="9058" y="1803"/>
                        <a:pt x="9145" y="1888"/>
                        <a:pt x="9145" y="1995"/>
                      </a:cubicBezTo>
                      <a:lnTo>
                        <a:pt x="9145" y="2395"/>
                      </a:lnTo>
                      <a:close/>
                      <a:moveTo>
                        <a:pt x="8948" y="1247"/>
                      </a:moveTo>
                      <a:cubicBezTo>
                        <a:pt x="8838" y="1247"/>
                        <a:pt x="8750" y="1331"/>
                        <a:pt x="8750" y="1436"/>
                      </a:cubicBezTo>
                      <a:cubicBezTo>
                        <a:pt x="8750" y="1540"/>
                        <a:pt x="8838" y="1625"/>
                        <a:pt x="8948" y="1625"/>
                      </a:cubicBezTo>
                      <a:cubicBezTo>
                        <a:pt x="9058" y="1625"/>
                        <a:pt x="9145" y="1540"/>
                        <a:pt x="9145" y="1436"/>
                      </a:cubicBezTo>
                      <a:cubicBezTo>
                        <a:pt x="9145" y="1331"/>
                        <a:pt x="9058" y="1247"/>
                        <a:pt x="8948" y="1247"/>
                      </a:cubicBezTo>
                      <a:close/>
                    </a:path>
                  </a:pathLst>
                </a:custGeom>
                <a:solidFill>
                  <a:schemeClr val="accent1"/>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97AF6537-B427-40CC-8C1A-2BA4D6D43127}"/>
                  </a:ext>
                </a:extLst>
              </p:cNvPr>
              <p:cNvGrpSpPr>
                <a:grpSpLocks noChangeAspect="1"/>
              </p:cNvGrpSpPr>
              <p:nvPr userDrawn="1"/>
            </p:nvGrpSpPr>
            <p:grpSpPr>
              <a:xfrm>
                <a:off x="2610880" y="3376996"/>
                <a:ext cx="3910270" cy="387056"/>
                <a:chOff x="3503613" y="4343400"/>
                <a:chExt cx="3127379" cy="309563"/>
              </a:xfrm>
            </p:grpSpPr>
            <p:sp>
              <p:nvSpPr>
                <p:cNvPr id="25" name="Freeform 1">
                  <a:extLst>
                    <a:ext uri="{FF2B5EF4-FFF2-40B4-BE49-F238E27FC236}">
                      <a16:creationId xmlns:a16="http://schemas.microsoft.com/office/drawing/2014/main" id="{35D4A089-7B7E-495E-AE7F-FDC40E6EEEC3}"/>
                    </a:ext>
                  </a:extLst>
                </p:cNvPr>
                <p:cNvSpPr>
                  <a:spLocks noChangeArrowheads="1"/>
                </p:cNvSpPr>
                <p:nvPr/>
              </p:nvSpPr>
              <p:spPr bwMode="auto">
                <a:xfrm>
                  <a:off x="3503613" y="4343400"/>
                  <a:ext cx="1538287" cy="254000"/>
                </a:xfrm>
                <a:custGeom>
                  <a:avLst/>
                  <a:gdLst>
                    <a:gd name="T0" fmla="*/ 426 w 4271"/>
                    <a:gd name="T1" fmla="*/ 187 h 704"/>
                    <a:gd name="T2" fmla="*/ 330 w 4271"/>
                    <a:gd name="T3" fmla="*/ 421 h 704"/>
                    <a:gd name="T4" fmla="*/ 274 w 4271"/>
                    <a:gd name="T5" fmla="*/ 418 h 704"/>
                    <a:gd name="T6" fmla="*/ 632 w 4271"/>
                    <a:gd name="T7" fmla="*/ 342 h 704"/>
                    <a:gd name="T8" fmla="*/ 802 w 4271"/>
                    <a:gd name="T9" fmla="*/ 215 h 704"/>
                    <a:gd name="T10" fmla="*/ 968 w 4271"/>
                    <a:gd name="T11" fmla="*/ 339 h 704"/>
                    <a:gd name="T12" fmla="*/ 931 w 4271"/>
                    <a:gd name="T13" fmla="*/ 601 h 704"/>
                    <a:gd name="T14" fmla="*/ 728 w 4271"/>
                    <a:gd name="T15" fmla="*/ 644 h 704"/>
                    <a:gd name="T16" fmla="*/ 618 w 4271"/>
                    <a:gd name="T17" fmla="*/ 438 h 704"/>
                    <a:gd name="T18" fmla="*/ 632 w 4271"/>
                    <a:gd name="T19" fmla="*/ 632 h 704"/>
                    <a:gd name="T20" fmla="*/ 895 w 4271"/>
                    <a:gd name="T21" fmla="*/ 683 h 704"/>
                    <a:gd name="T22" fmla="*/ 1036 w 4271"/>
                    <a:gd name="T23" fmla="*/ 438 h 704"/>
                    <a:gd name="T24" fmla="*/ 892 w 4271"/>
                    <a:gd name="T25" fmla="*/ 192 h 704"/>
                    <a:gd name="T26" fmla="*/ 627 w 4271"/>
                    <a:gd name="T27" fmla="*/ 240 h 704"/>
                    <a:gd name="T28" fmla="*/ 581 w 4271"/>
                    <a:gd name="T29" fmla="*/ 551 h 704"/>
                    <a:gd name="T30" fmla="*/ 1171 w 4271"/>
                    <a:gd name="T31" fmla="*/ 601 h 704"/>
                    <a:gd name="T32" fmla="*/ 1335 w 4271"/>
                    <a:gd name="T33" fmla="*/ 700 h 704"/>
                    <a:gd name="T34" fmla="*/ 1510 w 4271"/>
                    <a:gd name="T35" fmla="*/ 686 h 704"/>
                    <a:gd name="T36" fmla="*/ 1501 w 4271"/>
                    <a:gd name="T37" fmla="*/ 189 h 704"/>
                    <a:gd name="T38" fmla="*/ 1459 w 4271"/>
                    <a:gd name="T39" fmla="*/ 610 h 704"/>
                    <a:gd name="T40" fmla="*/ 1250 w 4271"/>
                    <a:gd name="T41" fmla="*/ 621 h 704"/>
                    <a:gd name="T42" fmla="*/ 1157 w 4271"/>
                    <a:gd name="T43" fmla="*/ 187 h 704"/>
                    <a:gd name="T44" fmla="*/ 2057 w 4271"/>
                    <a:gd name="T45" fmla="*/ 378 h 704"/>
                    <a:gd name="T46" fmla="*/ 2148 w 4271"/>
                    <a:gd name="T47" fmla="*/ 232 h 704"/>
                    <a:gd name="T48" fmla="*/ 2328 w 4271"/>
                    <a:gd name="T49" fmla="*/ 347 h 704"/>
                    <a:gd name="T50" fmla="*/ 2382 w 4271"/>
                    <a:gd name="T51" fmla="*/ 378 h 704"/>
                    <a:gd name="T52" fmla="*/ 2469 w 4271"/>
                    <a:gd name="T53" fmla="*/ 232 h 704"/>
                    <a:gd name="T54" fmla="*/ 2653 w 4271"/>
                    <a:gd name="T55" fmla="*/ 350 h 704"/>
                    <a:gd name="T56" fmla="*/ 2706 w 4271"/>
                    <a:gd name="T57" fmla="*/ 347 h 704"/>
                    <a:gd name="T58" fmla="*/ 2492 w 4271"/>
                    <a:gd name="T59" fmla="*/ 181 h 704"/>
                    <a:gd name="T60" fmla="*/ 2371 w 4271"/>
                    <a:gd name="T61" fmla="*/ 274 h 704"/>
                    <a:gd name="T62" fmla="*/ 2125 w 4271"/>
                    <a:gd name="T63" fmla="*/ 198 h 704"/>
                    <a:gd name="T64" fmla="*/ 2004 w 4271"/>
                    <a:gd name="T65" fmla="*/ 192 h 704"/>
                    <a:gd name="T66" fmla="*/ 2057 w 4271"/>
                    <a:gd name="T67" fmla="*/ 686 h 704"/>
                    <a:gd name="T68" fmla="*/ 2884 w 4271"/>
                    <a:gd name="T69" fmla="*/ 517 h 704"/>
                    <a:gd name="T70" fmla="*/ 3034 w 4271"/>
                    <a:gd name="T71" fmla="*/ 441 h 704"/>
                    <a:gd name="T72" fmla="*/ 3158 w 4271"/>
                    <a:gd name="T73" fmla="*/ 570 h 704"/>
                    <a:gd name="T74" fmla="*/ 3008 w 4271"/>
                    <a:gd name="T75" fmla="*/ 658 h 704"/>
                    <a:gd name="T76" fmla="*/ 2935 w 4271"/>
                    <a:gd name="T77" fmla="*/ 246 h 704"/>
                    <a:gd name="T78" fmla="*/ 3175 w 4271"/>
                    <a:gd name="T79" fmla="*/ 333 h 704"/>
                    <a:gd name="T80" fmla="*/ 2927 w 4271"/>
                    <a:gd name="T81" fmla="*/ 424 h 704"/>
                    <a:gd name="T82" fmla="*/ 2819 w 4271"/>
                    <a:gd name="T83" fmla="*/ 559 h 704"/>
                    <a:gd name="T84" fmla="*/ 2924 w 4271"/>
                    <a:gd name="T85" fmla="*/ 692 h 704"/>
                    <a:gd name="T86" fmla="*/ 3107 w 4271"/>
                    <a:gd name="T87" fmla="*/ 672 h 704"/>
                    <a:gd name="T88" fmla="*/ 3183 w 4271"/>
                    <a:gd name="T89" fmla="*/ 686 h 704"/>
                    <a:gd name="T90" fmla="*/ 3212 w 4271"/>
                    <a:gd name="T91" fmla="*/ 271 h 704"/>
                    <a:gd name="T92" fmla="*/ 3034 w 4271"/>
                    <a:gd name="T93" fmla="*/ 178 h 704"/>
                    <a:gd name="T94" fmla="*/ 2850 w 4271"/>
                    <a:gd name="T95" fmla="*/ 263 h 704"/>
                    <a:gd name="T96" fmla="*/ 2893 w 4271"/>
                    <a:gd name="T97" fmla="*/ 319 h 704"/>
                    <a:gd name="T98" fmla="*/ 3782 w 4271"/>
                    <a:gd name="T99" fmla="*/ 686 h 704"/>
                    <a:gd name="T100" fmla="*/ 3677 w 4271"/>
                    <a:gd name="T101" fmla="*/ 189 h 704"/>
                    <a:gd name="T102" fmla="*/ 3375 w 4271"/>
                    <a:gd name="T103" fmla="*/ 0 h 704"/>
                    <a:gd name="T104" fmla="*/ 3429 w 4271"/>
                    <a:gd name="T105" fmla="*/ 424 h 704"/>
                    <a:gd name="T106" fmla="*/ 4199 w 4271"/>
                    <a:gd name="T107" fmla="*/ 325 h 704"/>
                    <a:gd name="T108" fmla="*/ 3917 w 4271"/>
                    <a:gd name="T109" fmla="*/ 268 h 704"/>
                    <a:gd name="T110" fmla="*/ 4205 w 4271"/>
                    <a:gd name="T111" fmla="*/ 551 h 704"/>
                    <a:gd name="T112" fmla="*/ 3974 w 4271"/>
                    <a:gd name="T113" fmla="*/ 647 h 704"/>
                    <a:gd name="T114" fmla="*/ 3855 w 4271"/>
                    <a:gd name="T115" fmla="*/ 452 h 704"/>
                    <a:gd name="T116" fmla="*/ 4205 w 4271"/>
                    <a:gd name="T117" fmla="*/ 246 h 704"/>
                    <a:gd name="T118" fmla="*/ 3945 w 4271"/>
                    <a:gd name="T119" fmla="*/ 195 h 704"/>
                    <a:gd name="T120" fmla="*/ 3801 w 4271"/>
                    <a:gd name="T121" fmla="*/ 441 h 704"/>
                    <a:gd name="T122" fmla="*/ 3948 w 4271"/>
                    <a:gd name="T123" fmla="*/ 686 h 704"/>
                    <a:gd name="T124" fmla="*/ 4259 w 4271"/>
                    <a:gd name="T125" fmla="*/ 553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1" h="704">
                      <a:moveTo>
                        <a:pt x="62" y="0"/>
                      </a:moveTo>
                      <a:lnTo>
                        <a:pt x="302" y="370"/>
                      </a:lnTo>
                      <a:cubicBezTo>
                        <a:pt x="344" y="308"/>
                        <a:pt x="384" y="246"/>
                        <a:pt x="426" y="187"/>
                      </a:cubicBezTo>
                      <a:cubicBezTo>
                        <a:pt x="466" y="124"/>
                        <a:pt x="508" y="65"/>
                        <a:pt x="548" y="3"/>
                      </a:cubicBezTo>
                      <a:lnTo>
                        <a:pt x="604" y="3"/>
                      </a:lnTo>
                      <a:lnTo>
                        <a:pt x="330" y="421"/>
                      </a:lnTo>
                      <a:lnTo>
                        <a:pt x="330" y="689"/>
                      </a:lnTo>
                      <a:lnTo>
                        <a:pt x="274" y="689"/>
                      </a:lnTo>
                      <a:lnTo>
                        <a:pt x="274" y="418"/>
                      </a:lnTo>
                      <a:lnTo>
                        <a:pt x="0" y="0"/>
                      </a:lnTo>
                      <a:lnTo>
                        <a:pt x="62" y="0"/>
                      </a:lnTo>
                      <a:close/>
                      <a:moveTo>
                        <a:pt x="632" y="342"/>
                      </a:moveTo>
                      <a:cubicBezTo>
                        <a:pt x="640" y="314"/>
                        <a:pt x="655" y="291"/>
                        <a:pt x="672" y="271"/>
                      </a:cubicBezTo>
                      <a:cubicBezTo>
                        <a:pt x="689" y="251"/>
                        <a:pt x="708" y="240"/>
                        <a:pt x="728" y="229"/>
                      </a:cubicBezTo>
                      <a:cubicBezTo>
                        <a:pt x="751" y="220"/>
                        <a:pt x="773" y="215"/>
                        <a:pt x="802" y="215"/>
                      </a:cubicBezTo>
                      <a:cubicBezTo>
                        <a:pt x="827" y="215"/>
                        <a:pt x="852" y="220"/>
                        <a:pt x="875" y="229"/>
                      </a:cubicBezTo>
                      <a:cubicBezTo>
                        <a:pt x="897" y="237"/>
                        <a:pt x="917" y="251"/>
                        <a:pt x="931" y="271"/>
                      </a:cubicBezTo>
                      <a:cubicBezTo>
                        <a:pt x="948" y="291"/>
                        <a:pt x="960" y="314"/>
                        <a:pt x="968" y="339"/>
                      </a:cubicBezTo>
                      <a:cubicBezTo>
                        <a:pt x="977" y="367"/>
                        <a:pt x="982" y="398"/>
                        <a:pt x="982" y="435"/>
                      </a:cubicBezTo>
                      <a:cubicBezTo>
                        <a:pt x="982" y="472"/>
                        <a:pt x="976" y="503"/>
                        <a:pt x="968" y="531"/>
                      </a:cubicBezTo>
                      <a:cubicBezTo>
                        <a:pt x="959" y="559"/>
                        <a:pt x="945" y="582"/>
                        <a:pt x="931" y="601"/>
                      </a:cubicBezTo>
                      <a:cubicBezTo>
                        <a:pt x="914" y="621"/>
                        <a:pt x="895" y="632"/>
                        <a:pt x="875" y="644"/>
                      </a:cubicBezTo>
                      <a:cubicBezTo>
                        <a:pt x="852" y="652"/>
                        <a:pt x="830" y="658"/>
                        <a:pt x="802" y="658"/>
                      </a:cubicBezTo>
                      <a:cubicBezTo>
                        <a:pt x="776" y="658"/>
                        <a:pt x="751" y="652"/>
                        <a:pt x="728" y="644"/>
                      </a:cubicBezTo>
                      <a:cubicBezTo>
                        <a:pt x="706" y="635"/>
                        <a:pt x="686" y="621"/>
                        <a:pt x="669" y="601"/>
                      </a:cubicBezTo>
                      <a:cubicBezTo>
                        <a:pt x="652" y="582"/>
                        <a:pt x="641" y="559"/>
                        <a:pt x="629" y="531"/>
                      </a:cubicBezTo>
                      <a:cubicBezTo>
                        <a:pt x="621" y="508"/>
                        <a:pt x="618" y="475"/>
                        <a:pt x="618" y="438"/>
                      </a:cubicBezTo>
                      <a:cubicBezTo>
                        <a:pt x="618" y="402"/>
                        <a:pt x="623" y="370"/>
                        <a:pt x="632" y="342"/>
                      </a:cubicBezTo>
                      <a:close/>
                      <a:moveTo>
                        <a:pt x="581" y="551"/>
                      </a:moveTo>
                      <a:cubicBezTo>
                        <a:pt x="593" y="584"/>
                        <a:pt x="610" y="610"/>
                        <a:pt x="632" y="632"/>
                      </a:cubicBezTo>
                      <a:cubicBezTo>
                        <a:pt x="655" y="655"/>
                        <a:pt x="680" y="672"/>
                        <a:pt x="708" y="683"/>
                      </a:cubicBezTo>
                      <a:cubicBezTo>
                        <a:pt x="737" y="695"/>
                        <a:pt x="768" y="700"/>
                        <a:pt x="802" y="700"/>
                      </a:cubicBezTo>
                      <a:cubicBezTo>
                        <a:pt x="835" y="700"/>
                        <a:pt x="866" y="695"/>
                        <a:pt x="895" y="683"/>
                      </a:cubicBezTo>
                      <a:cubicBezTo>
                        <a:pt x="923" y="672"/>
                        <a:pt x="948" y="655"/>
                        <a:pt x="971" y="632"/>
                      </a:cubicBezTo>
                      <a:cubicBezTo>
                        <a:pt x="991" y="610"/>
                        <a:pt x="1008" y="584"/>
                        <a:pt x="1019" y="551"/>
                      </a:cubicBezTo>
                      <a:cubicBezTo>
                        <a:pt x="1030" y="517"/>
                        <a:pt x="1036" y="481"/>
                        <a:pt x="1036" y="438"/>
                      </a:cubicBezTo>
                      <a:cubicBezTo>
                        <a:pt x="1036" y="396"/>
                        <a:pt x="1030" y="356"/>
                        <a:pt x="1019" y="325"/>
                      </a:cubicBezTo>
                      <a:cubicBezTo>
                        <a:pt x="1008" y="291"/>
                        <a:pt x="991" y="266"/>
                        <a:pt x="968" y="243"/>
                      </a:cubicBezTo>
                      <a:cubicBezTo>
                        <a:pt x="945" y="220"/>
                        <a:pt x="923" y="204"/>
                        <a:pt x="892" y="192"/>
                      </a:cubicBezTo>
                      <a:cubicBezTo>
                        <a:pt x="864" y="181"/>
                        <a:pt x="833" y="175"/>
                        <a:pt x="796" y="175"/>
                      </a:cubicBezTo>
                      <a:cubicBezTo>
                        <a:pt x="762" y="175"/>
                        <a:pt x="731" y="181"/>
                        <a:pt x="703" y="192"/>
                      </a:cubicBezTo>
                      <a:cubicBezTo>
                        <a:pt x="675" y="204"/>
                        <a:pt x="649" y="220"/>
                        <a:pt x="627" y="240"/>
                      </a:cubicBezTo>
                      <a:cubicBezTo>
                        <a:pt x="604" y="263"/>
                        <a:pt x="587" y="288"/>
                        <a:pt x="576" y="322"/>
                      </a:cubicBezTo>
                      <a:cubicBezTo>
                        <a:pt x="567" y="356"/>
                        <a:pt x="562" y="396"/>
                        <a:pt x="562" y="438"/>
                      </a:cubicBezTo>
                      <a:cubicBezTo>
                        <a:pt x="562" y="481"/>
                        <a:pt x="567" y="517"/>
                        <a:pt x="581" y="551"/>
                      </a:cubicBezTo>
                      <a:close/>
                      <a:moveTo>
                        <a:pt x="1157" y="189"/>
                      </a:moveTo>
                      <a:lnTo>
                        <a:pt x="1157" y="525"/>
                      </a:lnTo>
                      <a:cubicBezTo>
                        <a:pt x="1157" y="553"/>
                        <a:pt x="1162" y="579"/>
                        <a:pt x="1171" y="601"/>
                      </a:cubicBezTo>
                      <a:cubicBezTo>
                        <a:pt x="1179" y="624"/>
                        <a:pt x="1194" y="641"/>
                        <a:pt x="1208" y="655"/>
                      </a:cubicBezTo>
                      <a:cubicBezTo>
                        <a:pt x="1225" y="669"/>
                        <a:pt x="1241" y="681"/>
                        <a:pt x="1264" y="689"/>
                      </a:cubicBezTo>
                      <a:cubicBezTo>
                        <a:pt x="1286" y="698"/>
                        <a:pt x="1310" y="700"/>
                        <a:pt x="1335" y="700"/>
                      </a:cubicBezTo>
                      <a:cubicBezTo>
                        <a:pt x="1366" y="700"/>
                        <a:pt x="1400" y="692"/>
                        <a:pt x="1431" y="678"/>
                      </a:cubicBezTo>
                      <a:cubicBezTo>
                        <a:pt x="1462" y="664"/>
                        <a:pt x="1487" y="638"/>
                        <a:pt x="1504" y="607"/>
                      </a:cubicBezTo>
                      <a:lnTo>
                        <a:pt x="1510" y="686"/>
                      </a:lnTo>
                      <a:lnTo>
                        <a:pt x="1555" y="686"/>
                      </a:lnTo>
                      <a:lnTo>
                        <a:pt x="1555" y="189"/>
                      </a:lnTo>
                      <a:lnTo>
                        <a:pt x="1501" y="189"/>
                      </a:lnTo>
                      <a:lnTo>
                        <a:pt x="1501" y="494"/>
                      </a:lnTo>
                      <a:cubicBezTo>
                        <a:pt x="1501" y="517"/>
                        <a:pt x="1499" y="539"/>
                        <a:pt x="1490" y="559"/>
                      </a:cubicBezTo>
                      <a:cubicBezTo>
                        <a:pt x="1482" y="579"/>
                        <a:pt x="1473" y="596"/>
                        <a:pt x="1459" y="610"/>
                      </a:cubicBezTo>
                      <a:cubicBezTo>
                        <a:pt x="1445" y="624"/>
                        <a:pt x="1428" y="635"/>
                        <a:pt x="1411" y="644"/>
                      </a:cubicBezTo>
                      <a:cubicBezTo>
                        <a:pt x="1391" y="652"/>
                        <a:pt x="1372" y="655"/>
                        <a:pt x="1349" y="655"/>
                      </a:cubicBezTo>
                      <a:cubicBezTo>
                        <a:pt x="1307" y="655"/>
                        <a:pt x="1275" y="644"/>
                        <a:pt x="1250" y="621"/>
                      </a:cubicBezTo>
                      <a:cubicBezTo>
                        <a:pt x="1224" y="599"/>
                        <a:pt x="1214" y="568"/>
                        <a:pt x="1214" y="522"/>
                      </a:cubicBezTo>
                      <a:lnTo>
                        <a:pt x="1214" y="187"/>
                      </a:lnTo>
                      <a:lnTo>
                        <a:pt x="1157" y="187"/>
                      </a:lnTo>
                      <a:lnTo>
                        <a:pt x="1157" y="189"/>
                      </a:lnTo>
                      <a:close/>
                      <a:moveTo>
                        <a:pt x="2057" y="686"/>
                      </a:moveTo>
                      <a:lnTo>
                        <a:pt x="2057" y="378"/>
                      </a:lnTo>
                      <a:cubicBezTo>
                        <a:pt x="2057" y="356"/>
                        <a:pt x="2060" y="336"/>
                        <a:pt x="2069" y="316"/>
                      </a:cubicBezTo>
                      <a:cubicBezTo>
                        <a:pt x="2077" y="297"/>
                        <a:pt x="2086" y="281"/>
                        <a:pt x="2100" y="266"/>
                      </a:cubicBezTo>
                      <a:cubicBezTo>
                        <a:pt x="2114" y="252"/>
                        <a:pt x="2128" y="240"/>
                        <a:pt x="2148" y="232"/>
                      </a:cubicBezTo>
                      <a:cubicBezTo>
                        <a:pt x="2165" y="223"/>
                        <a:pt x="2184" y="220"/>
                        <a:pt x="2207" y="220"/>
                      </a:cubicBezTo>
                      <a:cubicBezTo>
                        <a:pt x="2246" y="220"/>
                        <a:pt x="2277" y="232"/>
                        <a:pt x="2297" y="251"/>
                      </a:cubicBezTo>
                      <a:cubicBezTo>
                        <a:pt x="2317" y="271"/>
                        <a:pt x="2328" y="305"/>
                        <a:pt x="2328" y="347"/>
                      </a:cubicBezTo>
                      <a:lnTo>
                        <a:pt x="2328" y="686"/>
                      </a:lnTo>
                      <a:lnTo>
                        <a:pt x="2382" y="686"/>
                      </a:lnTo>
                      <a:lnTo>
                        <a:pt x="2382" y="378"/>
                      </a:lnTo>
                      <a:cubicBezTo>
                        <a:pt x="2382" y="356"/>
                        <a:pt x="2385" y="336"/>
                        <a:pt x="2393" y="316"/>
                      </a:cubicBezTo>
                      <a:cubicBezTo>
                        <a:pt x="2399" y="297"/>
                        <a:pt x="2410" y="281"/>
                        <a:pt x="2424" y="266"/>
                      </a:cubicBezTo>
                      <a:cubicBezTo>
                        <a:pt x="2438" y="252"/>
                        <a:pt x="2452" y="241"/>
                        <a:pt x="2469" y="232"/>
                      </a:cubicBezTo>
                      <a:cubicBezTo>
                        <a:pt x="2486" y="224"/>
                        <a:pt x="2506" y="220"/>
                        <a:pt x="2529" y="220"/>
                      </a:cubicBezTo>
                      <a:cubicBezTo>
                        <a:pt x="2568" y="220"/>
                        <a:pt x="2599" y="232"/>
                        <a:pt x="2622" y="251"/>
                      </a:cubicBezTo>
                      <a:cubicBezTo>
                        <a:pt x="2644" y="271"/>
                        <a:pt x="2653" y="305"/>
                        <a:pt x="2653" y="350"/>
                      </a:cubicBezTo>
                      <a:lnTo>
                        <a:pt x="2653" y="689"/>
                      </a:lnTo>
                      <a:lnTo>
                        <a:pt x="2706" y="689"/>
                      </a:lnTo>
                      <a:lnTo>
                        <a:pt x="2706" y="347"/>
                      </a:lnTo>
                      <a:cubicBezTo>
                        <a:pt x="2706" y="294"/>
                        <a:pt x="2692" y="251"/>
                        <a:pt x="2661" y="220"/>
                      </a:cubicBezTo>
                      <a:cubicBezTo>
                        <a:pt x="2630" y="192"/>
                        <a:pt x="2591" y="175"/>
                        <a:pt x="2540" y="175"/>
                      </a:cubicBezTo>
                      <a:cubicBezTo>
                        <a:pt x="2523" y="175"/>
                        <a:pt x="2509" y="178"/>
                        <a:pt x="2492" y="181"/>
                      </a:cubicBezTo>
                      <a:cubicBezTo>
                        <a:pt x="2475" y="184"/>
                        <a:pt x="2461" y="189"/>
                        <a:pt x="2444" y="198"/>
                      </a:cubicBezTo>
                      <a:cubicBezTo>
                        <a:pt x="2430" y="206"/>
                        <a:pt x="2416" y="215"/>
                        <a:pt x="2402" y="229"/>
                      </a:cubicBezTo>
                      <a:cubicBezTo>
                        <a:pt x="2388" y="240"/>
                        <a:pt x="2379" y="257"/>
                        <a:pt x="2371" y="274"/>
                      </a:cubicBezTo>
                      <a:cubicBezTo>
                        <a:pt x="2359" y="240"/>
                        <a:pt x="2339" y="218"/>
                        <a:pt x="2314" y="201"/>
                      </a:cubicBezTo>
                      <a:cubicBezTo>
                        <a:pt x="2288" y="184"/>
                        <a:pt x="2255" y="175"/>
                        <a:pt x="2215" y="175"/>
                      </a:cubicBezTo>
                      <a:cubicBezTo>
                        <a:pt x="2184" y="175"/>
                        <a:pt x="2156" y="184"/>
                        <a:pt x="2125" y="198"/>
                      </a:cubicBezTo>
                      <a:cubicBezTo>
                        <a:pt x="2097" y="212"/>
                        <a:pt x="2071" y="235"/>
                        <a:pt x="2055" y="268"/>
                      </a:cubicBezTo>
                      <a:lnTo>
                        <a:pt x="2049" y="192"/>
                      </a:lnTo>
                      <a:lnTo>
                        <a:pt x="2004" y="192"/>
                      </a:lnTo>
                      <a:lnTo>
                        <a:pt x="2004" y="689"/>
                      </a:lnTo>
                      <a:lnTo>
                        <a:pt x="2057" y="689"/>
                      </a:lnTo>
                      <a:lnTo>
                        <a:pt x="2057" y="686"/>
                      </a:lnTo>
                      <a:close/>
                      <a:moveTo>
                        <a:pt x="2912" y="632"/>
                      </a:moveTo>
                      <a:cubicBezTo>
                        <a:pt x="2887" y="616"/>
                        <a:pt x="2876" y="590"/>
                        <a:pt x="2876" y="556"/>
                      </a:cubicBezTo>
                      <a:cubicBezTo>
                        <a:pt x="2876" y="542"/>
                        <a:pt x="2878" y="529"/>
                        <a:pt x="2884" y="517"/>
                      </a:cubicBezTo>
                      <a:cubicBezTo>
                        <a:pt x="2889" y="506"/>
                        <a:pt x="2898" y="495"/>
                        <a:pt x="2910" y="486"/>
                      </a:cubicBezTo>
                      <a:cubicBezTo>
                        <a:pt x="2921" y="478"/>
                        <a:pt x="2938" y="469"/>
                        <a:pt x="2958" y="460"/>
                      </a:cubicBezTo>
                      <a:cubicBezTo>
                        <a:pt x="2977" y="452"/>
                        <a:pt x="3003" y="446"/>
                        <a:pt x="3034" y="441"/>
                      </a:cubicBezTo>
                      <a:lnTo>
                        <a:pt x="3172" y="418"/>
                      </a:lnTo>
                      <a:lnTo>
                        <a:pt x="3172" y="511"/>
                      </a:lnTo>
                      <a:cubicBezTo>
                        <a:pt x="3172" y="534"/>
                        <a:pt x="3166" y="553"/>
                        <a:pt x="3158" y="570"/>
                      </a:cubicBezTo>
                      <a:cubicBezTo>
                        <a:pt x="3149" y="587"/>
                        <a:pt x="3135" y="604"/>
                        <a:pt x="3118" y="616"/>
                      </a:cubicBezTo>
                      <a:cubicBezTo>
                        <a:pt x="3102" y="630"/>
                        <a:pt x="3085" y="638"/>
                        <a:pt x="3065" y="647"/>
                      </a:cubicBezTo>
                      <a:cubicBezTo>
                        <a:pt x="3048" y="655"/>
                        <a:pt x="3028" y="658"/>
                        <a:pt x="3008" y="658"/>
                      </a:cubicBezTo>
                      <a:cubicBezTo>
                        <a:pt x="2969" y="658"/>
                        <a:pt x="2938" y="649"/>
                        <a:pt x="2912" y="632"/>
                      </a:cubicBezTo>
                      <a:close/>
                      <a:moveTo>
                        <a:pt x="2893" y="319"/>
                      </a:moveTo>
                      <a:cubicBezTo>
                        <a:pt x="2895" y="288"/>
                        <a:pt x="2910" y="263"/>
                        <a:pt x="2935" y="246"/>
                      </a:cubicBezTo>
                      <a:cubicBezTo>
                        <a:pt x="2960" y="226"/>
                        <a:pt x="2994" y="218"/>
                        <a:pt x="3034" y="218"/>
                      </a:cubicBezTo>
                      <a:cubicBezTo>
                        <a:pt x="3079" y="218"/>
                        <a:pt x="3113" y="229"/>
                        <a:pt x="3138" y="249"/>
                      </a:cubicBezTo>
                      <a:cubicBezTo>
                        <a:pt x="3164" y="268"/>
                        <a:pt x="3175" y="297"/>
                        <a:pt x="3175" y="333"/>
                      </a:cubicBezTo>
                      <a:lnTo>
                        <a:pt x="3175" y="376"/>
                      </a:lnTo>
                      <a:lnTo>
                        <a:pt x="3020" y="401"/>
                      </a:lnTo>
                      <a:cubicBezTo>
                        <a:pt x="2983" y="407"/>
                        <a:pt x="2952" y="415"/>
                        <a:pt x="2927" y="424"/>
                      </a:cubicBezTo>
                      <a:cubicBezTo>
                        <a:pt x="2901" y="432"/>
                        <a:pt x="2881" y="443"/>
                        <a:pt x="2864" y="458"/>
                      </a:cubicBezTo>
                      <a:cubicBezTo>
                        <a:pt x="2848" y="472"/>
                        <a:pt x="2836" y="486"/>
                        <a:pt x="2831" y="503"/>
                      </a:cubicBezTo>
                      <a:cubicBezTo>
                        <a:pt x="2825" y="520"/>
                        <a:pt x="2819" y="539"/>
                        <a:pt x="2819" y="559"/>
                      </a:cubicBezTo>
                      <a:cubicBezTo>
                        <a:pt x="2819" y="582"/>
                        <a:pt x="2824" y="601"/>
                        <a:pt x="2833" y="618"/>
                      </a:cubicBezTo>
                      <a:cubicBezTo>
                        <a:pt x="2841" y="635"/>
                        <a:pt x="2853" y="649"/>
                        <a:pt x="2870" y="664"/>
                      </a:cubicBezTo>
                      <a:cubicBezTo>
                        <a:pt x="2884" y="675"/>
                        <a:pt x="2904" y="687"/>
                        <a:pt x="2924" y="692"/>
                      </a:cubicBezTo>
                      <a:cubicBezTo>
                        <a:pt x="2943" y="698"/>
                        <a:pt x="2969" y="700"/>
                        <a:pt x="2994" y="700"/>
                      </a:cubicBezTo>
                      <a:cubicBezTo>
                        <a:pt x="3017" y="700"/>
                        <a:pt x="3039" y="697"/>
                        <a:pt x="3056" y="692"/>
                      </a:cubicBezTo>
                      <a:cubicBezTo>
                        <a:pt x="3076" y="686"/>
                        <a:pt x="3093" y="680"/>
                        <a:pt x="3107" y="672"/>
                      </a:cubicBezTo>
                      <a:cubicBezTo>
                        <a:pt x="3121" y="664"/>
                        <a:pt x="3135" y="652"/>
                        <a:pt x="3147" y="641"/>
                      </a:cubicBezTo>
                      <a:cubicBezTo>
                        <a:pt x="3158" y="630"/>
                        <a:pt x="3166" y="618"/>
                        <a:pt x="3175" y="604"/>
                      </a:cubicBezTo>
                      <a:lnTo>
                        <a:pt x="3183" y="686"/>
                      </a:lnTo>
                      <a:lnTo>
                        <a:pt x="3226" y="686"/>
                      </a:lnTo>
                      <a:lnTo>
                        <a:pt x="3226" y="339"/>
                      </a:lnTo>
                      <a:cubicBezTo>
                        <a:pt x="3226" y="314"/>
                        <a:pt x="3220" y="291"/>
                        <a:pt x="3212" y="271"/>
                      </a:cubicBezTo>
                      <a:cubicBezTo>
                        <a:pt x="3203" y="251"/>
                        <a:pt x="3189" y="235"/>
                        <a:pt x="3172" y="220"/>
                      </a:cubicBezTo>
                      <a:cubicBezTo>
                        <a:pt x="3155" y="206"/>
                        <a:pt x="3135" y="195"/>
                        <a:pt x="3113" y="189"/>
                      </a:cubicBezTo>
                      <a:cubicBezTo>
                        <a:pt x="3090" y="181"/>
                        <a:pt x="3062" y="178"/>
                        <a:pt x="3034" y="178"/>
                      </a:cubicBezTo>
                      <a:cubicBezTo>
                        <a:pt x="3006" y="178"/>
                        <a:pt x="2980" y="181"/>
                        <a:pt x="2955" y="189"/>
                      </a:cubicBezTo>
                      <a:cubicBezTo>
                        <a:pt x="2932" y="195"/>
                        <a:pt x="2910" y="206"/>
                        <a:pt x="2893" y="218"/>
                      </a:cubicBezTo>
                      <a:cubicBezTo>
                        <a:pt x="2876" y="229"/>
                        <a:pt x="2861" y="246"/>
                        <a:pt x="2850" y="263"/>
                      </a:cubicBezTo>
                      <a:cubicBezTo>
                        <a:pt x="2838" y="280"/>
                        <a:pt x="2833" y="299"/>
                        <a:pt x="2831" y="322"/>
                      </a:cubicBezTo>
                      <a:lnTo>
                        <a:pt x="2893" y="322"/>
                      </a:lnTo>
                      <a:lnTo>
                        <a:pt x="2893" y="319"/>
                      </a:lnTo>
                      <a:close/>
                      <a:moveTo>
                        <a:pt x="3429" y="424"/>
                      </a:moveTo>
                      <a:lnTo>
                        <a:pt x="3708" y="686"/>
                      </a:lnTo>
                      <a:lnTo>
                        <a:pt x="3782" y="686"/>
                      </a:lnTo>
                      <a:lnTo>
                        <a:pt x="3482" y="407"/>
                      </a:lnTo>
                      <a:lnTo>
                        <a:pt x="3748" y="189"/>
                      </a:lnTo>
                      <a:lnTo>
                        <a:pt x="3677" y="189"/>
                      </a:lnTo>
                      <a:lnTo>
                        <a:pt x="3429" y="393"/>
                      </a:lnTo>
                      <a:lnTo>
                        <a:pt x="3429" y="0"/>
                      </a:lnTo>
                      <a:lnTo>
                        <a:pt x="3375" y="0"/>
                      </a:lnTo>
                      <a:lnTo>
                        <a:pt x="3375" y="686"/>
                      </a:lnTo>
                      <a:lnTo>
                        <a:pt x="3429" y="686"/>
                      </a:lnTo>
                      <a:lnTo>
                        <a:pt x="3429" y="424"/>
                      </a:lnTo>
                      <a:close/>
                      <a:moveTo>
                        <a:pt x="4103" y="229"/>
                      </a:moveTo>
                      <a:cubicBezTo>
                        <a:pt x="4123" y="237"/>
                        <a:pt x="4143" y="249"/>
                        <a:pt x="4160" y="266"/>
                      </a:cubicBezTo>
                      <a:cubicBezTo>
                        <a:pt x="4177" y="283"/>
                        <a:pt x="4188" y="299"/>
                        <a:pt x="4199" y="325"/>
                      </a:cubicBezTo>
                      <a:cubicBezTo>
                        <a:pt x="4208" y="347"/>
                        <a:pt x="4213" y="376"/>
                        <a:pt x="4216" y="410"/>
                      </a:cubicBezTo>
                      <a:lnTo>
                        <a:pt x="3858" y="410"/>
                      </a:lnTo>
                      <a:cubicBezTo>
                        <a:pt x="3863" y="347"/>
                        <a:pt x="3883" y="299"/>
                        <a:pt x="3917" y="268"/>
                      </a:cubicBezTo>
                      <a:cubicBezTo>
                        <a:pt x="3948" y="235"/>
                        <a:pt x="3988" y="218"/>
                        <a:pt x="4036" y="218"/>
                      </a:cubicBezTo>
                      <a:cubicBezTo>
                        <a:pt x="4058" y="218"/>
                        <a:pt x="4081" y="220"/>
                        <a:pt x="4103" y="229"/>
                      </a:cubicBezTo>
                      <a:close/>
                      <a:moveTo>
                        <a:pt x="4205" y="551"/>
                      </a:moveTo>
                      <a:cubicBezTo>
                        <a:pt x="4194" y="584"/>
                        <a:pt x="4176" y="611"/>
                        <a:pt x="4148" y="630"/>
                      </a:cubicBezTo>
                      <a:cubicBezTo>
                        <a:pt x="4119" y="650"/>
                        <a:pt x="4086" y="658"/>
                        <a:pt x="4047" y="658"/>
                      </a:cubicBezTo>
                      <a:cubicBezTo>
                        <a:pt x="4021" y="658"/>
                        <a:pt x="3996" y="655"/>
                        <a:pt x="3974" y="647"/>
                      </a:cubicBezTo>
                      <a:cubicBezTo>
                        <a:pt x="3951" y="638"/>
                        <a:pt x="3931" y="627"/>
                        <a:pt x="3914" y="610"/>
                      </a:cubicBezTo>
                      <a:cubicBezTo>
                        <a:pt x="3897" y="593"/>
                        <a:pt x="3883" y="570"/>
                        <a:pt x="3872" y="545"/>
                      </a:cubicBezTo>
                      <a:cubicBezTo>
                        <a:pt x="3861" y="520"/>
                        <a:pt x="3855" y="489"/>
                        <a:pt x="3855" y="452"/>
                      </a:cubicBezTo>
                      <a:lnTo>
                        <a:pt x="4270" y="452"/>
                      </a:lnTo>
                      <a:cubicBezTo>
                        <a:pt x="4270" y="404"/>
                        <a:pt x="4264" y="364"/>
                        <a:pt x="4253" y="331"/>
                      </a:cubicBezTo>
                      <a:cubicBezTo>
                        <a:pt x="4242" y="297"/>
                        <a:pt x="4225" y="269"/>
                        <a:pt x="4205" y="246"/>
                      </a:cubicBezTo>
                      <a:cubicBezTo>
                        <a:pt x="4185" y="224"/>
                        <a:pt x="4160" y="206"/>
                        <a:pt x="4132" y="195"/>
                      </a:cubicBezTo>
                      <a:cubicBezTo>
                        <a:pt x="4103" y="184"/>
                        <a:pt x="4071" y="178"/>
                        <a:pt x="4038" y="178"/>
                      </a:cubicBezTo>
                      <a:cubicBezTo>
                        <a:pt x="4004" y="178"/>
                        <a:pt x="3974" y="184"/>
                        <a:pt x="3945" y="195"/>
                      </a:cubicBezTo>
                      <a:cubicBezTo>
                        <a:pt x="3917" y="206"/>
                        <a:pt x="3891" y="224"/>
                        <a:pt x="3869" y="246"/>
                      </a:cubicBezTo>
                      <a:cubicBezTo>
                        <a:pt x="3846" y="269"/>
                        <a:pt x="3832" y="297"/>
                        <a:pt x="3818" y="328"/>
                      </a:cubicBezTo>
                      <a:cubicBezTo>
                        <a:pt x="3807" y="359"/>
                        <a:pt x="3801" y="399"/>
                        <a:pt x="3801" y="441"/>
                      </a:cubicBezTo>
                      <a:cubicBezTo>
                        <a:pt x="3801" y="484"/>
                        <a:pt x="3807" y="520"/>
                        <a:pt x="3821" y="553"/>
                      </a:cubicBezTo>
                      <a:cubicBezTo>
                        <a:pt x="3832" y="584"/>
                        <a:pt x="3852" y="613"/>
                        <a:pt x="3872" y="635"/>
                      </a:cubicBezTo>
                      <a:cubicBezTo>
                        <a:pt x="3895" y="658"/>
                        <a:pt x="3920" y="675"/>
                        <a:pt x="3948" y="686"/>
                      </a:cubicBezTo>
                      <a:cubicBezTo>
                        <a:pt x="3979" y="697"/>
                        <a:pt x="4010" y="703"/>
                        <a:pt x="4044" y="703"/>
                      </a:cubicBezTo>
                      <a:cubicBezTo>
                        <a:pt x="4101" y="703"/>
                        <a:pt x="4146" y="689"/>
                        <a:pt x="4182" y="664"/>
                      </a:cubicBezTo>
                      <a:cubicBezTo>
                        <a:pt x="4219" y="635"/>
                        <a:pt x="4244" y="601"/>
                        <a:pt x="4259" y="553"/>
                      </a:cubicBezTo>
                      <a:lnTo>
                        <a:pt x="4205" y="553"/>
                      </a:lnTo>
                      <a:lnTo>
                        <a:pt x="4205" y="551"/>
                      </a:lnTo>
                      <a:close/>
                    </a:path>
                  </a:pathLst>
                </a:custGeom>
                <a:solidFill>
                  <a:schemeClr val="bg2"/>
                </a:solidFill>
                <a:ln w="9525" cap="flat">
                  <a:noFill/>
                  <a:bevel/>
                  <a:headEnd/>
                  <a:tailEnd/>
                </a:ln>
                <a:effectLst/>
              </p:spPr>
              <p:txBody>
                <a:bodyPr wrap="none" anchor="ctr"/>
                <a:lstStyle/>
                <a:p>
                  <a:endParaRPr lang="en-US"/>
                </a:p>
              </p:txBody>
            </p:sp>
            <p:sp>
              <p:nvSpPr>
                <p:cNvPr id="26" name="Freeform 2">
                  <a:extLst>
                    <a:ext uri="{FF2B5EF4-FFF2-40B4-BE49-F238E27FC236}">
                      <a16:creationId xmlns:a16="http://schemas.microsoft.com/office/drawing/2014/main" id="{6651A37C-ACA5-4078-9A0C-915A3555B0E9}"/>
                    </a:ext>
                  </a:extLst>
                </p:cNvPr>
                <p:cNvSpPr>
                  <a:spLocks noChangeArrowheads="1"/>
                </p:cNvSpPr>
                <p:nvPr/>
              </p:nvSpPr>
              <p:spPr bwMode="auto">
                <a:xfrm>
                  <a:off x="5184779" y="4343400"/>
                  <a:ext cx="1446213" cy="309563"/>
                </a:xfrm>
                <a:custGeom>
                  <a:avLst/>
                  <a:gdLst>
                    <a:gd name="T0" fmla="*/ 150 w 4017"/>
                    <a:gd name="T1" fmla="*/ 435 h 859"/>
                    <a:gd name="T2" fmla="*/ 266 w 4017"/>
                    <a:gd name="T3" fmla="*/ 593 h 859"/>
                    <a:gd name="T4" fmla="*/ 218 w 4017"/>
                    <a:gd name="T5" fmla="*/ 686 h 859"/>
                    <a:gd name="T6" fmla="*/ 0 w 4017"/>
                    <a:gd name="T7" fmla="*/ 189 h 859"/>
                    <a:gd name="T8" fmla="*/ 314 w 4017"/>
                    <a:gd name="T9" fmla="*/ 175 h 859"/>
                    <a:gd name="T10" fmla="*/ 545 w 4017"/>
                    <a:gd name="T11" fmla="*/ 429 h 859"/>
                    <a:gd name="T12" fmla="*/ 297 w 4017"/>
                    <a:gd name="T13" fmla="*/ 700 h 859"/>
                    <a:gd name="T14" fmla="*/ 971 w 4017"/>
                    <a:gd name="T15" fmla="*/ 565 h 859"/>
                    <a:gd name="T16" fmla="*/ 932 w 4017"/>
                    <a:gd name="T17" fmla="*/ 288 h 859"/>
                    <a:gd name="T18" fmla="*/ 802 w 4017"/>
                    <a:gd name="T19" fmla="*/ 565 h 859"/>
                    <a:gd name="T20" fmla="*/ 1155 w 4017"/>
                    <a:gd name="T21" fmla="*/ 438 h 859"/>
                    <a:gd name="T22" fmla="*/ 610 w 4017"/>
                    <a:gd name="T23" fmla="*/ 438 h 859"/>
                    <a:gd name="T24" fmla="*/ 1544 w 4017"/>
                    <a:gd name="T25" fmla="*/ 537 h 859"/>
                    <a:gd name="T26" fmla="*/ 1358 w 4017"/>
                    <a:gd name="T27" fmla="*/ 477 h 859"/>
                    <a:gd name="T28" fmla="*/ 1299 w 4017"/>
                    <a:gd name="T29" fmla="*/ 223 h 859"/>
                    <a:gd name="T30" fmla="*/ 1553 w 4017"/>
                    <a:gd name="T31" fmla="*/ 333 h 859"/>
                    <a:gd name="T32" fmla="*/ 1397 w 4017"/>
                    <a:gd name="T33" fmla="*/ 325 h 859"/>
                    <a:gd name="T34" fmla="*/ 1507 w 4017"/>
                    <a:gd name="T35" fmla="*/ 384 h 859"/>
                    <a:gd name="T36" fmla="*/ 1713 w 4017"/>
                    <a:gd name="T37" fmla="*/ 542 h 859"/>
                    <a:gd name="T38" fmla="*/ 1471 w 4017"/>
                    <a:gd name="T39" fmla="*/ 709 h 859"/>
                    <a:gd name="T40" fmla="*/ 1409 w 4017"/>
                    <a:gd name="T41" fmla="*/ 593 h 859"/>
                    <a:gd name="T42" fmla="*/ 2094 w 4017"/>
                    <a:gd name="T43" fmla="*/ 556 h 859"/>
                    <a:gd name="T44" fmla="*/ 1973 w 4017"/>
                    <a:gd name="T45" fmla="*/ 497 h 859"/>
                    <a:gd name="T46" fmla="*/ 1787 w 4017"/>
                    <a:gd name="T47" fmla="*/ 336 h 859"/>
                    <a:gd name="T48" fmla="*/ 2252 w 4017"/>
                    <a:gd name="T49" fmla="*/ 333 h 859"/>
                    <a:gd name="T50" fmla="*/ 1959 w 4017"/>
                    <a:gd name="T51" fmla="*/ 294 h 859"/>
                    <a:gd name="T52" fmla="*/ 1998 w 4017"/>
                    <a:gd name="T53" fmla="*/ 370 h 859"/>
                    <a:gd name="T54" fmla="*/ 2235 w 4017"/>
                    <a:gd name="T55" fmla="*/ 474 h 859"/>
                    <a:gd name="T56" fmla="*/ 2120 w 4017"/>
                    <a:gd name="T57" fmla="*/ 697 h 859"/>
                    <a:gd name="T58" fmla="*/ 1922 w 4017"/>
                    <a:gd name="T59" fmla="*/ 553 h 859"/>
                    <a:gd name="T60" fmla="*/ 2340 w 4017"/>
                    <a:gd name="T61" fmla="*/ 189 h 859"/>
                    <a:gd name="T62" fmla="*/ 2340 w 4017"/>
                    <a:gd name="T63" fmla="*/ 189 h 859"/>
                    <a:gd name="T64" fmla="*/ 2334 w 4017"/>
                    <a:gd name="T65" fmla="*/ 127 h 859"/>
                    <a:gd name="T66" fmla="*/ 2786 w 4017"/>
                    <a:gd name="T67" fmla="*/ 322 h 859"/>
                    <a:gd name="T68" fmla="*/ 2822 w 4017"/>
                    <a:gd name="T69" fmla="*/ 584 h 859"/>
                    <a:gd name="T70" fmla="*/ 2958 w 4017"/>
                    <a:gd name="T71" fmla="*/ 319 h 859"/>
                    <a:gd name="T72" fmla="*/ 2828 w 4017"/>
                    <a:gd name="T73" fmla="*/ 192 h 859"/>
                    <a:gd name="T74" fmla="*/ 3133 w 4017"/>
                    <a:gd name="T75" fmla="*/ 311 h 859"/>
                    <a:gd name="T76" fmla="*/ 3003 w 4017"/>
                    <a:gd name="T77" fmla="*/ 680 h 859"/>
                    <a:gd name="T78" fmla="*/ 2732 w 4017"/>
                    <a:gd name="T79" fmla="*/ 683 h 859"/>
                    <a:gd name="T80" fmla="*/ 3234 w 4017"/>
                    <a:gd name="T81" fmla="*/ 686 h 859"/>
                    <a:gd name="T82" fmla="*/ 3669 w 4017"/>
                    <a:gd name="T83" fmla="*/ 299 h 859"/>
                    <a:gd name="T84" fmla="*/ 3742 w 4017"/>
                    <a:gd name="T85" fmla="*/ 271 h 859"/>
                    <a:gd name="T86" fmla="*/ 4008 w 4017"/>
                    <a:gd name="T87" fmla="*/ 545 h 859"/>
                    <a:gd name="T88" fmla="*/ 3852 w 4017"/>
                    <a:gd name="T89" fmla="*/ 689 h 859"/>
                    <a:gd name="T90" fmla="*/ 3500 w 4017"/>
                    <a:gd name="T91" fmla="*/ 551 h 859"/>
                    <a:gd name="T92" fmla="*/ 3638 w 4017"/>
                    <a:gd name="T93" fmla="*/ 195 h 859"/>
                    <a:gd name="T94" fmla="*/ 3996 w 4017"/>
                    <a:gd name="T95" fmla="*/ 345 h 859"/>
                    <a:gd name="T96" fmla="*/ 3762 w 4017"/>
                    <a:gd name="T97" fmla="*/ 599 h 859"/>
                    <a:gd name="T98" fmla="*/ 3979 w 4017"/>
                    <a:gd name="T99" fmla="*/ 604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17" h="859">
                      <a:moveTo>
                        <a:pt x="356" y="319"/>
                      </a:moveTo>
                      <a:cubicBezTo>
                        <a:pt x="336" y="297"/>
                        <a:pt x="308" y="285"/>
                        <a:pt x="271" y="285"/>
                      </a:cubicBezTo>
                      <a:cubicBezTo>
                        <a:pt x="237" y="285"/>
                        <a:pt x="206" y="297"/>
                        <a:pt x="184" y="322"/>
                      </a:cubicBezTo>
                      <a:cubicBezTo>
                        <a:pt x="161" y="347"/>
                        <a:pt x="150" y="384"/>
                        <a:pt x="150" y="435"/>
                      </a:cubicBezTo>
                      <a:cubicBezTo>
                        <a:pt x="150" y="466"/>
                        <a:pt x="153" y="491"/>
                        <a:pt x="158" y="511"/>
                      </a:cubicBezTo>
                      <a:cubicBezTo>
                        <a:pt x="164" y="531"/>
                        <a:pt x="173" y="548"/>
                        <a:pt x="184" y="559"/>
                      </a:cubicBezTo>
                      <a:cubicBezTo>
                        <a:pt x="195" y="570"/>
                        <a:pt x="206" y="582"/>
                        <a:pt x="221" y="584"/>
                      </a:cubicBezTo>
                      <a:cubicBezTo>
                        <a:pt x="235" y="590"/>
                        <a:pt x="249" y="593"/>
                        <a:pt x="266" y="593"/>
                      </a:cubicBezTo>
                      <a:cubicBezTo>
                        <a:pt x="300" y="593"/>
                        <a:pt x="331" y="579"/>
                        <a:pt x="353" y="553"/>
                      </a:cubicBezTo>
                      <a:cubicBezTo>
                        <a:pt x="376" y="528"/>
                        <a:pt x="387" y="489"/>
                        <a:pt x="387" y="435"/>
                      </a:cubicBezTo>
                      <a:cubicBezTo>
                        <a:pt x="387" y="381"/>
                        <a:pt x="376" y="342"/>
                        <a:pt x="356" y="319"/>
                      </a:cubicBezTo>
                      <a:close/>
                      <a:moveTo>
                        <a:pt x="218" y="686"/>
                      </a:moveTo>
                      <a:cubicBezTo>
                        <a:pt x="192" y="675"/>
                        <a:pt x="173" y="661"/>
                        <a:pt x="156" y="644"/>
                      </a:cubicBezTo>
                      <a:lnTo>
                        <a:pt x="156" y="858"/>
                      </a:lnTo>
                      <a:lnTo>
                        <a:pt x="0" y="858"/>
                      </a:lnTo>
                      <a:lnTo>
                        <a:pt x="0" y="189"/>
                      </a:lnTo>
                      <a:lnTo>
                        <a:pt x="119" y="189"/>
                      </a:lnTo>
                      <a:lnTo>
                        <a:pt x="150" y="246"/>
                      </a:lnTo>
                      <a:cubicBezTo>
                        <a:pt x="170" y="226"/>
                        <a:pt x="192" y="209"/>
                        <a:pt x="218" y="195"/>
                      </a:cubicBezTo>
                      <a:cubicBezTo>
                        <a:pt x="246" y="181"/>
                        <a:pt x="277" y="175"/>
                        <a:pt x="314" y="175"/>
                      </a:cubicBezTo>
                      <a:cubicBezTo>
                        <a:pt x="348" y="175"/>
                        <a:pt x="379" y="181"/>
                        <a:pt x="407" y="192"/>
                      </a:cubicBezTo>
                      <a:cubicBezTo>
                        <a:pt x="435" y="204"/>
                        <a:pt x="460" y="220"/>
                        <a:pt x="480" y="240"/>
                      </a:cubicBezTo>
                      <a:cubicBezTo>
                        <a:pt x="500" y="263"/>
                        <a:pt x="517" y="288"/>
                        <a:pt x="528" y="319"/>
                      </a:cubicBezTo>
                      <a:cubicBezTo>
                        <a:pt x="539" y="350"/>
                        <a:pt x="545" y="387"/>
                        <a:pt x="545" y="429"/>
                      </a:cubicBezTo>
                      <a:cubicBezTo>
                        <a:pt x="545" y="472"/>
                        <a:pt x="539" y="511"/>
                        <a:pt x="525" y="542"/>
                      </a:cubicBezTo>
                      <a:cubicBezTo>
                        <a:pt x="514" y="576"/>
                        <a:pt x="494" y="604"/>
                        <a:pt x="474" y="627"/>
                      </a:cubicBezTo>
                      <a:cubicBezTo>
                        <a:pt x="452" y="649"/>
                        <a:pt x="427" y="666"/>
                        <a:pt x="398" y="680"/>
                      </a:cubicBezTo>
                      <a:cubicBezTo>
                        <a:pt x="370" y="695"/>
                        <a:pt x="331" y="700"/>
                        <a:pt x="297" y="700"/>
                      </a:cubicBezTo>
                      <a:cubicBezTo>
                        <a:pt x="268" y="700"/>
                        <a:pt x="243" y="695"/>
                        <a:pt x="218" y="686"/>
                      </a:cubicBezTo>
                      <a:close/>
                      <a:moveTo>
                        <a:pt x="802" y="565"/>
                      </a:moveTo>
                      <a:cubicBezTo>
                        <a:pt x="822" y="590"/>
                        <a:pt x="851" y="601"/>
                        <a:pt x="887" y="601"/>
                      </a:cubicBezTo>
                      <a:cubicBezTo>
                        <a:pt x="924" y="601"/>
                        <a:pt x="951" y="590"/>
                        <a:pt x="971" y="565"/>
                      </a:cubicBezTo>
                      <a:cubicBezTo>
                        <a:pt x="991" y="539"/>
                        <a:pt x="999" y="497"/>
                        <a:pt x="999" y="438"/>
                      </a:cubicBezTo>
                      <a:cubicBezTo>
                        <a:pt x="999" y="407"/>
                        <a:pt x="997" y="382"/>
                        <a:pt x="991" y="362"/>
                      </a:cubicBezTo>
                      <a:cubicBezTo>
                        <a:pt x="985" y="343"/>
                        <a:pt x="980" y="325"/>
                        <a:pt x="968" y="314"/>
                      </a:cubicBezTo>
                      <a:cubicBezTo>
                        <a:pt x="960" y="302"/>
                        <a:pt x="946" y="291"/>
                        <a:pt x="932" y="288"/>
                      </a:cubicBezTo>
                      <a:cubicBezTo>
                        <a:pt x="918" y="283"/>
                        <a:pt x="901" y="280"/>
                        <a:pt x="884" y="280"/>
                      </a:cubicBezTo>
                      <a:cubicBezTo>
                        <a:pt x="844" y="280"/>
                        <a:pt x="816" y="291"/>
                        <a:pt x="799" y="316"/>
                      </a:cubicBezTo>
                      <a:cubicBezTo>
                        <a:pt x="779" y="336"/>
                        <a:pt x="771" y="378"/>
                        <a:pt x="771" y="438"/>
                      </a:cubicBezTo>
                      <a:cubicBezTo>
                        <a:pt x="771" y="497"/>
                        <a:pt x="782" y="539"/>
                        <a:pt x="802" y="565"/>
                      </a:cubicBezTo>
                      <a:close/>
                      <a:moveTo>
                        <a:pt x="681" y="243"/>
                      </a:moveTo>
                      <a:cubicBezTo>
                        <a:pt x="728" y="198"/>
                        <a:pt x="796" y="178"/>
                        <a:pt x="884" y="178"/>
                      </a:cubicBezTo>
                      <a:cubicBezTo>
                        <a:pt x="971" y="178"/>
                        <a:pt x="1039" y="201"/>
                        <a:pt x="1084" y="243"/>
                      </a:cubicBezTo>
                      <a:cubicBezTo>
                        <a:pt x="1132" y="288"/>
                        <a:pt x="1155" y="353"/>
                        <a:pt x="1155" y="438"/>
                      </a:cubicBezTo>
                      <a:cubicBezTo>
                        <a:pt x="1155" y="525"/>
                        <a:pt x="1132" y="590"/>
                        <a:pt x="1084" y="635"/>
                      </a:cubicBezTo>
                      <a:cubicBezTo>
                        <a:pt x="1036" y="680"/>
                        <a:pt x="968" y="703"/>
                        <a:pt x="881" y="703"/>
                      </a:cubicBezTo>
                      <a:cubicBezTo>
                        <a:pt x="796" y="703"/>
                        <a:pt x="728" y="680"/>
                        <a:pt x="681" y="635"/>
                      </a:cubicBezTo>
                      <a:cubicBezTo>
                        <a:pt x="635" y="590"/>
                        <a:pt x="610" y="523"/>
                        <a:pt x="610" y="438"/>
                      </a:cubicBezTo>
                      <a:cubicBezTo>
                        <a:pt x="610" y="354"/>
                        <a:pt x="633" y="288"/>
                        <a:pt x="681" y="243"/>
                      </a:cubicBezTo>
                      <a:close/>
                      <a:moveTo>
                        <a:pt x="1530" y="590"/>
                      </a:moveTo>
                      <a:cubicBezTo>
                        <a:pt x="1544" y="582"/>
                        <a:pt x="1550" y="570"/>
                        <a:pt x="1550" y="556"/>
                      </a:cubicBezTo>
                      <a:cubicBezTo>
                        <a:pt x="1550" y="548"/>
                        <a:pt x="1547" y="542"/>
                        <a:pt x="1544" y="537"/>
                      </a:cubicBezTo>
                      <a:cubicBezTo>
                        <a:pt x="1541" y="531"/>
                        <a:pt x="1533" y="525"/>
                        <a:pt x="1524" y="522"/>
                      </a:cubicBezTo>
                      <a:cubicBezTo>
                        <a:pt x="1516" y="520"/>
                        <a:pt x="1502" y="514"/>
                        <a:pt x="1488" y="511"/>
                      </a:cubicBezTo>
                      <a:cubicBezTo>
                        <a:pt x="1471" y="508"/>
                        <a:pt x="1454" y="503"/>
                        <a:pt x="1428" y="497"/>
                      </a:cubicBezTo>
                      <a:cubicBezTo>
                        <a:pt x="1403" y="491"/>
                        <a:pt x="1381" y="486"/>
                        <a:pt x="1358" y="477"/>
                      </a:cubicBezTo>
                      <a:cubicBezTo>
                        <a:pt x="1336" y="469"/>
                        <a:pt x="1315" y="460"/>
                        <a:pt x="1299" y="446"/>
                      </a:cubicBezTo>
                      <a:cubicBezTo>
                        <a:pt x="1282" y="435"/>
                        <a:pt x="1267" y="418"/>
                        <a:pt x="1256" y="401"/>
                      </a:cubicBezTo>
                      <a:cubicBezTo>
                        <a:pt x="1245" y="384"/>
                        <a:pt x="1242" y="362"/>
                        <a:pt x="1242" y="336"/>
                      </a:cubicBezTo>
                      <a:cubicBezTo>
                        <a:pt x="1242" y="291"/>
                        <a:pt x="1263" y="251"/>
                        <a:pt x="1299" y="223"/>
                      </a:cubicBezTo>
                      <a:cubicBezTo>
                        <a:pt x="1336" y="195"/>
                        <a:pt x="1394" y="181"/>
                        <a:pt x="1471" y="181"/>
                      </a:cubicBezTo>
                      <a:cubicBezTo>
                        <a:pt x="1538" y="181"/>
                        <a:pt x="1592" y="195"/>
                        <a:pt x="1632" y="220"/>
                      </a:cubicBezTo>
                      <a:cubicBezTo>
                        <a:pt x="1674" y="246"/>
                        <a:pt x="1696" y="285"/>
                        <a:pt x="1708" y="333"/>
                      </a:cubicBezTo>
                      <a:lnTo>
                        <a:pt x="1553" y="333"/>
                      </a:lnTo>
                      <a:cubicBezTo>
                        <a:pt x="1550" y="319"/>
                        <a:pt x="1541" y="306"/>
                        <a:pt x="1527" y="297"/>
                      </a:cubicBezTo>
                      <a:cubicBezTo>
                        <a:pt x="1513" y="289"/>
                        <a:pt x="1493" y="283"/>
                        <a:pt x="1468" y="283"/>
                      </a:cubicBezTo>
                      <a:cubicBezTo>
                        <a:pt x="1442" y="283"/>
                        <a:pt x="1426" y="285"/>
                        <a:pt x="1414" y="294"/>
                      </a:cubicBezTo>
                      <a:cubicBezTo>
                        <a:pt x="1403" y="302"/>
                        <a:pt x="1397" y="311"/>
                        <a:pt x="1397" y="325"/>
                      </a:cubicBezTo>
                      <a:cubicBezTo>
                        <a:pt x="1397" y="331"/>
                        <a:pt x="1400" y="339"/>
                        <a:pt x="1403" y="342"/>
                      </a:cubicBezTo>
                      <a:cubicBezTo>
                        <a:pt x="1406" y="347"/>
                        <a:pt x="1412" y="350"/>
                        <a:pt x="1420" y="356"/>
                      </a:cubicBezTo>
                      <a:cubicBezTo>
                        <a:pt x="1429" y="362"/>
                        <a:pt x="1440" y="364"/>
                        <a:pt x="1454" y="370"/>
                      </a:cubicBezTo>
                      <a:cubicBezTo>
                        <a:pt x="1468" y="373"/>
                        <a:pt x="1485" y="378"/>
                        <a:pt x="1507" y="384"/>
                      </a:cubicBezTo>
                      <a:cubicBezTo>
                        <a:pt x="1530" y="390"/>
                        <a:pt x="1555" y="395"/>
                        <a:pt x="1581" y="404"/>
                      </a:cubicBezTo>
                      <a:cubicBezTo>
                        <a:pt x="1606" y="410"/>
                        <a:pt x="1627" y="421"/>
                        <a:pt x="1646" y="432"/>
                      </a:cubicBezTo>
                      <a:cubicBezTo>
                        <a:pt x="1666" y="443"/>
                        <a:pt x="1683" y="458"/>
                        <a:pt x="1694" y="474"/>
                      </a:cubicBezTo>
                      <a:cubicBezTo>
                        <a:pt x="1706" y="491"/>
                        <a:pt x="1713" y="514"/>
                        <a:pt x="1713" y="542"/>
                      </a:cubicBezTo>
                      <a:cubicBezTo>
                        <a:pt x="1713" y="568"/>
                        <a:pt x="1708" y="590"/>
                        <a:pt x="1699" y="610"/>
                      </a:cubicBezTo>
                      <a:cubicBezTo>
                        <a:pt x="1688" y="630"/>
                        <a:pt x="1674" y="647"/>
                        <a:pt x="1654" y="664"/>
                      </a:cubicBezTo>
                      <a:cubicBezTo>
                        <a:pt x="1634" y="678"/>
                        <a:pt x="1609" y="689"/>
                        <a:pt x="1578" y="697"/>
                      </a:cubicBezTo>
                      <a:cubicBezTo>
                        <a:pt x="1547" y="706"/>
                        <a:pt x="1513" y="709"/>
                        <a:pt x="1471" y="709"/>
                      </a:cubicBezTo>
                      <a:cubicBezTo>
                        <a:pt x="1400" y="709"/>
                        <a:pt x="1344" y="695"/>
                        <a:pt x="1301" y="666"/>
                      </a:cubicBezTo>
                      <a:cubicBezTo>
                        <a:pt x="1259" y="638"/>
                        <a:pt x="1234" y="601"/>
                        <a:pt x="1225" y="553"/>
                      </a:cubicBezTo>
                      <a:lnTo>
                        <a:pt x="1380" y="553"/>
                      </a:lnTo>
                      <a:cubicBezTo>
                        <a:pt x="1383" y="570"/>
                        <a:pt x="1394" y="582"/>
                        <a:pt x="1409" y="593"/>
                      </a:cubicBezTo>
                      <a:cubicBezTo>
                        <a:pt x="1420" y="596"/>
                        <a:pt x="1440" y="601"/>
                        <a:pt x="1462" y="601"/>
                      </a:cubicBezTo>
                      <a:cubicBezTo>
                        <a:pt x="1493" y="601"/>
                        <a:pt x="1516" y="599"/>
                        <a:pt x="1530" y="590"/>
                      </a:cubicBezTo>
                      <a:close/>
                      <a:moveTo>
                        <a:pt x="2075" y="590"/>
                      </a:moveTo>
                      <a:cubicBezTo>
                        <a:pt x="2089" y="582"/>
                        <a:pt x="2094" y="570"/>
                        <a:pt x="2094" y="556"/>
                      </a:cubicBezTo>
                      <a:cubicBezTo>
                        <a:pt x="2094" y="548"/>
                        <a:pt x="2092" y="542"/>
                        <a:pt x="2089" y="537"/>
                      </a:cubicBezTo>
                      <a:cubicBezTo>
                        <a:pt x="2086" y="531"/>
                        <a:pt x="2078" y="525"/>
                        <a:pt x="2069" y="522"/>
                      </a:cubicBezTo>
                      <a:cubicBezTo>
                        <a:pt x="2061" y="520"/>
                        <a:pt x="2046" y="514"/>
                        <a:pt x="2032" y="511"/>
                      </a:cubicBezTo>
                      <a:cubicBezTo>
                        <a:pt x="2015" y="508"/>
                        <a:pt x="1998" y="503"/>
                        <a:pt x="1973" y="497"/>
                      </a:cubicBezTo>
                      <a:cubicBezTo>
                        <a:pt x="1948" y="491"/>
                        <a:pt x="1925" y="486"/>
                        <a:pt x="1902" y="477"/>
                      </a:cubicBezTo>
                      <a:cubicBezTo>
                        <a:pt x="1880" y="469"/>
                        <a:pt x="1860" y="460"/>
                        <a:pt x="1843" y="446"/>
                      </a:cubicBezTo>
                      <a:cubicBezTo>
                        <a:pt x="1826" y="435"/>
                        <a:pt x="1812" y="418"/>
                        <a:pt x="1801" y="401"/>
                      </a:cubicBezTo>
                      <a:cubicBezTo>
                        <a:pt x="1790" y="384"/>
                        <a:pt x="1787" y="362"/>
                        <a:pt x="1787" y="336"/>
                      </a:cubicBezTo>
                      <a:cubicBezTo>
                        <a:pt x="1787" y="291"/>
                        <a:pt x="1807" y="251"/>
                        <a:pt x="1843" y="223"/>
                      </a:cubicBezTo>
                      <a:cubicBezTo>
                        <a:pt x="1880" y="195"/>
                        <a:pt x="1939" y="181"/>
                        <a:pt x="2015" y="181"/>
                      </a:cubicBezTo>
                      <a:cubicBezTo>
                        <a:pt x="2083" y="181"/>
                        <a:pt x="2137" y="195"/>
                        <a:pt x="2176" y="220"/>
                      </a:cubicBezTo>
                      <a:cubicBezTo>
                        <a:pt x="2219" y="246"/>
                        <a:pt x="2241" y="285"/>
                        <a:pt x="2252" y="333"/>
                      </a:cubicBezTo>
                      <a:lnTo>
                        <a:pt x="2097" y="333"/>
                      </a:lnTo>
                      <a:cubicBezTo>
                        <a:pt x="2094" y="319"/>
                        <a:pt x="2086" y="306"/>
                        <a:pt x="2072" y="297"/>
                      </a:cubicBezTo>
                      <a:cubicBezTo>
                        <a:pt x="2058" y="289"/>
                        <a:pt x="2038" y="283"/>
                        <a:pt x="2013" y="283"/>
                      </a:cubicBezTo>
                      <a:cubicBezTo>
                        <a:pt x="1987" y="283"/>
                        <a:pt x="1970" y="285"/>
                        <a:pt x="1959" y="294"/>
                      </a:cubicBezTo>
                      <a:cubicBezTo>
                        <a:pt x="1948" y="302"/>
                        <a:pt x="1942" y="311"/>
                        <a:pt x="1942" y="325"/>
                      </a:cubicBezTo>
                      <a:cubicBezTo>
                        <a:pt x="1942" y="331"/>
                        <a:pt x="1945" y="339"/>
                        <a:pt x="1948" y="342"/>
                      </a:cubicBezTo>
                      <a:cubicBezTo>
                        <a:pt x="1950" y="347"/>
                        <a:pt x="1957" y="350"/>
                        <a:pt x="1965" y="356"/>
                      </a:cubicBezTo>
                      <a:cubicBezTo>
                        <a:pt x="1974" y="362"/>
                        <a:pt x="1984" y="364"/>
                        <a:pt x="1998" y="370"/>
                      </a:cubicBezTo>
                      <a:cubicBezTo>
                        <a:pt x="2013" y="373"/>
                        <a:pt x="2029" y="378"/>
                        <a:pt x="2052" y="384"/>
                      </a:cubicBezTo>
                      <a:cubicBezTo>
                        <a:pt x="2075" y="390"/>
                        <a:pt x="2100" y="395"/>
                        <a:pt x="2123" y="404"/>
                      </a:cubicBezTo>
                      <a:cubicBezTo>
                        <a:pt x="2148" y="410"/>
                        <a:pt x="2168" y="421"/>
                        <a:pt x="2187" y="432"/>
                      </a:cubicBezTo>
                      <a:cubicBezTo>
                        <a:pt x="2207" y="443"/>
                        <a:pt x="2224" y="458"/>
                        <a:pt x="2235" y="474"/>
                      </a:cubicBezTo>
                      <a:cubicBezTo>
                        <a:pt x="2247" y="491"/>
                        <a:pt x="2255" y="514"/>
                        <a:pt x="2255" y="542"/>
                      </a:cubicBezTo>
                      <a:cubicBezTo>
                        <a:pt x="2255" y="568"/>
                        <a:pt x="2250" y="590"/>
                        <a:pt x="2241" y="610"/>
                      </a:cubicBezTo>
                      <a:cubicBezTo>
                        <a:pt x="2230" y="630"/>
                        <a:pt x="2216" y="647"/>
                        <a:pt x="2196" y="664"/>
                      </a:cubicBezTo>
                      <a:cubicBezTo>
                        <a:pt x="2176" y="678"/>
                        <a:pt x="2151" y="689"/>
                        <a:pt x="2120" y="697"/>
                      </a:cubicBezTo>
                      <a:cubicBezTo>
                        <a:pt x="2089" y="706"/>
                        <a:pt x="2055" y="709"/>
                        <a:pt x="2013" y="709"/>
                      </a:cubicBezTo>
                      <a:cubicBezTo>
                        <a:pt x="1942" y="709"/>
                        <a:pt x="1886" y="695"/>
                        <a:pt x="1843" y="666"/>
                      </a:cubicBezTo>
                      <a:cubicBezTo>
                        <a:pt x="1801" y="638"/>
                        <a:pt x="1775" y="601"/>
                        <a:pt x="1767" y="553"/>
                      </a:cubicBezTo>
                      <a:lnTo>
                        <a:pt x="1922" y="553"/>
                      </a:lnTo>
                      <a:cubicBezTo>
                        <a:pt x="1925" y="570"/>
                        <a:pt x="1936" y="582"/>
                        <a:pt x="1950" y="593"/>
                      </a:cubicBezTo>
                      <a:cubicBezTo>
                        <a:pt x="1962" y="596"/>
                        <a:pt x="1981" y="601"/>
                        <a:pt x="2007" y="601"/>
                      </a:cubicBezTo>
                      <a:cubicBezTo>
                        <a:pt x="2038" y="601"/>
                        <a:pt x="2060" y="599"/>
                        <a:pt x="2075" y="590"/>
                      </a:cubicBezTo>
                      <a:close/>
                      <a:moveTo>
                        <a:pt x="2340" y="189"/>
                      </a:moveTo>
                      <a:lnTo>
                        <a:pt x="2495" y="189"/>
                      </a:lnTo>
                      <a:lnTo>
                        <a:pt x="2495" y="686"/>
                      </a:lnTo>
                      <a:lnTo>
                        <a:pt x="2340" y="686"/>
                      </a:lnTo>
                      <a:lnTo>
                        <a:pt x="2340" y="189"/>
                      </a:lnTo>
                      <a:close/>
                      <a:moveTo>
                        <a:pt x="2334" y="0"/>
                      </a:moveTo>
                      <a:lnTo>
                        <a:pt x="2501" y="0"/>
                      </a:lnTo>
                      <a:lnTo>
                        <a:pt x="2501" y="127"/>
                      </a:lnTo>
                      <a:lnTo>
                        <a:pt x="2334" y="127"/>
                      </a:lnTo>
                      <a:lnTo>
                        <a:pt x="2334" y="0"/>
                      </a:lnTo>
                      <a:close/>
                      <a:moveTo>
                        <a:pt x="2958" y="319"/>
                      </a:moveTo>
                      <a:cubicBezTo>
                        <a:pt x="2938" y="297"/>
                        <a:pt x="2910" y="285"/>
                        <a:pt x="2873" y="285"/>
                      </a:cubicBezTo>
                      <a:cubicBezTo>
                        <a:pt x="2839" y="285"/>
                        <a:pt x="2808" y="297"/>
                        <a:pt x="2786" y="322"/>
                      </a:cubicBezTo>
                      <a:cubicBezTo>
                        <a:pt x="2763" y="347"/>
                        <a:pt x="2752" y="384"/>
                        <a:pt x="2752" y="435"/>
                      </a:cubicBezTo>
                      <a:cubicBezTo>
                        <a:pt x="2752" y="466"/>
                        <a:pt x="2755" y="491"/>
                        <a:pt x="2760" y="511"/>
                      </a:cubicBezTo>
                      <a:cubicBezTo>
                        <a:pt x="2766" y="531"/>
                        <a:pt x="2775" y="548"/>
                        <a:pt x="2786" y="559"/>
                      </a:cubicBezTo>
                      <a:cubicBezTo>
                        <a:pt x="2798" y="570"/>
                        <a:pt x="2808" y="582"/>
                        <a:pt x="2822" y="584"/>
                      </a:cubicBezTo>
                      <a:cubicBezTo>
                        <a:pt x="2837" y="590"/>
                        <a:pt x="2851" y="593"/>
                        <a:pt x="2868" y="593"/>
                      </a:cubicBezTo>
                      <a:cubicBezTo>
                        <a:pt x="2901" y="593"/>
                        <a:pt x="2933" y="579"/>
                        <a:pt x="2955" y="553"/>
                      </a:cubicBezTo>
                      <a:cubicBezTo>
                        <a:pt x="2978" y="528"/>
                        <a:pt x="2989" y="489"/>
                        <a:pt x="2989" y="435"/>
                      </a:cubicBezTo>
                      <a:cubicBezTo>
                        <a:pt x="2989" y="381"/>
                        <a:pt x="2978" y="342"/>
                        <a:pt x="2958" y="319"/>
                      </a:cubicBezTo>
                      <a:close/>
                      <a:moveTo>
                        <a:pt x="2605" y="0"/>
                      </a:moveTo>
                      <a:lnTo>
                        <a:pt x="2760" y="0"/>
                      </a:lnTo>
                      <a:lnTo>
                        <a:pt x="2760" y="237"/>
                      </a:lnTo>
                      <a:cubicBezTo>
                        <a:pt x="2780" y="218"/>
                        <a:pt x="2800" y="204"/>
                        <a:pt x="2828" y="192"/>
                      </a:cubicBezTo>
                      <a:cubicBezTo>
                        <a:pt x="2853" y="181"/>
                        <a:pt x="2885" y="175"/>
                        <a:pt x="2918" y="175"/>
                      </a:cubicBezTo>
                      <a:cubicBezTo>
                        <a:pt x="2952" y="175"/>
                        <a:pt x="2983" y="181"/>
                        <a:pt x="3012" y="189"/>
                      </a:cubicBezTo>
                      <a:cubicBezTo>
                        <a:pt x="3040" y="201"/>
                        <a:pt x="3065" y="216"/>
                        <a:pt x="3085" y="235"/>
                      </a:cubicBezTo>
                      <a:cubicBezTo>
                        <a:pt x="3105" y="255"/>
                        <a:pt x="3122" y="280"/>
                        <a:pt x="3133" y="311"/>
                      </a:cubicBezTo>
                      <a:cubicBezTo>
                        <a:pt x="3144" y="342"/>
                        <a:pt x="3150" y="378"/>
                        <a:pt x="3150" y="418"/>
                      </a:cubicBezTo>
                      <a:cubicBezTo>
                        <a:pt x="3150" y="463"/>
                        <a:pt x="3144" y="503"/>
                        <a:pt x="3130" y="539"/>
                      </a:cubicBezTo>
                      <a:cubicBezTo>
                        <a:pt x="3119" y="573"/>
                        <a:pt x="3102" y="605"/>
                        <a:pt x="3079" y="627"/>
                      </a:cubicBezTo>
                      <a:cubicBezTo>
                        <a:pt x="3057" y="650"/>
                        <a:pt x="3031" y="669"/>
                        <a:pt x="3003" y="680"/>
                      </a:cubicBezTo>
                      <a:cubicBezTo>
                        <a:pt x="2972" y="692"/>
                        <a:pt x="2941" y="697"/>
                        <a:pt x="2907" y="697"/>
                      </a:cubicBezTo>
                      <a:cubicBezTo>
                        <a:pt x="2876" y="697"/>
                        <a:pt x="2848" y="692"/>
                        <a:pt x="2822" y="680"/>
                      </a:cubicBezTo>
                      <a:cubicBezTo>
                        <a:pt x="2797" y="669"/>
                        <a:pt x="2774" y="652"/>
                        <a:pt x="2758" y="632"/>
                      </a:cubicBezTo>
                      <a:lnTo>
                        <a:pt x="2732" y="683"/>
                      </a:lnTo>
                      <a:lnTo>
                        <a:pt x="2605" y="683"/>
                      </a:lnTo>
                      <a:lnTo>
                        <a:pt x="2605" y="0"/>
                      </a:lnTo>
                      <a:close/>
                      <a:moveTo>
                        <a:pt x="3390" y="686"/>
                      </a:moveTo>
                      <a:lnTo>
                        <a:pt x="3234" y="686"/>
                      </a:lnTo>
                      <a:lnTo>
                        <a:pt x="3234" y="0"/>
                      </a:lnTo>
                      <a:lnTo>
                        <a:pt x="3390" y="0"/>
                      </a:lnTo>
                      <a:lnTo>
                        <a:pt x="3390" y="686"/>
                      </a:lnTo>
                      <a:close/>
                      <a:moveTo>
                        <a:pt x="3669" y="299"/>
                      </a:moveTo>
                      <a:cubicBezTo>
                        <a:pt x="3649" y="316"/>
                        <a:pt x="3638" y="347"/>
                        <a:pt x="3635" y="390"/>
                      </a:cubicBezTo>
                      <a:lnTo>
                        <a:pt x="3852" y="390"/>
                      </a:lnTo>
                      <a:cubicBezTo>
                        <a:pt x="3850" y="347"/>
                        <a:pt x="3841" y="316"/>
                        <a:pt x="3821" y="299"/>
                      </a:cubicBezTo>
                      <a:cubicBezTo>
                        <a:pt x="3802" y="280"/>
                        <a:pt x="3776" y="271"/>
                        <a:pt x="3742" y="271"/>
                      </a:cubicBezTo>
                      <a:cubicBezTo>
                        <a:pt x="3711" y="271"/>
                        <a:pt x="3689" y="280"/>
                        <a:pt x="3669" y="299"/>
                      </a:cubicBezTo>
                      <a:close/>
                      <a:moveTo>
                        <a:pt x="4008" y="542"/>
                      </a:moveTo>
                      <a:cubicBezTo>
                        <a:pt x="4007" y="543"/>
                        <a:pt x="4007" y="544"/>
                        <a:pt x="4007" y="545"/>
                      </a:cubicBezTo>
                      <a:lnTo>
                        <a:pt x="4008" y="545"/>
                      </a:lnTo>
                      <a:lnTo>
                        <a:pt x="4008" y="542"/>
                      </a:lnTo>
                      <a:close/>
                      <a:moveTo>
                        <a:pt x="3979" y="604"/>
                      </a:moveTo>
                      <a:cubicBezTo>
                        <a:pt x="3968" y="624"/>
                        <a:pt x="3951" y="641"/>
                        <a:pt x="3929" y="655"/>
                      </a:cubicBezTo>
                      <a:cubicBezTo>
                        <a:pt x="3909" y="669"/>
                        <a:pt x="3884" y="680"/>
                        <a:pt x="3852" y="689"/>
                      </a:cubicBezTo>
                      <a:cubicBezTo>
                        <a:pt x="3824" y="697"/>
                        <a:pt x="3790" y="700"/>
                        <a:pt x="3751" y="700"/>
                      </a:cubicBezTo>
                      <a:cubicBezTo>
                        <a:pt x="3711" y="700"/>
                        <a:pt x="3675" y="695"/>
                        <a:pt x="3641" y="683"/>
                      </a:cubicBezTo>
                      <a:cubicBezTo>
                        <a:pt x="3607" y="672"/>
                        <a:pt x="3579" y="655"/>
                        <a:pt x="3556" y="632"/>
                      </a:cubicBezTo>
                      <a:cubicBezTo>
                        <a:pt x="3534" y="610"/>
                        <a:pt x="3514" y="582"/>
                        <a:pt x="3500" y="551"/>
                      </a:cubicBezTo>
                      <a:cubicBezTo>
                        <a:pt x="3486" y="520"/>
                        <a:pt x="3480" y="480"/>
                        <a:pt x="3480" y="441"/>
                      </a:cubicBezTo>
                      <a:cubicBezTo>
                        <a:pt x="3480" y="398"/>
                        <a:pt x="3486" y="362"/>
                        <a:pt x="3500" y="328"/>
                      </a:cubicBezTo>
                      <a:cubicBezTo>
                        <a:pt x="3511" y="294"/>
                        <a:pt x="3531" y="268"/>
                        <a:pt x="3553" y="246"/>
                      </a:cubicBezTo>
                      <a:cubicBezTo>
                        <a:pt x="3576" y="223"/>
                        <a:pt x="3604" y="206"/>
                        <a:pt x="3638" y="195"/>
                      </a:cubicBezTo>
                      <a:cubicBezTo>
                        <a:pt x="3672" y="184"/>
                        <a:pt x="3709" y="178"/>
                        <a:pt x="3748" y="178"/>
                      </a:cubicBezTo>
                      <a:cubicBezTo>
                        <a:pt x="3790" y="178"/>
                        <a:pt x="3827" y="184"/>
                        <a:pt x="3858" y="195"/>
                      </a:cubicBezTo>
                      <a:cubicBezTo>
                        <a:pt x="3892" y="206"/>
                        <a:pt x="3921" y="226"/>
                        <a:pt x="3943" y="251"/>
                      </a:cubicBezTo>
                      <a:cubicBezTo>
                        <a:pt x="3966" y="277"/>
                        <a:pt x="3982" y="308"/>
                        <a:pt x="3996" y="345"/>
                      </a:cubicBezTo>
                      <a:cubicBezTo>
                        <a:pt x="4008" y="381"/>
                        <a:pt x="4016" y="426"/>
                        <a:pt x="4016" y="477"/>
                      </a:cubicBezTo>
                      <a:lnTo>
                        <a:pt x="3641" y="477"/>
                      </a:lnTo>
                      <a:cubicBezTo>
                        <a:pt x="3646" y="522"/>
                        <a:pt x="3661" y="553"/>
                        <a:pt x="3680" y="570"/>
                      </a:cubicBezTo>
                      <a:cubicBezTo>
                        <a:pt x="3703" y="590"/>
                        <a:pt x="3728" y="599"/>
                        <a:pt x="3762" y="599"/>
                      </a:cubicBezTo>
                      <a:cubicBezTo>
                        <a:pt x="3788" y="599"/>
                        <a:pt x="3807" y="593"/>
                        <a:pt x="3821" y="584"/>
                      </a:cubicBezTo>
                      <a:cubicBezTo>
                        <a:pt x="3836" y="576"/>
                        <a:pt x="3847" y="562"/>
                        <a:pt x="3852" y="545"/>
                      </a:cubicBezTo>
                      <a:lnTo>
                        <a:pt x="4007" y="545"/>
                      </a:lnTo>
                      <a:cubicBezTo>
                        <a:pt x="4001" y="567"/>
                        <a:pt x="3993" y="588"/>
                        <a:pt x="3979" y="604"/>
                      </a:cubicBezTo>
                      <a:close/>
                    </a:path>
                  </a:pathLst>
                </a:custGeom>
                <a:solidFill>
                  <a:schemeClr val="accent1"/>
                </a:solidFill>
                <a:ln w="9525" cap="flat">
                  <a:noFill/>
                  <a:bevel/>
                  <a:headEnd/>
                  <a:tailEnd/>
                </a:ln>
                <a:effectLst/>
              </p:spPr>
              <p:txBody>
                <a:bodyPr wrap="none" anchor="ctr"/>
                <a:lstStyle/>
                <a:p>
                  <a:endParaRPr lang="en-US"/>
                </a:p>
              </p:txBody>
            </p:sp>
          </p:grpSp>
        </p:grpSp>
      </p:grpSp>
      <p:sp>
        <p:nvSpPr>
          <p:cNvPr id="14" name="TextBox 13">
            <a:extLst>
              <a:ext uri="{FF2B5EF4-FFF2-40B4-BE49-F238E27FC236}">
                <a16:creationId xmlns:a16="http://schemas.microsoft.com/office/drawing/2014/main" id="{621B5D52-521F-4928-AD02-FB5793CBADD8}"/>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Tree>
    <p:extLst>
      <p:ext uri="{BB962C8B-B14F-4D97-AF65-F5344CB8AC3E}">
        <p14:creationId xmlns:p14="http://schemas.microsoft.com/office/powerpoint/2010/main" val="3636058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rgbClr val="00263A"/>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46360" y="3521023"/>
            <a:ext cx="5394960" cy="594360"/>
          </a:xfrm>
          <a:prstGeom prst="rect">
            <a:avLst/>
          </a:prstGeom>
        </p:spPr>
        <p:txBody>
          <a:bodyPr lIns="91420" tIns="45710" rIns="91420" bIns="45710" anchor="b" anchorCtr="0">
            <a:noAutofit/>
          </a:bodyPr>
          <a:lstStyle>
            <a:lvl1pPr marL="0" indent="0" algn="l">
              <a:spcBef>
                <a:spcPts val="0"/>
              </a:spcBef>
              <a:buNone/>
              <a:defRPr sz="1800" b="0" i="0">
                <a:solidFill>
                  <a:schemeClr val="bg2"/>
                </a:solidFill>
                <a:latin typeface="CiscoSansTT Light" panose="020B0503020201020303" pitchFamily="34" charset="0"/>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Twitter Handle</a:t>
            </a:r>
          </a:p>
        </p:txBody>
      </p:sp>
      <p:sp>
        <p:nvSpPr>
          <p:cNvPr id="17" name="Text Placeholder 38"/>
          <p:cNvSpPr>
            <a:spLocks noGrp="1"/>
          </p:cNvSpPr>
          <p:nvPr>
            <p:ph type="body" sz="quarter" idx="11" hasCustomPrompt="1"/>
          </p:nvPr>
        </p:nvSpPr>
        <p:spPr>
          <a:xfrm>
            <a:off x="446359" y="4050262"/>
            <a:ext cx="5394960"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400" b="0" i="0" kern="1200" dirty="0">
                <a:solidFill>
                  <a:schemeClr val="bg2"/>
                </a:solidFill>
                <a:latin typeface="CiscoSansTT Light" panose="020B0503020201020303" pitchFamily="34" charset="0"/>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798236"/>
            <a:ext cx="5394960" cy="411480"/>
          </a:xfrm>
          <a:prstGeom prst="rect">
            <a:avLst/>
          </a:prstGeom>
        </p:spPr>
        <p:txBody>
          <a:bodyPr lIns="91420" tIns="45710" rIns="91420" bIns="45710"/>
          <a:lstStyle>
            <a:lvl1pPr marL="0" indent="0">
              <a:spcBef>
                <a:spcPts val="0"/>
              </a:spcBef>
              <a:buFont typeface="Arial" panose="020B0604020202020204" pitchFamily="34" charset="0"/>
              <a:buNone/>
              <a:defRPr lang="en-GB" sz="2200" b="0" i="0" kern="1200" baseline="0" dirty="0">
                <a:solidFill>
                  <a:schemeClr val="accent1"/>
                </a:solidFill>
                <a:latin typeface="CiscoSansTT Light" panose="020B0503020201020303" pitchFamily="34" charset="0"/>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4" y="2226751"/>
            <a:ext cx="5394960" cy="644730"/>
          </a:xfrm>
          <a:prstGeom prst="rect">
            <a:avLst/>
          </a:prstGeom>
        </p:spPr>
        <p:txBody>
          <a:bodyPr anchor="b"/>
          <a:lstStyle>
            <a:lvl1pPr marL="0" indent="0" algn="l">
              <a:lnSpc>
                <a:spcPct val="90000"/>
              </a:lnSpc>
              <a:buFont typeface="Arial" panose="020B0604020202020204" pitchFamily="34" charset="0"/>
              <a:buNone/>
              <a:defRPr lang="en-US" sz="4000" b="0" i="0" u="none" kern="1200" spc="0" baseline="0" dirty="0">
                <a:solidFill>
                  <a:schemeClr val="accent1"/>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13" name="TextBox 12">
            <a:extLst>
              <a:ext uri="{FF2B5EF4-FFF2-40B4-BE49-F238E27FC236}">
                <a16:creationId xmlns:a16="http://schemas.microsoft.com/office/drawing/2014/main" id="{5D033E93-F34D-4047-A6D7-0B5201A4B826}"/>
              </a:ext>
            </a:extLst>
          </p:cNvPr>
          <p:cNvSpPr txBox="1"/>
          <p:nvPr/>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30" name="Freeform 6">
            <a:extLst>
              <a:ext uri="{FF2B5EF4-FFF2-40B4-BE49-F238E27FC236}">
                <a16:creationId xmlns:a16="http://schemas.microsoft.com/office/drawing/2014/main" id="{553E7B66-7542-43A6-B6AE-1363685411E4}"/>
              </a:ext>
            </a:extLst>
          </p:cNvPr>
          <p:cNvSpPr>
            <a:spLocks noChangeAspect="1" noEditPoints="1"/>
          </p:cNvSpPr>
          <p:nvPr userDrawn="1"/>
        </p:nvSpPr>
        <p:spPr bwMode="black">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iscoSansTT Light" panose="020B0503020201020303" pitchFamily="34" charset="0"/>
              <a:ea typeface="ＭＳ Ｐゴシック" charset="0"/>
            </a:endParaRPr>
          </a:p>
        </p:txBody>
      </p:sp>
      <p:sp>
        <p:nvSpPr>
          <p:cNvPr id="10" name="Freeform 1">
            <a:extLst>
              <a:ext uri="{FF2B5EF4-FFF2-40B4-BE49-F238E27FC236}">
                <a16:creationId xmlns:a16="http://schemas.microsoft.com/office/drawing/2014/main" id="{29B553F3-28DB-453C-8FD0-FF3703B9D0E5}"/>
              </a:ext>
            </a:extLst>
          </p:cNvPr>
          <p:cNvSpPr>
            <a:spLocks noChangeAspect="1" noChangeArrowheads="1"/>
          </p:cNvSpPr>
          <p:nvPr userDrawn="1"/>
        </p:nvSpPr>
        <p:spPr bwMode="auto">
          <a:xfrm>
            <a:off x="536418" y="4412355"/>
            <a:ext cx="1549878" cy="658368"/>
          </a:xfrm>
          <a:custGeom>
            <a:avLst/>
            <a:gdLst>
              <a:gd name="T0" fmla="*/ 10474 w 10817"/>
              <a:gd name="T1" fmla="*/ 813 h 4595"/>
              <a:gd name="T2" fmla="*/ 9336 w 10817"/>
              <a:gd name="T3" fmla="*/ 3616 h 4595"/>
              <a:gd name="T4" fmla="*/ 5779 w 10817"/>
              <a:gd name="T5" fmla="*/ 1992 h 4595"/>
              <a:gd name="T6" fmla="*/ 5422 w 10817"/>
              <a:gd name="T7" fmla="*/ 3373 h 4595"/>
              <a:gd name="T8" fmla="*/ 6383 w 10817"/>
              <a:gd name="T9" fmla="*/ 3479 h 4595"/>
              <a:gd name="T10" fmla="*/ 6042 w 10817"/>
              <a:gd name="T11" fmla="*/ 3458 h 4595"/>
              <a:gd name="T12" fmla="*/ 7405 w 10817"/>
              <a:gd name="T13" fmla="*/ 3060 h 4595"/>
              <a:gd name="T14" fmla="*/ 6801 w 10817"/>
              <a:gd name="T15" fmla="*/ 1841 h 4595"/>
              <a:gd name="T16" fmla="*/ 8104 w 10817"/>
              <a:gd name="T17" fmla="*/ 2206 h 4595"/>
              <a:gd name="T18" fmla="*/ 8181 w 10817"/>
              <a:gd name="T19" fmla="*/ 3113 h 4595"/>
              <a:gd name="T20" fmla="*/ 8621 w 10817"/>
              <a:gd name="T21" fmla="*/ 3434 h 4595"/>
              <a:gd name="T22" fmla="*/ 8928 w 10817"/>
              <a:gd name="T23" fmla="*/ 2206 h 4595"/>
              <a:gd name="T24" fmla="*/ 678 w 10817"/>
              <a:gd name="T25" fmla="*/ 2425 h 4595"/>
              <a:gd name="T26" fmla="*/ 1424 w 10817"/>
              <a:gd name="T27" fmla="*/ 2203 h 4595"/>
              <a:gd name="T28" fmla="*/ 2150 w 10817"/>
              <a:gd name="T29" fmla="*/ 3148 h 4595"/>
              <a:gd name="T30" fmla="*/ 2155 w 10817"/>
              <a:gd name="T31" fmla="*/ 2830 h 4595"/>
              <a:gd name="T32" fmla="*/ 3598 w 10817"/>
              <a:gd name="T33" fmla="*/ 2931 h 4595"/>
              <a:gd name="T34" fmla="*/ 4493 w 10817"/>
              <a:gd name="T35" fmla="*/ 2557 h 4595"/>
              <a:gd name="T36" fmla="*/ 167 w 10817"/>
              <a:gd name="T37" fmla="*/ 4416 h 4595"/>
              <a:gd name="T38" fmla="*/ 466 w 10817"/>
              <a:gd name="T39" fmla="*/ 4120 h 4595"/>
              <a:gd name="T40" fmla="*/ 522 w 10817"/>
              <a:gd name="T41" fmla="*/ 4474 h 4595"/>
              <a:gd name="T42" fmla="*/ 1038 w 10817"/>
              <a:gd name="T43" fmla="*/ 4149 h 4595"/>
              <a:gd name="T44" fmla="*/ 1387 w 10817"/>
              <a:gd name="T45" fmla="*/ 4363 h 4595"/>
              <a:gd name="T46" fmla="*/ 1197 w 10817"/>
              <a:gd name="T47" fmla="*/ 4305 h 4595"/>
              <a:gd name="T48" fmla="*/ 1300 w 10817"/>
              <a:gd name="T49" fmla="*/ 4159 h 4595"/>
              <a:gd name="T50" fmla="*/ 1808 w 10817"/>
              <a:gd name="T51" fmla="*/ 4371 h 4595"/>
              <a:gd name="T52" fmla="*/ 1798 w 10817"/>
              <a:gd name="T53" fmla="*/ 4146 h 4595"/>
              <a:gd name="T54" fmla="*/ 2698 w 10817"/>
              <a:gd name="T55" fmla="*/ 4464 h 4595"/>
              <a:gd name="T56" fmla="*/ 3040 w 10817"/>
              <a:gd name="T57" fmla="*/ 4472 h 4595"/>
              <a:gd name="T58" fmla="*/ 3008 w 10817"/>
              <a:gd name="T59" fmla="*/ 4191 h 4595"/>
              <a:gd name="T60" fmla="*/ 3037 w 10817"/>
              <a:gd name="T61" fmla="*/ 3987 h 4595"/>
              <a:gd name="T62" fmla="*/ 3289 w 10817"/>
              <a:gd name="T63" fmla="*/ 4533 h 4595"/>
              <a:gd name="T64" fmla="*/ 3951 w 10817"/>
              <a:gd name="T65" fmla="*/ 4032 h 4595"/>
              <a:gd name="T66" fmla="*/ 3906 w 10817"/>
              <a:gd name="T67" fmla="*/ 4186 h 4595"/>
              <a:gd name="T68" fmla="*/ 4229 w 10817"/>
              <a:gd name="T69" fmla="*/ 3995 h 4595"/>
              <a:gd name="T70" fmla="*/ 4152 w 10817"/>
              <a:gd name="T71" fmla="*/ 4096 h 4595"/>
              <a:gd name="T72" fmla="*/ 4684 w 10817"/>
              <a:gd name="T73" fmla="*/ 4464 h 4595"/>
              <a:gd name="T74" fmla="*/ 4880 w 10817"/>
              <a:gd name="T75" fmla="*/ 4371 h 4595"/>
              <a:gd name="T76" fmla="*/ 4959 w 10817"/>
              <a:gd name="T77" fmla="*/ 4075 h 4595"/>
              <a:gd name="T78" fmla="*/ 5777 w 10817"/>
              <a:gd name="T79" fmla="*/ 4308 h 4595"/>
              <a:gd name="T80" fmla="*/ 6613 w 10817"/>
              <a:gd name="T81" fmla="*/ 4104 h 4595"/>
              <a:gd name="T82" fmla="*/ 6619 w 10817"/>
              <a:gd name="T83" fmla="*/ 4329 h 4595"/>
              <a:gd name="T84" fmla="*/ 6749 w 10817"/>
              <a:gd name="T85" fmla="*/ 4215 h 4595"/>
              <a:gd name="T86" fmla="*/ 6701 w 10817"/>
              <a:gd name="T87" fmla="*/ 4443 h 4595"/>
              <a:gd name="T88" fmla="*/ 6878 w 10817"/>
              <a:gd name="T89" fmla="*/ 4392 h 4595"/>
              <a:gd name="T90" fmla="*/ 7058 w 10817"/>
              <a:gd name="T91" fmla="*/ 4120 h 4595"/>
              <a:gd name="T92" fmla="*/ 7146 w 10817"/>
              <a:gd name="T93" fmla="*/ 4191 h 4595"/>
              <a:gd name="T94" fmla="*/ 7630 w 10817"/>
              <a:gd name="T95" fmla="*/ 4464 h 4595"/>
              <a:gd name="T96" fmla="*/ 7792 w 10817"/>
              <a:gd name="T97" fmla="*/ 4040 h 4595"/>
              <a:gd name="T98" fmla="*/ 8165 w 10817"/>
              <a:gd name="T99" fmla="*/ 4464 h 4595"/>
              <a:gd name="T100" fmla="*/ 8562 w 10817"/>
              <a:gd name="T101" fmla="*/ 4305 h 4595"/>
              <a:gd name="T102" fmla="*/ 8470 w 10817"/>
              <a:gd name="T103" fmla="*/ 4181 h 4595"/>
              <a:gd name="T104" fmla="*/ 8663 w 10817"/>
              <a:gd name="T105" fmla="*/ 4400 h 4595"/>
              <a:gd name="T106" fmla="*/ 8682 w 10817"/>
              <a:gd name="T107" fmla="*/ 4562 h 4595"/>
              <a:gd name="T108" fmla="*/ 8687 w 10817"/>
              <a:gd name="T109" fmla="*/ 4284 h 4595"/>
              <a:gd name="T110" fmla="*/ 9092 w 10817"/>
              <a:gd name="T111" fmla="*/ 4292 h 4595"/>
              <a:gd name="T112" fmla="*/ 9487 w 10817"/>
              <a:gd name="T113" fmla="*/ 4538 h 4595"/>
              <a:gd name="T114" fmla="*/ 10164 w 10817"/>
              <a:gd name="T115" fmla="*/ 4294 h 4595"/>
              <a:gd name="T116" fmla="*/ 10233 w 10817"/>
              <a:gd name="T117" fmla="*/ 4141 h 4595"/>
              <a:gd name="T118" fmla="*/ 10607 w 10817"/>
              <a:gd name="T119" fmla="*/ 4345 h 4595"/>
              <a:gd name="T120" fmla="*/ 10493 w 10817"/>
              <a:gd name="T121" fmla="*/ 4053 h 4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17" h="4595">
                <a:moveTo>
                  <a:pt x="9786" y="1666"/>
                </a:moveTo>
                <a:cubicBezTo>
                  <a:pt x="9735" y="1796"/>
                  <a:pt x="9709" y="1886"/>
                  <a:pt x="9709" y="1936"/>
                </a:cubicBezTo>
                <a:cubicBezTo>
                  <a:pt x="9669" y="2005"/>
                  <a:pt x="9648" y="2145"/>
                  <a:pt x="9648" y="2198"/>
                </a:cubicBezTo>
                <a:lnTo>
                  <a:pt x="9648" y="2259"/>
                </a:lnTo>
                <a:lnTo>
                  <a:pt x="9743" y="2417"/>
                </a:lnTo>
                <a:cubicBezTo>
                  <a:pt x="9796" y="2491"/>
                  <a:pt x="9733" y="2518"/>
                  <a:pt x="9884" y="2565"/>
                </a:cubicBezTo>
                <a:cubicBezTo>
                  <a:pt x="9937" y="2565"/>
                  <a:pt x="9976" y="2525"/>
                  <a:pt x="10006" y="2443"/>
                </a:cubicBezTo>
                <a:lnTo>
                  <a:pt x="10006" y="2420"/>
                </a:lnTo>
                <a:cubicBezTo>
                  <a:pt x="10006" y="2230"/>
                  <a:pt x="10074" y="1962"/>
                  <a:pt x="10135" y="1777"/>
                </a:cubicBezTo>
                <a:cubicBezTo>
                  <a:pt x="10135" y="1692"/>
                  <a:pt x="10212" y="1438"/>
                  <a:pt x="10474" y="813"/>
                </a:cubicBezTo>
                <a:cubicBezTo>
                  <a:pt x="10474" y="747"/>
                  <a:pt x="10535" y="617"/>
                  <a:pt x="10657" y="421"/>
                </a:cubicBezTo>
                <a:cubicBezTo>
                  <a:pt x="10758" y="252"/>
                  <a:pt x="10784" y="278"/>
                  <a:pt x="10816" y="257"/>
                </a:cubicBezTo>
                <a:lnTo>
                  <a:pt x="10816" y="159"/>
                </a:lnTo>
                <a:lnTo>
                  <a:pt x="10779" y="122"/>
                </a:lnTo>
                <a:cubicBezTo>
                  <a:pt x="10779" y="122"/>
                  <a:pt x="10742" y="85"/>
                  <a:pt x="10641" y="43"/>
                </a:cubicBezTo>
                <a:cubicBezTo>
                  <a:pt x="10641" y="43"/>
                  <a:pt x="10541" y="0"/>
                  <a:pt x="10509" y="0"/>
                </a:cubicBezTo>
                <a:cubicBezTo>
                  <a:pt x="10478" y="0"/>
                  <a:pt x="10416" y="61"/>
                  <a:pt x="10360" y="183"/>
                </a:cubicBezTo>
                <a:lnTo>
                  <a:pt x="9786" y="1666"/>
                </a:lnTo>
                <a:close/>
                <a:moveTo>
                  <a:pt x="9330" y="3481"/>
                </a:moveTo>
                <a:cubicBezTo>
                  <a:pt x="9330" y="3550"/>
                  <a:pt x="9267" y="3571"/>
                  <a:pt x="9336" y="3616"/>
                </a:cubicBezTo>
                <a:lnTo>
                  <a:pt x="9457" y="3616"/>
                </a:lnTo>
                <a:cubicBezTo>
                  <a:pt x="9592" y="3550"/>
                  <a:pt x="9637" y="3436"/>
                  <a:pt x="9807" y="3060"/>
                </a:cubicBezTo>
                <a:lnTo>
                  <a:pt x="9807" y="2976"/>
                </a:lnTo>
                <a:cubicBezTo>
                  <a:pt x="9807" y="2923"/>
                  <a:pt x="9852" y="2896"/>
                  <a:pt x="9741" y="2827"/>
                </a:cubicBezTo>
                <a:lnTo>
                  <a:pt x="9712" y="2827"/>
                </a:lnTo>
                <a:cubicBezTo>
                  <a:pt x="9487" y="2827"/>
                  <a:pt x="9431" y="2936"/>
                  <a:pt x="9330" y="3370"/>
                </a:cubicBezTo>
                <a:lnTo>
                  <a:pt x="9330" y="3481"/>
                </a:lnTo>
                <a:close/>
                <a:moveTo>
                  <a:pt x="5782" y="3479"/>
                </a:moveTo>
                <a:cubicBezTo>
                  <a:pt x="5716" y="3479"/>
                  <a:pt x="5692" y="3378"/>
                  <a:pt x="5663" y="3071"/>
                </a:cubicBezTo>
                <a:cubicBezTo>
                  <a:pt x="5703" y="2541"/>
                  <a:pt x="5742" y="2182"/>
                  <a:pt x="5779" y="1992"/>
                </a:cubicBezTo>
                <a:cubicBezTo>
                  <a:pt x="5946" y="1184"/>
                  <a:pt x="5909" y="1330"/>
                  <a:pt x="6026" y="1054"/>
                </a:cubicBezTo>
                <a:cubicBezTo>
                  <a:pt x="6142" y="776"/>
                  <a:pt x="6153" y="739"/>
                  <a:pt x="6153" y="652"/>
                </a:cubicBezTo>
                <a:cubicBezTo>
                  <a:pt x="6153" y="554"/>
                  <a:pt x="6044" y="474"/>
                  <a:pt x="5830" y="413"/>
                </a:cubicBezTo>
                <a:lnTo>
                  <a:pt x="5814" y="413"/>
                </a:lnTo>
                <a:lnTo>
                  <a:pt x="5806" y="419"/>
                </a:lnTo>
                <a:cubicBezTo>
                  <a:pt x="5806" y="419"/>
                  <a:pt x="5798" y="424"/>
                  <a:pt x="5771" y="540"/>
                </a:cubicBezTo>
                <a:lnTo>
                  <a:pt x="5711" y="816"/>
                </a:lnTo>
                <a:cubicBezTo>
                  <a:pt x="5554" y="1483"/>
                  <a:pt x="5549" y="1541"/>
                  <a:pt x="5509" y="1642"/>
                </a:cubicBezTo>
                <a:cubicBezTo>
                  <a:pt x="5275" y="2692"/>
                  <a:pt x="5290" y="2835"/>
                  <a:pt x="5290" y="3090"/>
                </a:cubicBezTo>
                <a:cubicBezTo>
                  <a:pt x="5298" y="3180"/>
                  <a:pt x="5343" y="3275"/>
                  <a:pt x="5422" y="3373"/>
                </a:cubicBezTo>
                <a:cubicBezTo>
                  <a:pt x="5583" y="3532"/>
                  <a:pt x="5711" y="3611"/>
                  <a:pt x="5803" y="3611"/>
                </a:cubicBezTo>
                <a:lnTo>
                  <a:pt x="5782" y="3479"/>
                </a:lnTo>
                <a:close/>
                <a:moveTo>
                  <a:pt x="6606" y="1044"/>
                </a:moveTo>
                <a:cubicBezTo>
                  <a:pt x="6566" y="1049"/>
                  <a:pt x="6534" y="1184"/>
                  <a:pt x="6505" y="1449"/>
                </a:cubicBezTo>
                <a:lnTo>
                  <a:pt x="6553" y="1467"/>
                </a:lnTo>
                <a:cubicBezTo>
                  <a:pt x="6629" y="1459"/>
                  <a:pt x="6722" y="1372"/>
                  <a:pt x="6833" y="1208"/>
                </a:cubicBezTo>
                <a:lnTo>
                  <a:pt x="6831" y="1184"/>
                </a:lnTo>
                <a:cubicBezTo>
                  <a:pt x="6825" y="1134"/>
                  <a:pt x="6756" y="1086"/>
                  <a:pt x="6621" y="1041"/>
                </a:cubicBezTo>
                <a:lnTo>
                  <a:pt x="6606" y="1044"/>
                </a:lnTo>
                <a:close/>
                <a:moveTo>
                  <a:pt x="6383" y="3479"/>
                </a:moveTo>
                <a:lnTo>
                  <a:pt x="6362" y="3421"/>
                </a:lnTo>
                <a:cubicBezTo>
                  <a:pt x="6349" y="3137"/>
                  <a:pt x="6351" y="2954"/>
                  <a:pt x="6373" y="2870"/>
                </a:cubicBezTo>
                <a:lnTo>
                  <a:pt x="6351" y="2811"/>
                </a:lnTo>
                <a:cubicBezTo>
                  <a:pt x="6349" y="2700"/>
                  <a:pt x="6357" y="2645"/>
                  <a:pt x="6375" y="2642"/>
                </a:cubicBezTo>
                <a:cubicBezTo>
                  <a:pt x="6404" y="2465"/>
                  <a:pt x="6431" y="2367"/>
                  <a:pt x="6460" y="2345"/>
                </a:cubicBezTo>
                <a:cubicBezTo>
                  <a:pt x="6470" y="2225"/>
                  <a:pt x="6537" y="2066"/>
                  <a:pt x="6656" y="1870"/>
                </a:cubicBezTo>
                <a:cubicBezTo>
                  <a:pt x="6648" y="1806"/>
                  <a:pt x="6526" y="1727"/>
                  <a:pt x="6288" y="1626"/>
                </a:cubicBezTo>
                <a:cubicBezTo>
                  <a:pt x="6224" y="1634"/>
                  <a:pt x="6171" y="1764"/>
                  <a:pt x="6126" y="2015"/>
                </a:cubicBezTo>
                <a:cubicBezTo>
                  <a:pt x="5994" y="2581"/>
                  <a:pt x="5941" y="2981"/>
                  <a:pt x="5970" y="3214"/>
                </a:cubicBezTo>
                <a:cubicBezTo>
                  <a:pt x="5989" y="3378"/>
                  <a:pt x="6012" y="3460"/>
                  <a:pt x="6042" y="3458"/>
                </a:cubicBezTo>
                <a:cubicBezTo>
                  <a:pt x="6150" y="3579"/>
                  <a:pt x="6275" y="3632"/>
                  <a:pt x="6415" y="3616"/>
                </a:cubicBezTo>
                <a:lnTo>
                  <a:pt x="6383" y="3479"/>
                </a:lnTo>
                <a:close/>
                <a:moveTo>
                  <a:pt x="8541" y="1684"/>
                </a:moveTo>
                <a:cubicBezTo>
                  <a:pt x="8599" y="1621"/>
                  <a:pt x="8629" y="1571"/>
                  <a:pt x="8629" y="1531"/>
                </a:cubicBezTo>
                <a:cubicBezTo>
                  <a:pt x="8629" y="1414"/>
                  <a:pt x="8578" y="1351"/>
                  <a:pt x="8382" y="1340"/>
                </a:cubicBezTo>
                <a:cubicBezTo>
                  <a:pt x="8340" y="1340"/>
                  <a:pt x="8266" y="1412"/>
                  <a:pt x="8163" y="1555"/>
                </a:cubicBezTo>
                <a:cubicBezTo>
                  <a:pt x="8083" y="1846"/>
                  <a:pt x="7990" y="2042"/>
                  <a:pt x="7884" y="2148"/>
                </a:cubicBezTo>
                <a:cubicBezTo>
                  <a:pt x="7710" y="2533"/>
                  <a:pt x="7577" y="2788"/>
                  <a:pt x="7487" y="2907"/>
                </a:cubicBezTo>
                <a:cubicBezTo>
                  <a:pt x="7461" y="3010"/>
                  <a:pt x="7437" y="3060"/>
                  <a:pt x="7413" y="3060"/>
                </a:cubicBezTo>
                <a:lnTo>
                  <a:pt x="7405" y="3060"/>
                </a:lnTo>
                <a:cubicBezTo>
                  <a:pt x="7405" y="3060"/>
                  <a:pt x="7397" y="3060"/>
                  <a:pt x="7395" y="2891"/>
                </a:cubicBezTo>
                <a:lnTo>
                  <a:pt x="7384" y="2480"/>
                </a:lnTo>
                <a:lnTo>
                  <a:pt x="7400" y="2337"/>
                </a:lnTo>
                <a:lnTo>
                  <a:pt x="7371" y="2172"/>
                </a:lnTo>
                <a:lnTo>
                  <a:pt x="7387" y="2137"/>
                </a:lnTo>
                <a:lnTo>
                  <a:pt x="7358" y="2066"/>
                </a:lnTo>
                <a:lnTo>
                  <a:pt x="7373" y="2018"/>
                </a:lnTo>
                <a:lnTo>
                  <a:pt x="7373" y="2007"/>
                </a:lnTo>
                <a:cubicBezTo>
                  <a:pt x="7373" y="1912"/>
                  <a:pt x="7212" y="1838"/>
                  <a:pt x="6889" y="1782"/>
                </a:cubicBezTo>
                <a:cubicBezTo>
                  <a:pt x="6849" y="1793"/>
                  <a:pt x="6817" y="1811"/>
                  <a:pt x="6801" y="1841"/>
                </a:cubicBezTo>
                <a:lnTo>
                  <a:pt x="6801" y="1864"/>
                </a:lnTo>
                <a:cubicBezTo>
                  <a:pt x="6860" y="1864"/>
                  <a:pt x="6907" y="2295"/>
                  <a:pt x="6947" y="3156"/>
                </a:cubicBezTo>
                <a:cubicBezTo>
                  <a:pt x="6947" y="3330"/>
                  <a:pt x="6987" y="3442"/>
                  <a:pt x="7064" y="3487"/>
                </a:cubicBezTo>
                <a:cubicBezTo>
                  <a:pt x="7135" y="3574"/>
                  <a:pt x="7228" y="3616"/>
                  <a:pt x="7342" y="3616"/>
                </a:cubicBezTo>
                <a:lnTo>
                  <a:pt x="7400" y="3616"/>
                </a:lnTo>
                <a:lnTo>
                  <a:pt x="7408" y="3611"/>
                </a:lnTo>
                <a:cubicBezTo>
                  <a:pt x="7408" y="3611"/>
                  <a:pt x="7416" y="3606"/>
                  <a:pt x="7485" y="3450"/>
                </a:cubicBezTo>
                <a:lnTo>
                  <a:pt x="7665" y="3037"/>
                </a:lnTo>
                <a:cubicBezTo>
                  <a:pt x="7834" y="2674"/>
                  <a:pt x="7943" y="2467"/>
                  <a:pt x="7988" y="2420"/>
                </a:cubicBezTo>
                <a:cubicBezTo>
                  <a:pt x="8043" y="2290"/>
                  <a:pt x="8083" y="2219"/>
                  <a:pt x="8104" y="2206"/>
                </a:cubicBezTo>
                <a:lnTo>
                  <a:pt x="8112" y="2206"/>
                </a:lnTo>
                <a:cubicBezTo>
                  <a:pt x="8112" y="2206"/>
                  <a:pt x="8120" y="2206"/>
                  <a:pt x="8226" y="2074"/>
                </a:cubicBezTo>
                <a:lnTo>
                  <a:pt x="8541" y="1684"/>
                </a:lnTo>
                <a:close/>
                <a:moveTo>
                  <a:pt x="9002" y="1504"/>
                </a:moveTo>
                <a:lnTo>
                  <a:pt x="8856" y="1610"/>
                </a:lnTo>
                <a:cubicBezTo>
                  <a:pt x="8734" y="1719"/>
                  <a:pt x="8647" y="1838"/>
                  <a:pt x="8591" y="1965"/>
                </a:cubicBezTo>
                <a:lnTo>
                  <a:pt x="8584" y="1970"/>
                </a:lnTo>
                <a:cubicBezTo>
                  <a:pt x="8584" y="1970"/>
                  <a:pt x="8576" y="1976"/>
                  <a:pt x="8546" y="2029"/>
                </a:cubicBezTo>
                <a:lnTo>
                  <a:pt x="8430" y="2238"/>
                </a:lnTo>
                <a:cubicBezTo>
                  <a:pt x="8263" y="2626"/>
                  <a:pt x="8181" y="2920"/>
                  <a:pt x="8181" y="3113"/>
                </a:cubicBezTo>
                <a:lnTo>
                  <a:pt x="8181" y="3148"/>
                </a:lnTo>
                <a:cubicBezTo>
                  <a:pt x="8181" y="3217"/>
                  <a:pt x="8226" y="3296"/>
                  <a:pt x="8313" y="3386"/>
                </a:cubicBezTo>
                <a:cubicBezTo>
                  <a:pt x="8398" y="3537"/>
                  <a:pt x="8501" y="3611"/>
                  <a:pt x="8621" y="3611"/>
                </a:cubicBezTo>
                <a:cubicBezTo>
                  <a:pt x="8719" y="3587"/>
                  <a:pt x="8766" y="3569"/>
                  <a:pt x="8766" y="3553"/>
                </a:cubicBezTo>
                <a:cubicBezTo>
                  <a:pt x="8854" y="3489"/>
                  <a:pt x="8899" y="3447"/>
                  <a:pt x="8899" y="3423"/>
                </a:cubicBezTo>
                <a:cubicBezTo>
                  <a:pt x="9042" y="3246"/>
                  <a:pt x="9134" y="3095"/>
                  <a:pt x="9177" y="2973"/>
                </a:cubicBezTo>
                <a:lnTo>
                  <a:pt x="9177" y="2960"/>
                </a:lnTo>
                <a:lnTo>
                  <a:pt x="9148" y="2936"/>
                </a:lnTo>
                <a:lnTo>
                  <a:pt x="9118" y="2960"/>
                </a:lnTo>
                <a:cubicBezTo>
                  <a:pt x="8968" y="3185"/>
                  <a:pt x="8801" y="3341"/>
                  <a:pt x="8621" y="3434"/>
                </a:cubicBezTo>
                <a:cubicBezTo>
                  <a:pt x="8589" y="3434"/>
                  <a:pt x="8562" y="3413"/>
                  <a:pt x="8546" y="3375"/>
                </a:cubicBezTo>
                <a:cubicBezTo>
                  <a:pt x="8546" y="3119"/>
                  <a:pt x="8644" y="2772"/>
                  <a:pt x="8840" y="2332"/>
                </a:cubicBezTo>
                <a:lnTo>
                  <a:pt x="8944" y="2340"/>
                </a:lnTo>
                <a:cubicBezTo>
                  <a:pt x="8944" y="2340"/>
                  <a:pt x="9002" y="2345"/>
                  <a:pt x="9058" y="2322"/>
                </a:cubicBezTo>
                <a:lnTo>
                  <a:pt x="9238" y="2251"/>
                </a:lnTo>
                <a:cubicBezTo>
                  <a:pt x="9351" y="2193"/>
                  <a:pt x="9436" y="2095"/>
                  <a:pt x="9487" y="1954"/>
                </a:cubicBezTo>
                <a:lnTo>
                  <a:pt x="9487" y="1811"/>
                </a:lnTo>
                <a:cubicBezTo>
                  <a:pt x="9471" y="1716"/>
                  <a:pt x="9333" y="1608"/>
                  <a:pt x="9076" y="1491"/>
                </a:cubicBezTo>
                <a:lnTo>
                  <a:pt x="9002" y="1504"/>
                </a:lnTo>
                <a:close/>
                <a:moveTo>
                  <a:pt x="8928" y="2206"/>
                </a:moveTo>
                <a:cubicBezTo>
                  <a:pt x="9087" y="1992"/>
                  <a:pt x="9193" y="1886"/>
                  <a:pt x="9251" y="1886"/>
                </a:cubicBezTo>
                <a:lnTo>
                  <a:pt x="9267" y="1886"/>
                </a:lnTo>
                <a:lnTo>
                  <a:pt x="9283" y="1896"/>
                </a:lnTo>
                <a:cubicBezTo>
                  <a:pt x="9174" y="2127"/>
                  <a:pt x="9076" y="2240"/>
                  <a:pt x="8989" y="2240"/>
                </a:cubicBezTo>
                <a:lnTo>
                  <a:pt x="8930" y="2217"/>
                </a:lnTo>
                <a:lnTo>
                  <a:pt x="8930" y="2206"/>
                </a:lnTo>
                <a:lnTo>
                  <a:pt x="8928" y="2206"/>
                </a:lnTo>
                <a:close/>
                <a:moveTo>
                  <a:pt x="678" y="3362"/>
                </a:moveTo>
                <a:cubicBezTo>
                  <a:pt x="466" y="3362"/>
                  <a:pt x="302" y="3211"/>
                  <a:pt x="302" y="2894"/>
                </a:cubicBezTo>
                <a:cubicBezTo>
                  <a:pt x="302" y="2608"/>
                  <a:pt x="442" y="2425"/>
                  <a:pt x="678" y="2425"/>
                </a:cubicBezTo>
                <a:cubicBezTo>
                  <a:pt x="868" y="2425"/>
                  <a:pt x="964" y="2570"/>
                  <a:pt x="980" y="2666"/>
                </a:cubicBezTo>
                <a:lnTo>
                  <a:pt x="1276" y="2666"/>
                </a:lnTo>
                <a:cubicBezTo>
                  <a:pt x="1263" y="2488"/>
                  <a:pt x="1120" y="2172"/>
                  <a:pt x="680" y="2172"/>
                </a:cubicBezTo>
                <a:cubicBezTo>
                  <a:pt x="259" y="2172"/>
                  <a:pt x="0" y="2486"/>
                  <a:pt x="0" y="2894"/>
                </a:cubicBezTo>
                <a:cubicBezTo>
                  <a:pt x="0" y="3330"/>
                  <a:pt x="278" y="3619"/>
                  <a:pt x="680" y="3619"/>
                </a:cubicBezTo>
                <a:cubicBezTo>
                  <a:pt x="1138" y="3619"/>
                  <a:pt x="1279" y="3251"/>
                  <a:pt x="1289" y="3052"/>
                </a:cubicBezTo>
                <a:lnTo>
                  <a:pt x="993" y="3052"/>
                </a:lnTo>
                <a:cubicBezTo>
                  <a:pt x="982" y="3161"/>
                  <a:pt x="916" y="3362"/>
                  <a:pt x="678" y="3362"/>
                </a:cubicBezTo>
                <a:close/>
                <a:moveTo>
                  <a:pt x="1716" y="2203"/>
                </a:moveTo>
                <a:lnTo>
                  <a:pt x="1424" y="2203"/>
                </a:lnTo>
                <a:lnTo>
                  <a:pt x="1424" y="2451"/>
                </a:lnTo>
                <a:lnTo>
                  <a:pt x="1716" y="2451"/>
                </a:lnTo>
                <a:lnTo>
                  <a:pt x="1716" y="2203"/>
                </a:lnTo>
                <a:close/>
                <a:moveTo>
                  <a:pt x="1716" y="2584"/>
                </a:moveTo>
                <a:lnTo>
                  <a:pt x="1424" y="2584"/>
                </a:lnTo>
                <a:lnTo>
                  <a:pt x="1424" y="3585"/>
                </a:lnTo>
                <a:lnTo>
                  <a:pt x="1716" y="3585"/>
                </a:lnTo>
                <a:lnTo>
                  <a:pt x="1716" y="2584"/>
                </a:lnTo>
                <a:close/>
                <a:moveTo>
                  <a:pt x="1859" y="2846"/>
                </a:moveTo>
                <a:cubicBezTo>
                  <a:pt x="1859" y="3058"/>
                  <a:pt x="2044" y="3124"/>
                  <a:pt x="2150" y="3148"/>
                </a:cubicBezTo>
                <a:cubicBezTo>
                  <a:pt x="2179" y="3156"/>
                  <a:pt x="2253" y="3174"/>
                  <a:pt x="2280" y="3180"/>
                </a:cubicBezTo>
                <a:cubicBezTo>
                  <a:pt x="2386" y="3203"/>
                  <a:pt x="2484" y="3227"/>
                  <a:pt x="2484" y="3309"/>
                </a:cubicBezTo>
                <a:cubicBezTo>
                  <a:pt x="2484" y="3368"/>
                  <a:pt x="2423" y="3418"/>
                  <a:pt x="2306" y="3418"/>
                </a:cubicBezTo>
                <a:cubicBezTo>
                  <a:pt x="2190" y="3418"/>
                  <a:pt x="2118" y="3360"/>
                  <a:pt x="2110" y="3259"/>
                </a:cubicBezTo>
                <a:lnTo>
                  <a:pt x="1832" y="3259"/>
                </a:lnTo>
                <a:cubicBezTo>
                  <a:pt x="1843" y="3365"/>
                  <a:pt x="1901" y="3611"/>
                  <a:pt x="2306" y="3611"/>
                </a:cubicBezTo>
                <a:cubicBezTo>
                  <a:pt x="2685" y="3611"/>
                  <a:pt x="2786" y="3405"/>
                  <a:pt x="2786" y="3288"/>
                </a:cubicBezTo>
                <a:cubicBezTo>
                  <a:pt x="2786" y="3156"/>
                  <a:pt x="2703" y="3042"/>
                  <a:pt x="2449" y="2981"/>
                </a:cubicBezTo>
                <a:cubicBezTo>
                  <a:pt x="2431" y="2976"/>
                  <a:pt x="2351" y="2957"/>
                  <a:pt x="2322" y="2949"/>
                </a:cubicBezTo>
                <a:cubicBezTo>
                  <a:pt x="2195" y="2917"/>
                  <a:pt x="2155" y="2896"/>
                  <a:pt x="2155" y="2830"/>
                </a:cubicBezTo>
                <a:cubicBezTo>
                  <a:pt x="2155" y="2774"/>
                  <a:pt x="2219" y="2748"/>
                  <a:pt x="2288" y="2748"/>
                </a:cubicBezTo>
                <a:cubicBezTo>
                  <a:pt x="2449" y="2748"/>
                  <a:pt x="2476" y="2830"/>
                  <a:pt x="2481" y="2872"/>
                </a:cubicBezTo>
                <a:lnTo>
                  <a:pt x="2756" y="2872"/>
                </a:lnTo>
                <a:cubicBezTo>
                  <a:pt x="2756" y="2769"/>
                  <a:pt x="2685" y="2557"/>
                  <a:pt x="2288" y="2557"/>
                </a:cubicBezTo>
                <a:cubicBezTo>
                  <a:pt x="1975" y="2557"/>
                  <a:pt x="1859" y="2713"/>
                  <a:pt x="1859" y="2846"/>
                </a:cubicBezTo>
                <a:close/>
                <a:moveTo>
                  <a:pt x="3604" y="3219"/>
                </a:moveTo>
                <a:cubicBezTo>
                  <a:pt x="3585" y="3312"/>
                  <a:pt x="3522" y="3405"/>
                  <a:pt x="3395" y="3405"/>
                </a:cubicBezTo>
                <a:cubicBezTo>
                  <a:pt x="3236" y="3405"/>
                  <a:pt x="3159" y="3267"/>
                  <a:pt x="3159" y="3084"/>
                </a:cubicBezTo>
                <a:cubicBezTo>
                  <a:pt x="3159" y="2944"/>
                  <a:pt x="3212" y="2761"/>
                  <a:pt x="3395" y="2761"/>
                </a:cubicBezTo>
                <a:cubicBezTo>
                  <a:pt x="3508" y="2761"/>
                  <a:pt x="3580" y="2841"/>
                  <a:pt x="3598" y="2931"/>
                </a:cubicBezTo>
                <a:lnTo>
                  <a:pt x="3882" y="2931"/>
                </a:lnTo>
                <a:cubicBezTo>
                  <a:pt x="3869" y="2774"/>
                  <a:pt x="3749" y="2555"/>
                  <a:pt x="3395" y="2555"/>
                </a:cubicBezTo>
                <a:cubicBezTo>
                  <a:pt x="3079" y="2555"/>
                  <a:pt x="2862" y="2761"/>
                  <a:pt x="2862" y="3084"/>
                </a:cubicBezTo>
                <a:cubicBezTo>
                  <a:pt x="2862" y="3405"/>
                  <a:pt x="3082" y="3611"/>
                  <a:pt x="3395" y="3611"/>
                </a:cubicBezTo>
                <a:cubicBezTo>
                  <a:pt x="3763" y="3611"/>
                  <a:pt x="3871" y="3378"/>
                  <a:pt x="3884" y="3217"/>
                </a:cubicBezTo>
                <a:lnTo>
                  <a:pt x="3604" y="3217"/>
                </a:lnTo>
                <a:lnTo>
                  <a:pt x="3604" y="3219"/>
                </a:lnTo>
                <a:close/>
                <a:moveTo>
                  <a:pt x="4493" y="3614"/>
                </a:moveTo>
                <a:cubicBezTo>
                  <a:pt x="4803" y="3614"/>
                  <a:pt x="5023" y="3410"/>
                  <a:pt x="5023" y="3087"/>
                </a:cubicBezTo>
                <a:cubicBezTo>
                  <a:pt x="5023" y="2756"/>
                  <a:pt x="4795" y="2557"/>
                  <a:pt x="4493" y="2557"/>
                </a:cubicBezTo>
                <a:cubicBezTo>
                  <a:pt x="4181" y="2557"/>
                  <a:pt x="3961" y="2761"/>
                  <a:pt x="3961" y="3087"/>
                </a:cubicBezTo>
                <a:cubicBezTo>
                  <a:pt x="3961" y="3407"/>
                  <a:pt x="4181" y="3614"/>
                  <a:pt x="4493" y="3614"/>
                </a:cubicBezTo>
                <a:close/>
                <a:moveTo>
                  <a:pt x="4732" y="3087"/>
                </a:moveTo>
                <a:cubicBezTo>
                  <a:pt x="4732" y="3248"/>
                  <a:pt x="4663" y="3407"/>
                  <a:pt x="4496" y="3407"/>
                </a:cubicBezTo>
                <a:cubicBezTo>
                  <a:pt x="4340" y="3407"/>
                  <a:pt x="4260" y="3270"/>
                  <a:pt x="4260" y="3087"/>
                </a:cubicBezTo>
                <a:cubicBezTo>
                  <a:pt x="4258" y="2947"/>
                  <a:pt x="4313" y="2764"/>
                  <a:pt x="4496" y="2764"/>
                </a:cubicBezTo>
                <a:cubicBezTo>
                  <a:pt x="4658" y="2764"/>
                  <a:pt x="4732" y="2925"/>
                  <a:pt x="4732" y="3087"/>
                </a:cubicBezTo>
                <a:close/>
                <a:moveTo>
                  <a:pt x="18" y="4329"/>
                </a:moveTo>
                <a:lnTo>
                  <a:pt x="87" y="4329"/>
                </a:lnTo>
                <a:cubicBezTo>
                  <a:pt x="90" y="4387"/>
                  <a:pt x="116" y="4416"/>
                  <a:pt x="167" y="4416"/>
                </a:cubicBezTo>
                <a:cubicBezTo>
                  <a:pt x="193" y="4416"/>
                  <a:pt x="214" y="4408"/>
                  <a:pt x="228" y="4390"/>
                </a:cubicBezTo>
                <a:cubicBezTo>
                  <a:pt x="241" y="4374"/>
                  <a:pt x="246" y="4353"/>
                  <a:pt x="246" y="4323"/>
                </a:cubicBezTo>
                <a:lnTo>
                  <a:pt x="246" y="3987"/>
                </a:lnTo>
                <a:lnTo>
                  <a:pt x="312" y="3987"/>
                </a:lnTo>
                <a:lnTo>
                  <a:pt x="312" y="4323"/>
                </a:lnTo>
                <a:cubicBezTo>
                  <a:pt x="312" y="4374"/>
                  <a:pt x="299" y="4414"/>
                  <a:pt x="270" y="4440"/>
                </a:cubicBezTo>
                <a:cubicBezTo>
                  <a:pt x="243" y="4464"/>
                  <a:pt x="209" y="4474"/>
                  <a:pt x="164" y="4474"/>
                </a:cubicBezTo>
                <a:cubicBezTo>
                  <a:pt x="119" y="4474"/>
                  <a:pt x="82" y="4459"/>
                  <a:pt x="55" y="4427"/>
                </a:cubicBezTo>
                <a:cubicBezTo>
                  <a:pt x="32" y="4400"/>
                  <a:pt x="21" y="4369"/>
                  <a:pt x="18" y="4329"/>
                </a:cubicBezTo>
                <a:close/>
                <a:moveTo>
                  <a:pt x="466" y="4120"/>
                </a:moveTo>
                <a:lnTo>
                  <a:pt x="466" y="4345"/>
                </a:lnTo>
                <a:cubicBezTo>
                  <a:pt x="466" y="4395"/>
                  <a:pt x="490" y="4419"/>
                  <a:pt x="537" y="4419"/>
                </a:cubicBezTo>
                <a:cubicBezTo>
                  <a:pt x="567" y="4419"/>
                  <a:pt x="588" y="4408"/>
                  <a:pt x="604" y="4387"/>
                </a:cubicBezTo>
                <a:cubicBezTo>
                  <a:pt x="617" y="4371"/>
                  <a:pt x="622" y="4353"/>
                  <a:pt x="622" y="4329"/>
                </a:cubicBezTo>
                <a:lnTo>
                  <a:pt x="622" y="4120"/>
                </a:lnTo>
                <a:lnTo>
                  <a:pt x="686" y="4120"/>
                </a:lnTo>
                <a:lnTo>
                  <a:pt x="686" y="4464"/>
                </a:lnTo>
                <a:lnTo>
                  <a:pt x="633" y="4464"/>
                </a:lnTo>
                <a:lnTo>
                  <a:pt x="625" y="4424"/>
                </a:lnTo>
                <a:cubicBezTo>
                  <a:pt x="601" y="4456"/>
                  <a:pt x="567" y="4474"/>
                  <a:pt x="522" y="4474"/>
                </a:cubicBezTo>
                <a:cubicBezTo>
                  <a:pt x="482" y="4474"/>
                  <a:pt x="453" y="4461"/>
                  <a:pt x="431" y="4437"/>
                </a:cubicBezTo>
                <a:cubicBezTo>
                  <a:pt x="410" y="4416"/>
                  <a:pt x="402" y="4384"/>
                  <a:pt x="402" y="4345"/>
                </a:cubicBezTo>
                <a:lnTo>
                  <a:pt x="402" y="4120"/>
                </a:lnTo>
                <a:lnTo>
                  <a:pt x="466" y="4120"/>
                </a:lnTo>
                <a:close/>
                <a:moveTo>
                  <a:pt x="778" y="4464"/>
                </a:moveTo>
                <a:lnTo>
                  <a:pt x="778" y="4120"/>
                </a:lnTo>
                <a:lnTo>
                  <a:pt x="831" y="4120"/>
                </a:lnTo>
                <a:lnTo>
                  <a:pt x="839" y="4165"/>
                </a:lnTo>
                <a:cubicBezTo>
                  <a:pt x="866" y="4128"/>
                  <a:pt x="900" y="4112"/>
                  <a:pt x="945" y="4112"/>
                </a:cubicBezTo>
                <a:cubicBezTo>
                  <a:pt x="985" y="4112"/>
                  <a:pt x="1017" y="4125"/>
                  <a:pt x="1038" y="4149"/>
                </a:cubicBezTo>
                <a:cubicBezTo>
                  <a:pt x="1056" y="4173"/>
                  <a:pt x="1067" y="4202"/>
                  <a:pt x="1067" y="4241"/>
                </a:cubicBezTo>
                <a:lnTo>
                  <a:pt x="1067" y="4466"/>
                </a:lnTo>
                <a:lnTo>
                  <a:pt x="1003" y="4466"/>
                </a:lnTo>
                <a:lnTo>
                  <a:pt x="1003" y="4241"/>
                </a:lnTo>
                <a:cubicBezTo>
                  <a:pt x="1003" y="4191"/>
                  <a:pt x="980" y="4165"/>
                  <a:pt x="929" y="4165"/>
                </a:cubicBezTo>
                <a:cubicBezTo>
                  <a:pt x="903" y="4165"/>
                  <a:pt x="882" y="4173"/>
                  <a:pt x="866" y="4191"/>
                </a:cubicBezTo>
                <a:cubicBezTo>
                  <a:pt x="850" y="4207"/>
                  <a:pt x="842" y="4228"/>
                  <a:pt x="842" y="4252"/>
                </a:cubicBezTo>
                <a:lnTo>
                  <a:pt x="842" y="4464"/>
                </a:lnTo>
                <a:lnTo>
                  <a:pt x="778" y="4464"/>
                </a:lnTo>
                <a:close/>
                <a:moveTo>
                  <a:pt x="1387" y="4363"/>
                </a:moveTo>
                <a:lnTo>
                  <a:pt x="1456" y="4363"/>
                </a:lnTo>
                <a:cubicBezTo>
                  <a:pt x="1446" y="4398"/>
                  <a:pt x="1427" y="4424"/>
                  <a:pt x="1398" y="4445"/>
                </a:cubicBezTo>
                <a:cubicBezTo>
                  <a:pt x="1372" y="4464"/>
                  <a:pt x="1340" y="4472"/>
                  <a:pt x="1303" y="4472"/>
                </a:cubicBezTo>
                <a:cubicBezTo>
                  <a:pt x="1250" y="4472"/>
                  <a:pt x="1207" y="4453"/>
                  <a:pt x="1176" y="4419"/>
                </a:cubicBezTo>
                <a:cubicBezTo>
                  <a:pt x="1146" y="4387"/>
                  <a:pt x="1133" y="4342"/>
                  <a:pt x="1133" y="4289"/>
                </a:cubicBezTo>
                <a:cubicBezTo>
                  <a:pt x="1133" y="4228"/>
                  <a:pt x="1152" y="4181"/>
                  <a:pt x="1186" y="4149"/>
                </a:cubicBezTo>
                <a:cubicBezTo>
                  <a:pt x="1215" y="4122"/>
                  <a:pt x="1252" y="4109"/>
                  <a:pt x="1297" y="4109"/>
                </a:cubicBezTo>
                <a:cubicBezTo>
                  <a:pt x="1350" y="4109"/>
                  <a:pt x="1392" y="4128"/>
                  <a:pt x="1419" y="4162"/>
                </a:cubicBezTo>
                <a:cubicBezTo>
                  <a:pt x="1445" y="4196"/>
                  <a:pt x="1459" y="4244"/>
                  <a:pt x="1459" y="4305"/>
                </a:cubicBezTo>
                <a:lnTo>
                  <a:pt x="1197" y="4305"/>
                </a:lnTo>
                <a:cubicBezTo>
                  <a:pt x="1199" y="4345"/>
                  <a:pt x="1213" y="4376"/>
                  <a:pt x="1234" y="4395"/>
                </a:cubicBezTo>
                <a:cubicBezTo>
                  <a:pt x="1252" y="4411"/>
                  <a:pt x="1274" y="4419"/>
                  <a:pt x="1303" y="4419"/>
                </a:cubicBezTo>
                <a:cubicBezTo>
                  <a:pt x="1324" y="4419"/>
                  <a:pt x="1342" y="4414"/>
                  <a:pt x="1358" y="4400"/>
                </a:cubicBezTo>
                <a:cubicBezTo>
                  <a:pt x="1374" y="4392"/>
                  <a:pt x="1382" y="4379"/>
                  <a:pt x="1387" y="4363"/>
                </a:cubicBezTo>
                <a:close/>
                <a:moveTo>
                  <a:pt x="1300" y="4159"/>
                </a:moveTo>
                <a:cubicBezTo>
                  <a:pt x="1271" y="4159"/>
                  <a:pt x="1250" y="4167"/>
                  <a:pt x="1231" y="4186"/>
                </a:cubicBezTo>
                <a:cubicBezTo>
                  <a:pt x="1215" y="4202"/>
                  <a:pt x="1205" y="4226"/>
                  <a:pt x="1199" y="4255"/>
                </a:cubicBezTo>
                <a:lnTo>
                  <a:pt x="1395" y="4255"/>
                </a:lnTo>
                <a:cubicBezTo>
                  <a:pt x="1393" y="4223"/>
                  <a:pt x="1382" y="4196"/>
                  <a:pt x="1364" y="4181"/>
                </a:cubicBezTo>
                <a:cubicBezTo>
                  <a:pt x="1348" y="4167"/>
                  <a:pt x="1326" y="4159"/>
                  <a:pt x="1300" y="4159"/>
                </a:cubicBezTo>
                <a:close/>
                <a:moveTo>
                  <a:pt x="1880" y="4302"/>
                </a:moveTo>
                <a:cubicBezTo>
                  <a:pt x="1835" y="4302"/>
                  <a:pt x="1798" y="4286"/>
                  <a:pt x="1771" y="4255"/>
                </a:cubicBezTo>
                <a:cubicBezTo>
                  <a:pt x="1748" y="4228"/>
                  <a:pt x="1734" y="4191"/>
                  <a:pt x="1734" y="4146"/>
                </a:cubicBezTo>
                <a:cubicBezTo>
                  <a:pt x="1734" y="4096"/>
                  <a:pt x="1750" y="4056"/>
                  <a:pt x="1785" y="4027"/>
                </a:cubicBezTo>
                <a:cubicBezTo>
                  <a:pt x="1814" y="4000"/>
                  <a:pt x="1848" y="3990"/>
                  <a:pt x="1891" y="3990"/>
                </a:cubicBezTo>
                <a:cubicBezTo>
                  <a:pt x="1999" y="3990"/>
                  <a:pt x="2052" y="4064"/>
                  <a:pt x="2052" y="4212"/>
                </a:cubicBezTo>
                <a:cubicBezTo>
                  <a:pt x="2052" y="4384"/>
                  <a:pt x="1996" y="4472"/>
                  <a:pt x="1880" y="4472"/>
                </a:cubicBezTo>
                <a:cubicBezTo>
                  <a:pt x="1843" y="4472"/>
                  <a:pt x="1811" y="4461"/>
                  <a:pt x="1785" y="4440"/>
                </a:cubicBezTo>
                <a:cubicBezTo>
                  <a:pt x="1763" y="4421"/>
                  <a:pt x="1748" y="4400"/>
                  <a:pt x="1740" y="4371"/>
                </a:cubicBezTo>
                <a:lnTo>
                  <a:pt x="1808" y="4371"/>
                </a:lnTo>
                <a:cubicBezTo>
                  <a:pt x="1819" y="4403"/>
                  <a:pt x="1843" y="4419"/>
                  <a:pt x="1883" y="4419"/>
                </a:cubicBezTo>
                <a:cubicBezTo>
                  <a:pt x="1914" y="4419"/>
                  <a:pt x="1941" y="4406"/>
                  <a:pt x="1957" y="4376"/>
                </a:cubicBezTo>
                <a:cubicBezTo>
                  <a:pt x="1973" y="4347"/>
                  <a:pt x="1983" y="4302"/>
                  <a:pt x="1986" y="4241"/>
                </a:cubicBezTo>
                <a:cubicBezTo>
                  <a:pt x="1973" y="4260"/>
                  <a:pt x="1959" y="4276"/>
                  <a:pt x="1938" y="4286"/>
                </a:cubicBezTo>
                <a:cubicBezTo>
                  <a:pt x="1917" y="4297"/>
                  <a:pt x="1904" y="4302"/>
                  <a:pt x="1880" y="4302"/>
                </a:cubicBezTo>
                <a:close/>
                <a:moveTo>
                  <a:pt x="1983" y="4149"/>
                </a:moveTo>
                <a:cubicBezTo>
                  <a:pt x="1983" y="4112"/>
                  <a:pt x="1973" y="4085"/>
                  <a:pt x="1954" y="4067"/>
                </a:cubicBezTo>
                <a:cubicBezTo>
                  <a:pt x="1938" y="4051"/>
                  <a:pt x="1917" y="4043"/>
                  <a:pt x="1891" y="4043"/>
                </a:cubicBezTo>
                <a:cubicBezTo>
                  <a:pt x="1861" y="4043"/>
                  <a:pt x="1840" y="4053"/>
                  <a:pt x="1822" y="4075"/>
                </a:cubicBezTo>
                <a:cubicBezTo>
                  <a:pt x="1806" y="4093"/>
                  <a:pt x="1798" y="4117"/>
                  <a:pt x="1798" y="4146"/>
                </a:cubicBezTo>
                <a:cubicBezTo>
                  <a:pt x="1798" y="4181"/>
                  <a:pt x="1808" y="4210"/>
                  <a:pt x="1827" y="4228"/>
                </a:cubicBezTo>
                <a:cubicBezTo>
                  <a:pt x="1843" y="4244"/>
                  <a:pt x="1864" y="4252"/>
                  <a:pt x="1888" y="4252"/>
                </a:cubicBezTo>
                <a:cubicBezTo>
                  <a:pt x="1920" y="4252"/>
                  <a:pt x="1943" y="4241"/>
                  <a:pt x="1962" y="4218"/>
                </a:cubicBezTo>
                <a:cubicBezTo>
                  <a:pt x="1978" y="4199"/>
                  <a:pt x="1983" y="4175"/>
                  <a:pt x="1983" y="4149"/>
                </a:cubicBezTo>
                <a:close/>
                <a:moveTo>
                  <a:pt x="2386" y="4278"/>
                </a:moveTo>
                <a:lnTo>
                  <a:pt x="2147" y="4278"/>
                </a:lnTo>
                <a:lnTo>
                  <a:pt x="2147" y="4223"/>
                </a:lnTo>
                <a:lnTo>
                  <a:pt x="2386" y="4223"/>
                </a:lnTo>
                <a:lnTo>
                  <a:pt x="2386" y="4278"/>
                </a:lnTo>
                <a:close/>
                <a:moveTo>
                  <a:pt x="2698" y="4464"/>
                </a:moveTo>
                <a:lnTo>
                  <a:pt x="2635" y="4464"/>
                </a:lnTo>
                <a:lnTo>
                  <a:pt x="2635" y="4067"/>
                </a:lnTo>
                <a:lnTo>
                  <a:pt x="2531" y="4120"/>
                </a:lnTo>
                <a:lnTo>
                  <a:pt x="2531" y="4053"/>
                </a:lnTo>
                <a:lnTo>
                  <a:pt x="2635" y="4000"/>
                </a:lnTo>
                <a:lnTo>
                  <a:pt x="2698" y="4000"/>
                </a:lnTo>
                <a:lnTo>
                  <a:pt x="2698" y="4464"/>
                </a:lnTo>
                <a:close/>
                <a:moveTo>
                  <a:pt x="3204" y="4337"/>
                </a:moveTo>
                <a:cubicBezTo>
                  <a:pt x="3204" y="4379"/>
                  <a:pt x="3188" y="4414"/>
                  <a:pt x="3154" y="4440"/>
                </a:cubicBezTo>
                <a:cubicBezTo>
                  <a:pt x="3124" y="4461"/>
                  <a:pt x="3087" y="4472"/>
                  <a:pt x="3040" y="4472"/>
                </a:cubicBezTo>
                <a:cubicBezTo>
                  <a:pt x="2989" y="4472"/>
                  <a:pt x="2950" y="4459"/>
                  <a:pt x="2918" y="4432"/>
                </a:cubicBezTo>
                <a:cubicBezTo>
                  <a:pt x="2891" y="4411"/>
                  <a:pt x="2878" y="4382"/>
                  <a:pt x="2873" y="4347"/>
                </a:cubicBezTo>
                <a:lnTo>
                  <a:pt x="2939" y="4347"/>
                </a:lnTo>
                <a:cubicBezTo>
                  <a:pt x="2950" y="4395"/>
                  <a:pt x="2981" y="4419"/>
                  <a:pt x="3037" y="4419"/>
                </a:cubicBezTo>
                <a:cubicBezTo>
                  <a:pt x="3071" y="4419"/>
                  <a:pt x="3095" y="4411"/>
                  <a:pt x="3114" y="4392"/>
                </a:cubicBezTo>
                <a:cubicBezTo>
                  <a:pt x="3130" y="4376"/>
                  <a:pt x="3138" y="4358"/>
                  <a:pt x="3138" y="4334"/>
                </a:cubicBezTo>
                <a:cubicBezTo>
                  <a:pt x="3138" y="4302"/>
                  <a:pt x="3127" y="4281"/>
                  <a:pt x="3106" y="4265"/>
                </a:cubicBezTo>
                <a:cubicBezTo>
                  <a:pt x="3090" y="4255"/>
                  <a:pt x="3069" y="4247"/>
                  <a:pt x="3048" y="4247"/>
                </a:cubicBezTo>
                <a:lnTo>
                  <a:pt x="3008" y="4247"/>
                </a:lnTo>
                <a:lnTo>
                  <a:pt x="3008" y="4191"/>
                </a:lnTo>
                <a:lnTo>
                  <a:pt x="3045" y="4191"/>
                </a:lnTo>
                <a:cubicBezTo>
                  <a:pt x="3066" y="4191"/>
                  <a:pt x="3085" y="4183"/>
                  <a:pt x="3101" y="4170"/>
                </a:cubicBezTo>
                <a:cubicBezTo>
                  <a:pt x="3117" y="4157"/>
                  <a:pt x="3122" y="4138"/>
                  <a:pt x="3122" y="4114"/>
                </a:cubicBezTo>
                <a:cubicBezTo>
                  <a:pt x="3122" y="4090"/>
                  <a:pt x="3111" y="4069"/>
                  <a:pt x="3090" y="4056"/>
                </a:cubicBezTo>
                <a:cubicBezTo>
                  <a:pt x="3074" y="4045"/>
                  <a:pt x="3056" y="4040"/>
                  <a:pt x="3032" y="4040"/>
                </a:cubicBezTo>
                <a:cubicBezTo>
                  <a:pt x="3005" y="4040"/>
                  <a:pt x="2981" y="4048"/>
                  <a:pt x="2966" y="4061"/>
                </a:cubicBezTo>
                <a:cubicBezTo>
                  <a:pt x="2952" y="4072"/>
                  <a:pt x="2942" y="4088"/>
                  <a:pt x="2939" y="4106"/>
                </a:cubicBezTo>
                <a:lnTo>
                  <a:pt x="2873" y="4106"/>
                </a:lnTo>
                <a:cubicBezTo>
                  <a:pt x="2878" y="4067"/>
                  <a:pt x="2899" y="4038"/>
                  <a:pt x="2931" y="4016"/>
                </a:cubicBezTo>
                <a:cubicBezTo>
                  <a:pt x="2960" y="3998"/>
                  <a:pt x="2995" y="3987"/>
                  <a:pt x="3037" y="3987"/>
                </a:cubicBezTo>
                <a:cubicBezTo>
                  <a:pt x="3082" y="3987"/>
                  <a:pt x="3119" y="3998"/>
                  <a:pt x="3146" y="4022"/>
                </a:cubicBezTo>
                <a:cubicBezTo>
                  <a:pt x="3172" y="4043"/>
                  <a:pt x="3185" y="4072"/>
                  <a:pt x="3185" y="4109"/>
                </a:cubicBezTo>
                <a:cubicBezTo>
                  <a:pt x="3185" y="4135"/>
                  <a:pt x="3177" y="4159"/>
                  <a:pt x="3159" y="4178"/>
                </a:cubicBezTo>
                <a:cubicBezTo>
                  <a:pt x="3143" y="4194"/>
                  <a:pt x="3124" y="4207"/>
                  <a:pt x="3103" y="4215"/>
                </a:cubicBezTo>
                <a:cubicBezTo>
                  <a:pt x="3132" y="4220"/>
                  <a:pt x="3159" y="4236"/>
                  <a:pt x="3177" y="4257"/>
                </a:cubicBezTo>
                <a:cubicBezTo>
                  <a:pt x="3196" y="4281"/>
                  <a:pt x="3204" y="4308"/>
                  <a:pt x="3204" y="4337"/>
                </a:cubicBezTo>
                <a:close/>
                <a:moveTo>
                  <a:pt x="3376" y="4453"/>
                </a:moveTo>
                <a:cubicBezTo>
                  <a:pt x="3376" y="4490"/>
                  <a:pt x="3365" y="4517"/>
                  <a:pt x="3344" y="4538"/>
                </a:cubicBezTo>
                <a:cubicBezTo>
                  <a:pt x="3331" y="4551"/>
                  <a:pt x="3312" y="4562"/>
                  <a:pt x="3289" y="4564"/>
                </a:cubicBezTo>
                <a:lnTo>
                  <a:pt x="3289" y="4533"/>
                </a:lnTo>
                <a:cubicBezTo>
                  <a:pt x="3315" y="4527"/>
                  <a:pt x="3331" y="4506"/>
                  <a:pt x="3331" y="4466"/>
                </a:cubicBezTo>
                <a:lnTo>
                  <a:pt x="3299" y="4466"/>
                </a:lnTo>
                <a:lnTo>
                  <a:pt x="3299" y="4390"/>
                </a:lnTo>
                <a:lnTo>
                  <a:pt x="3376" y="4390"/>
                </a:lnTo>
                <a:lnTo>
                  <a:pt x="3376" y="4453"/>
                </a:lnTo>
                <a:close/>
                <a:moveTo>
                  <a:pt x="3741" y="4122"/>
                </a:moveTo>
                <a:lnTo>
                  <a:pt x="3675" y="4122"/>
                </a:lnTo>
                <a:cubicBezTo>
                  <a:pt x="3681" y="4083"/>
                  <a:pt x="3699" y="4048"/>
                  <a:pt x="3731" y="4024"/>
                </a:cubicBezTo>
                <a:cubicBezTo>
                  <a:pt x="3760" y="4003"/>
                  <a:pt x="3794" y="3992"/>
                  <a:pt x="3837" y="3992"/>
                </a:cubicBezTo>
                <a:cubicBezTo>
                  <a:pt x="3884" y="3992"/>
                  <a:pt x="3921" y="4006"/>
                  <a:pt x="3951" y="4032"/>
                </a:cubicBezTo>
                <a:cubicBezTo>
                  <a:pt x="3977" y="4056"/>
                  <a:pt x="3988" y="4088"/>
                  <a:pt x="3988" y="4125"/>
                </a:cubicBezTo>
                <a:cubicBezTo>
                  <a:pt x="3988" y="4157"/>
                  <a:pt x="3980" y="4188"/>
                  <a:pt x="3961" y="4215"/>
                </a:cubicBezTo>
                <a:cubicBezTo>
                  <a:pt x="3945" y="4239"/>
                  <a:pt x="3919" y="4268"/>
                  <a:pt x="3879" y="4308"/>
                </a:cubicBezTo>
                <a:lnTo>
                  <a:pt x="3773" y="4408"/>
                </a:lnTo>
                <a:lnTo>
                  <a:pt x="3988" y="4408"/>
                </a:lnTo>
                <a:lnTo>
                  <a:pt x="3988" y="4466"/>
                </a:lnTo>
                <a:lnTo>
                  <a:pt x="3686" y="4466"/>
                </a:lnTo>
                <a:lnTo>
                  <a:pt x="3686" y="4408"/>
                </a:lnTo>
                <a:lnTo>
                  <a:pt x="3837" y="4263"/>
                </a:lnTo>
                <a:cubicBezTo>
                  <a:pt x="3871" y="4231"/>
                  <a:pt x="3892" y="4205"/>
                  <a:pt x="3906" y="4186"/>
                </a:cubicBezTo>
                <a:cubicBezTo>
                  <a:pt x="3919" y="4168"/>
                  <a:pt x="3924" y="4146"/>
                  <a:pt x="3924" y="4125"/>
                </a:cubicBezTo>
                <a:cubicBezTo>
                  <a:pt x="3924" y="4098"/>
                  <a:pt x="3916" y="4080"/>
                  <a:pt x="3898" y="4067"/>
                </a:cubicBezTo>
                <a:cubicBezTo>
                  <a:pt x="3882" y="4053"/>
                  <a:pt x="3861" y="4048"/>
                  <a:pt x="3837" y="4048"/>
                </a:cubicBezTo>
                <a:cubicBezTo>
                  <a:pt x="3808" y="4048"/>
                  <a:pt x="3786" y="4056"/>
                  <a:pt x="3768" y="4072"/>
                </a:cubicBezTo>
                <a:cubicBezTo>
                  <a:pt x="3755" y="4080"/>
                  <a:pt x="3744" y="4098"/>
                  <a:pt x="3741" y="4122"/>
                </a:cubicBezTo>
                <a:close/>
                <a:moveTo>
                  <a:pt x="4231" y="4474"/>
                </a:moveTo>
                <a:cubicBezTo>
                  <a:pt x="4178" y="4474"/>
                  <a:pt x="4136" y="4453"/>
                  <a:pt x="4107" y="4408"/>
                </a:cubicBezTo>
                <a:cubicBezTo>
                  <a:pt x="4080" y="4366"/>
                  <a:pt x="4064" y="4308"/>
                  <a:pt x="4064" y="4233"/>
                </a:cubicBezTo>
                <a:cubicBezTo>
                  <a:pt x="4064" y="4146"/>
                  <a:pt x="4083" y="4083"/>
                  <a:pt x="4117" y="4043"/>
                </a:cubicBezTo>
                <a:cubicBezTo>
                  <a:pt x="4147" y="4011"/>
                  <a:pt x="4184" y="3995"/>
                  <a:pt x="4229" y="3995"/>
                </a:cubicBezTo>
                <a:cubicBezTo>
                  <a:pt x="4282" y="3995"/>
                  <a:pt x="4324" y="4016"/>
                  <a:pt x="4353" y="4059"/>
                </a:cubicBezTo>
                <a:cubicBezTo>
                  <a:pt x="4380" y="4101"/>
                  <a:pt x="4395" y="4159"/>
                  <a:pt x="4395" y="4236"/>
                </a:cubicBezTo>
                <a:cubicBezTo>
                  <a:pt x="4395" y="4321"/>
                  <a:pt x="4377" y="4384"/>
                  <a:pt x="4343" y="4427"/>
                </a:cubicBezTo>
                <a:cubicBezTo>
                  <a:pt x="4313" y="4456"/>
                  <a:pt x="4276" y="4474"/>
                  <a:pt x="4231" y="4474"/>
                </a:cubicBezTo>
                <a:close/>
                <a:moveTo>
                  <a:pt x="4231" y="4421"/>
                </a:moveTo>
                <a:cubicBezTo>
                  <a:pt x="4268" y="4421"/>
                  <a:pt x="4295" y="4403"/>
                  <a:pt x="4311" y="4369"/>
                </a:cubicBezTo>
                <a:cubicBezTo>
                  <a:pt x="4327" y="4337"/>
                  <a:pt x="4332" y="4292"/>
                  <a:pt x="4332" y="4231"/>
                </a:cubicBezTo>
                <a:cubicBezTo>
                  <a:pt x="4332" y="4162"/>
                  <a:pt x="4321" y="4112"/>
                  <a:pt x="4303" y="4083"/>
                </a:cubicBezTo>
                <a:cubicBezTo>
                  <a:pt x="4287" y="4056"/>
                  <a:pt x="4263" y="4043"/>
                  <a:pt x="4231" y="4043"/>
                </a:cubicBezTo>
                <a:cubicBezTo>
                  <a:pt x="4194" y="4043"/>
                  <a:pt x="4168" y="4061"/>
                  <a:pt x="4152" y="4096"/>
                </a:cubicBezTo>
                <a:cubicBezTo>
                  <a:pt x="4136" y="4125"/>
                  <a:pt x="4131" y="4173"/>
                  <a:pt x="4131" y="4231"/>
                </a:cubicBezTo>
                <a:cubicBezTo>
                  <a:pt x="4131" y="4300"/>
                  <a:pt x="4141" y="4350"/>
                  <a:pt x="4160" y="4379"/>
                </a:cubicBezTo>
                <a:cubicBezTo>
                  <a:pt x="4176" y="4408"/>
                  <a:pt x="4200" y="4421"/>
                  <a:pt x="4231" y="4421"/>
                </a:cubicBezTo>
                <a:close/>
                <a:moveTo>
                  <a:pt x="4621" y="4464"/>
                </a:moveTo>
                <a:lnTo>
                  <a:pt x="4621" y="4067"/>
                </a:lnTo>
                <a:lnTo>
                  <a:pt x="4517" y="4120"/>
                </a:lnTo>
                <a:lnTo>
                  <a:pt x="4517" y="4053"/>
                </a:lnTo>
                <a:lnTo>
                  <a:pt x="4623" y="4000"/>
                </a:lnTo>
                <a:lnTo>
                  <a:pt x="4684" y="4000"/>
                </a:lnTo>
                <a:lnTo>
                  <a:pt x="4684" y="4464"/>
                </a:lnTo>
                <a:lnTo>
                  <a:pt x="4621" y="4464"/>
                </a:lnTo>
                <a:close/>
                <a:moveTo>
                  <a:pt x="5018" y="4302"/>
                </a:moveTo>
                <a:cubicBezTo>
                  <a:pt x="4973" y="4302"/>
                  <a:pt x="4936" y="4286"/>
                  <a:pt x="4909" y="4255"/>
                </a:cubicBezTo>
                <a:cubicBezTo>
                  <a:pt x="4885" y="4228"/>
                  <a:pt x="4875" y="4191"/>
                  <a:pt x="4875" y="4146"/>
                </a:cubicBezTo>
                <a:cubicBezTo>
                  <a:pt x="4875" y="4096"/>
                  <a:pt x="4891" y="4056"/>
                  <a:pt x="4925" y="4027"/>
                </a:cubicBezTo>
                <a:cubicBezTo>
                  <a:pt x="4954" y="4000"/>
                  <a:pt x="4989" y="3990"/>
                  <a:pt x="5028" y="3990"/>
                </a:cubicBezTo>
                <a:cubicBezTo>
                  <a:pt x="5137" y="3990"/>
                  <a:pt x="5193" y="4064"/>
                  <a:pt x="5193" y="4212"/>
                </a:cubicBezTo>
                <a:cubicBezTo>
                  <a:pt x="5193" y="4384"/>
                  <a:pt x="5134" y="4472"/>
                  <a:pt x="5020" y="4472"/>
                </a:cubicBezTo>
                <a:cubicBezTo>
                  <a:pt x="4983" y="4472"/>
                  <a:pt x="4952" y="4461"/>
                  <a:pt x="4925" y="4440"/>
                </a:cubicBezTo>
                <a:cubicBezTo>
                  <a:pt x="4904" y="4421"/>
                  <a:pt x="4888" y="4400"/>
                  <a:pt x="4880" y="4371"/>
                </a:cubicBezTo>
                <a:lnTo>
                  <a:pt x="4952" y="4371"/>
                </a:lnTo>
                <a:cubicBezTo>
                  <a:pt x="4959" y="4403"/>
                  <a:pt x="4986" y="4419"/>
                  <a:pt x="5026" y="4419"/>
                </a:cubicBezTo>
                <a:cubicBezTo>
                  <a:pt x="5057" y="4419"/>
                  <a:pt x="5084" y="4406"/>
                  <a:pt x="5100" y="4376"/>
                </a:cubicBezTo>
                <a:cubicBezTo>
                  <a:pt x="5116" y="4347"/>
                  <a:pt x="5126" y="4302"/>
                  <a:pt x="5129" y="4241"/>
                </a:cubicBezTo>
                <a:cubicBezTo>
                  <a:pt x="5118" y="4260"/>
                  <a:pt x="5102" y="4276"/>
                  <a:pt x="5081" y="4286"/>
                </a:cubicBezTo>
                <a:cubicBezTo>
                  <a:pt x="5063" y="4297"/>
                  <a:pt x="5042" y="4302"/>
                  <a:pt x="5018" y="4302"/>
                </a:cubicBezTo>
                <a:close/>
                <a:moveTo>
                  <a:pt x="5121" y="4149"/>
                </a:moveTo>
                <a:cubicBezTo>
                  <a:pt x="5121" y="4112"/>
                  <a:pt x="5110" y="4085"/>
                  <a:pt x="5089" y="4067"/>
                </a:cubicBezTo>
                <a:cubicBezTo>
                  <a:pt x="5073" y="4051"/>
                  <a:pt x="5052" y="4043"/>
                  <a:pt x="5026" y="4043"/>
                </a:cubicBezTo>
                <a:cubicBezTo>
                  <a:pt x="4997" y="4043"/>
                  <a:pt x="4975" y="4053"/>
                  <a:pt x="4959" y="4075"/>
                </a:cubicBezTo>
                <a:cubicBezTo>
                  <a:pt x="4944" y="4093"/>
                  <a:pt x="4936" y="4117"/>
                  <a:pt x="4936" y="4146"/>
                </a:cubicBezTo>
                <a:cubicBezTo>
                  <a:pt x="4936" y="4181"/>
                  <a:pt x="4946" y="4210"/>
                  <a:pt x="4965" y="4228"/>
                </a:cubicBezTo>
                <a:cubicBezTo>
                  <a:pt x="4981" y="4244"/>
                  <a:pt x="5002" y="4252"/>
                  <a:pt x="5026" y="4252"/>
                </a:cubicBezTo>
                <a:cubicBezTo>
                  <a:pt x="5057" y="4252"/>
                  <a:pt x="5081" y="4241"/>
                  <a:pt x="5100" y="4218"/>
                </a:cubicBezTo>
                <a:cubicBezTo>
                  <a:pt x="5116" y="4199"/>
                  <a:pt x="5121" y="4175"/>
                  <a:pt x="5121" y="4149"/>
                </a:cubicBezTo>
                <a:close/>
                <a:moveTo>
                  <a:pt x="5777" y="4308"/>
                </a:moveTo>
                <a:lnTo>
                  <a:pt x="5663" y="4308"/>
                </a:lnTo>
                <a:lnTo>
                  <a:pt x="5663" y="4199"/>
                </a:lnTo>
                <a:lnTo>
                  <a:pt x="5777" y="4199"/>
                </a:lnTo>
                <a:lnTo>
                  <a:pt x="5777" y="4308"/>
                </a:lnTo>
                <a:close/>
                <a:moveTo>
                  <a:pt x="6553" y="4334"/>
                </a:moveTo>
                <a:cubicBezTo>
                  <a:pt x="6553" y="4318"/>
                  <a:pt x="6550" y="4305"/>
                  <a:pt x="6542" y="4297"/>
                </a:cubicBezTo>
                <a:cubicBezTo>
                  <a:pt x="6534" y="4286"/>
                  <a:pt x="6521" y="4276"/>
                  <a:pt x="6497" y="4265"/>
                </a:cubicBezTo>
                <a:cubicBezTo>
                  <a:pt x="6476" y="4257"/>
                  <a:pt x="6444" y="4244"/>
                  <a:pt x="6402" y="4233"/>
                </a:cubicBezTo>
                <a:cubicBezTo>
                  <a:pt x="6343" y="4218"/>
                  <a:pt x="6304" y="4199"/>
                  <a:pt x="6282" y="4175"/>
                </a:cubicBezTo>
                <a:cubicBezTo>
                  <a:pt x="6264" y="4157"/>
                  <a:pt x="6256" y="4130"/>
                  <a:pt x="6256" y="4098"/>
                </a:cubicBezTo>
                <a:cubicBezTo>
                  <a:pt x="6256" y="4059"/>
                  <a:pt x="6272" y="4030"/>
                  <a:pt x="6306" y="4006"/>
                </a:cubicBezTo>
                <a:cubicBezTo>
                  <a:pt x="6338" y="3985"/>
                  <a:pt x="6378" y="3974"/>
                  <a:pt x="6425" y="3974"/>
                </a:cubicBezTo>
                <a:cubicBezTo>
                  <a:pt x="6481" y="3974"/>
                  <a:pt x="6526" y="3987"/>
                  <a:pt x="6561" y="4014"/>
                </a:cubicBezTo>
                <a:cubicBezTo>
                  <a:pt x="6592" y="4038"/>
                  <a:pt x="6608" y="4067"/>
                  <a:pt x="6613" y="4104"/>
                </a:cubicBezTo>
                <a:lnTo>
                  <a:pt x="6545" y="4104"/>
                </a:lnTo>
                <a:cubicBezTo>
                  <a:pt x="6539" y="4077"/>
                  <a:pt x="6526" y="4059"/>
                  <a:pt x="6505" y="4048"/>
                </a:cubicBezTo>
                <a:cubicBezTo>
                  <a:pt x="6484" y="4038"/>
                  <a:pt x="6457" y="4030"/>
                  <a:pt x="6425" y="4030"/>
                </a:cubicBezTo>
                <a:cubicBezTo>
                  <a:pt x="6388" y="4030"/>
                  <a:pt x="6362" y="4038"/>
                  <a:pt x="6343" y="4051"/>
                </a:cubicBezTo>
                <a:cubicBezTo>
                  <a:pt x="6330" y="4061"/>
                  <a:pt x="6322" y="4077"/>
                  <a:pt x="6322" y="4093"/>
                </a:cubicBezTo>
                <a:cubicBezTo>
                  <a:pt x="6322" y="4104"/>
                  <a:pt x="6325" y="4114"/>
                  <a:pt x="6327" y="4122"/>
                </a:cubicBezTo>
                <a:cubicBezTo>
                  <a:pt x="6330" y="4130"/>
                  <a:pt x="6338" y="4135"/>
                  <a:pt x="6346" y="4141"/>
                </a:cubicBezTo>
                <a:cubicBezTo>
                  <a:pt x="6365" y="4151"/>
                  <a:pt x="6396" y="4165"/>
                  <a:pt x="6447" y="4178"/>
                </a:cubicBezTo>
                <a:cubicBezTo>
                  <a:pt x="6515" y="4196"/>
                  <a:pt x="6563" y="4220"/>
                  <a:pt x="6587" y="4244"/>
                </a:cubicBezTo>
                <a:cubicBezTo>
                  <a:pt x="6608" y="4265"/>
                  <a:pt x="6619" y="4292"/>
                  <a:pt x="6619" y="4329"/>
                </a:cubicBezTo>
                <a:cubicBezTo>
                  <a:pt x="6619" y="4371"/>
                  <a:pt x="6600" y="4406"/>
                  <a:pt x="6563" y="4432"/>
                </a:cubicBezTo>
                <a:cubicBezTo>
                  <a:pt x="6529" y="4459"/>
                  <a:pt x="6484" y="4469"/>
                  <a:pt x="6431" y="4469"/>
                </a:cubicBezTo>
                <a:cubicBezTo>
                  <a:pt x="6375" y="4469"/>
                  <a:pt x="6330" y="4453"/>
                  <a:pt x="6293" y="4424"/>
                </a:cubicBezTo>
                <a:cubicBezTo>
                  <a:pt x="6261" y="4398"/>
                  <a:pt x="6243" y="4366"/>
                  <a:pt x="6237" y="4323"/>
                </a:cubicBezTo>
                <a:lnTo>
                  <a:pt x="6306" y="4323"/>
                </a:lnTo>
                <a:cubicBezTo>
                  <a:pt x="6312" y="4353"/>
                  <a:pt x="6325" y="4374"/>
                  <a:pt x="6349" y="4390"/>
                </a:cubicBezTo>
                <a:cubicBezTo>
                  <a:pt x="6370" y="4403"/>
                  <a:pt x="6396" y="4411"/>
                  <a:pt x="6428" y="4411"/>
                </a:cubicBezTo>
                <a:cubicBezTo>
                  <a:pt x="6468" y="4411"/>
                  <a:pt x="6500" y="4400"/>
                  <a:pt x="6521" y="4382"/>
                </a:cubicBezTo>
                <a:cubicBezTo>
                  <a:pt x="6542" y="4376"/>
                  <a:pt x="6553" y="4358"/>
                  <a:pt x="6553" y="4334"/>
                </a:cubicBezTo>
                <a:close/>
                <a:moveTo>
                  <a:pt x="6749" y="4215"/>
                </a:moveTo>
                <a:lnTo>
                  <a:pt x="6682" y="4215"/>
                </a:lnTo>
                <a:cubicBezTo>
                  <a:pt x="6685" y="4181"/>
                  <a:pt x="6704" y="4154"/>
                  <a:pt x="6730" y="4135"/>
                </a:cubicBezTo>
                <a:cubicBezTo>
                  <a:pt x="6756" y="4120"/>
                  <a:pt x="6788" y="4109"/>
                  <a:pt x="6828" y="4109"/>
                </a:cubicBezTo>
                <a:cubicBezTo>
                  <a:pt x="6876" y="4109"/>
                  <a:pt x="6910" y="4122"/>
                  <a:pt x="6937" y="4146"/>
                </a:cubicBezTo>
                <a:cubicBezTo>
                  <a:pt x="6958" y="4167"/>
                  <a:pt x="6968" y="4194"/>
                  <a:pt x="6968" y="4228"/>
                </a:cubicBezTo>
                <a:lnTo>
                  <a:pt x="6968" y="4464"/>
                </a:lnTo>
                <a:lnTo>
                  <a:pt x="6915" y="4464"/>
                </a:lnTo>
                <a:lnTo>
                  <a:pt x="6907" y="4416"/>
                </a:lnTo>
                <a:cubicBezTo>
                  <a:pt x="6881" y="4453"/>
                  <a:pt x="6841" y="4474"/>
                  <a:pt x="6794" y="4474"/>
                </a:cubicBezTo>
                <a:cubicBezTo>
                  <a:pt x="6754" y="4474"/>
                  <a:pt x="6725" y="4464"/>
                  <a:pt x="6701" y="4443"/>
                </a:cubicBezTo>
                <a:cubicBezTo>
                  <a:pt x="6682" y="4424"/>
                  <a:pt x="6674" y="4403"/>
                  <a:pt x="6674" y="4376"/>
                </a:cubicBezTo>
                <a:cubicBezTo>
                  <a:pt x="6674" y="4342"/>
                  <a:pt x="6685" y="4316"/>
                  <a:pt x="6709" y="4297"/>
                </a:cubicBezTo>
                <a:cubicBezTo>
                  <a:pt x="6730" y="4281"/>
                  <a:pt x="6762" y="4268"/>
                  <a:pt x="6804" y="4263"/>
                </a:cubicBezTo>
                <a:lnTo>
                  <a:pt x="6905" y="4244"/>
                </a:lnTo>
                <a:lnTo>
                  <a:pt x="6905" y="4228"/>
                </a:lnTo>
                <a:cubicBezTo>
                  <a:pt x="6905" y="4204"/>
                  <a:pt x="6897" y="4188"/>
                  <a:pt x="6881" y="4178"/>
                </a:cubicBezTo>
                <a:cubicBezTo>
                  <a:pt x="6868" y="4167"/>
                  <a:pt x="6849" y="4162"/>
                  <a:pt x="6825" y="4162"/>
                </a:cubicBezTo>
                <a:cubicBezTo>
                  <a:pt x="6780" y="4159"/>
                  <a:pt x="6754" y="4178"/>
                  <a:pt x="6749" y="4215"/>
                </a:cubicBezTo>
                <a:close/>
                <a:moveTo>
                  <a:pt x="6809" y="4419"/>
                </a:moveTo>
                <a:cubicBezTo>
                  <a:pt x="6836" y="4419"/>
                  <a:pt x="6860" y="4411"/>
                  <a:pt x="6878" y="4392"/>
                </a:cubicBezTo>
                <a:cubicBezTo>
                  <a:pt x="6897" y="4376"/>
                  <a:pt x="6905" y="4358"/>
                  <a:pt x="6905" y="4337"/>
                </a:cubicBezTo>
                <a:lnTo>
                  <a:pt x="6905" y="4292"/>
                </a:lnTo>
                <a:lnTo>
                  <a:pt x="6820" y="4308"/>
                </a:lnTo>
                <a:cubicBezTo>
                  <a:pt x="6788" y="4313"/>
                  <a:pt x="6767" y="4321"/>
                  <a:pt x="6756" y="4331"/>
                </a:cubicBezTo>
                <a:cubicBezTo>
                  <a:pt x="6746" y="4339"/>
                  <a:pt x="6743" y="4353"/>
                  <a:pt x="6743" y="4369"/>
                </a:cubicBezTo>
                <a:cubicBezTo>
                  <a:pt x="6743" y="4384"/>
                  <a:pt x="6749" y="4398"/>
                  <a:pt x="6762" y="4406"/>
                </a:cubicBezTo>
                <a:cubicBezTo>
                  <a:pt x="6772" y="4416"/>
                  <a:pt x="6788" y="4419"/>
                  <a:pt x="6809" y="4419"/>
                </a:cubicBezTo>
                <a:close/>
                <a:moveTo>
                  <a:pt x="7122" y="4464"/>
                </a:moveTo>
                <a:lnTo>
                  <a:pt x="7058" y="4464"/>
                </a:lnTo>
                <a:lnTo>
                  <a:pt x="7058" y="4120"/>
                </a:lnTo>
                <a:lnTo>
                  <a:pt x="7111" y="4120"/>
                </a:lnTo>
                <a:lnTo>
                  <a:pt x="7119" y="4165"/>
                </a:lnTo>
                <a:cubicBezTo>
                  <a:pt x="7146" y="4128"/>
                  <a:pt x="7180" y="4112"/>
                  <a:pt x="7225" y="4112"/>
                </a:cubicBezTo>
                <a:cubicBezTo>
                  <a:pt x="7265" y="4112"/>
                  <a:pt x="7297" y="4125"/>
                  <a:pt x="7318" y="4149"/>
                </a:cubicBezTo>
                <a:cubicBezTo>
                  <a:pt x="7336" y="4173"/>
                  <a:pt x="7347" y="4202"/>
                  <a:pt x="7347" y="4241"/>
                </a:cubicBezTo>
                <a:lnTo>
                  <a:pt x="7347" y="4466"/>
                </a:lnTo>
                <a:lnTo>
                  <a:pt x="7283" y="4466"/>
                </a:lnTo>
                <a:lnTo>
                  <a:pt x="7283" y="4241"/>
                </a:lnTo>
                <a:cubicBezTo>
                  <a:pt x="7283" y="4191"/>
                  <a:pt x="7260" y="4165"/>
                  <a:pt x="7209" y="4165"/>
                </a:cubicBezTo>
                <a:cubicBezTo>
                  <a:pt x="7183" y="4165"/>
                  <a:pt x="7162" y="4173"/>
                  <a:pt x="7146" y="4191"/>
                </a:cubicBezTo>
                <a:cubicBezTo>
                  <a:pt x="7130" y="4207"/>
                  <a:pt x="7125" y="4228"/>
                  <a:pt x="7125" y="4252"/>
                </a:cubicBezTo>
                <a:lnTo>
                  <a:pt x="7125" y="4464"/>
                </a:lnTo>
                <a:lnTo>
                  <a:pt x="7122" y="4464"/>
                </a:lnTo>
                <a:close/>
                <a:moveTo>
                  <a:pt x="7636" y="3987"/>
                </a:moveTo>
                <a:lnTo>
                  <a:pt x="7789" y="3987"/>
                </a:lnTo>
                <a:cubicBezTo>
                  <a:pt x="7869" y="3987"/>
                  <a:pt x="7927" y="4008"/>
                  <a:pt x="7967" y="4053"/>
                </a:cubicBezTo>
                <a:cubicBezTo>
                  <a:pt x="8004" y="4093"/>
                  <a:pt x="8022" y="4151"/>
                  <a:pt x="8022" y="4226"/>
                </a:cubicBezTo>
                <a:cubicBezTo>
                  <a:pt x="8022" y="4305"/>
                  <a:pt x="7996" y="4369"/>
                  <a:pt x="7945" y="4411"/>
                </a:cubicBezTo>
                <a:cubicBezTo>
                  <a:pt x="7903" y="4448"/>
                  <a:pt x="7847" y="4464"/>
                  <a:pt x="7781" y="4464"/>
                </a:cubicBezTo>
                <a:lnTo>
                  <a:pt x="7630" y="4464"/>
                </a:lnTo>
                <a:lnTo>
                  <a:pt x="7630" y="3987"/>
                </a:lnTo>
                <a:lnTo>
                  <a:pt x="7636" y="3987"/>
                </a:lnTo>
                <a:close/>
                <a:moveTo>
                  <a:pt x="7792" y="4040"/>
                </a:moveTo>
                <a:lnTo>
                  <a:pt x="7704" y="4040"/>
                </a:lnTo>
                <a:lnTo>
                  <a:pt x="7704" y="4408"/>
                </a:lnTo>
                <a:lnTo>
                  <a:pt x="7794" y="4408"/>
                </a:lnTo>
                <a:cubicBezTo>
                  <a:pt x="7850" y="4408"/>
                  <a:pt x="7892" y="4390"/>
                  <a:pt x="7922" y="4355"/>
                </a:cubicBezTo>
                <a:cubicBezTo>
                  <a:pt x="7948" y="4323"/>
                  <a:pt x="7959" y="4281"/>
                  <a:pt x="7959" y="4226"/>
                </a:cubicBezTo>
                <a:cubicBezTo>
                  <a:pt x="7959" y="4159"/>
                  <a:pt x="7943" y="4112"/>
                  <a:pt x="7908" y="4080"/>
                </a:cubicBezTo>
                <a:cubicBezTo>
                  <a:pt x="7879" y="4053"/>
                  <a:pt x="7839" y="4040"/>
                  <a:pt x="7792" y="4040"/>
                </a:cubicBezTo>
                <a:close/>
                <a:moveTo>
                  <a:pt x="8170" y="4061"/>
                </a:moveTo>
                <a:lnTo>
                  <a:pt x="8099" y="4061"/>
                </a:lnTo>
                <a:lnTo>
                  <a:pt x="8099" y="3987"/>
                </a:lnTo>
                <a:lnTo>
                  <a:pt x="8170" y="3987"/>
                </a:lnTo>
                <a:lnTo>
                  <a:pt x="8170" y="4061"/>
                </a:lnTo>
                <a:close/>
                <a:moveTo>
                  <a:pt x="8165" y="4464"/>
                </a:moveTo>
                <a:lnTo>
                  <a:pt x="8102" y="4464"/>
                </a:lnTo>
                <a:lnTo>
                  <a:pt x="8102" y="4120"/>
                </a:lnTo>
                <a:lnTo>
                  <a:pt x="8165" y="4120"/>
                </a:lnTo>
                <a:lnTo>
                  <a:pt x="8165" y="4464"/>
                </a:lnTo>
                <a:close/>
                <a:moveTo>
                  <a:pt x="8494" y="4363"/>
                </a:moveTo>
                <a:lnTo>
                  <a:pt x="8562" y="4363"/>
                </a:lnTo>
                <a:cubicBezTo>
                  <a:pt x="8552" y="4398"/>
                  <a:pt x="8533" y="4424"/>
                  <a:pt x="8504" y="4445"/>
                </a:cubicBezTo>
                <a:cubicBezTo>
                  <a:pt x="8478" y="4464"/>
                  <a:pt x="8446" y="4472"/>
                  <a:pt x="8406" y="4472"/>
                </a:cubicBezTo>
                <a:cubicBezTo>
                  <a:pt x="8353" y="4472"/>
                  <a:pt x="8308" y="4453"/>
                  <a:pt x="8279" y="4419"/>
                </a:cubicBezTo>
                <a:cubicBezTo>
                  <a:pt x="8253" y="4387"/>
                  <a:pt x="8237" y="4342"/>
                  <a:pt x="8237" y="4289"/>
                </a:cubicBezTo>
                <a:cubicBezTo>
                  <a:pt x="8237" y="4228"/>
                  <a:pt x="8255" y="4181"/>
                  <a:pt x="8290" y="4149"/>
                </a:cubicBezTo>
                <a:cubicBezTo>
                  <a:pt x="8319" y="4122"/>
                  <a:pt x="8356" y="4109"/>
                  <a:pt x="8401" y="4109"/>
                </a:cubicBezTo>
                <a:cubicBezTo>
                  <a:pt x="8454" y="4109"/>
                  <a:pt x="8497" y="4128"/>
                  <a:pt x="8523" y="4162"/>
                </a:cubicBezTo>
                <a:cubicBezTo>
                  <a:pt x="8550" y="4196"/>
                  <a:pt x="8562" y="4244"/>
                  <a:pt x="8562" y="4305"/>
                </a:cubicBezTo>
                <a:lnTo>
                  <a:pt x="8300" y="4305"/>
                </a:lnTo>
                <a:cubicBezTo>
                  <a:pt x="8303" y="4345"/>
                  <a:pt x="8316" y="4376"/>
                  <a:pt x="8337" y="4395"/>
                </a:cubicBezTo>
                <a:cubicBezTo>
                  <a:pt x="8356" y="4411"/>
                  <a:pt x="8380" y="4419"/>
                  <a:pt x="8406" y="4419"/>
                </a:cubicBezTo>
                <a:cubicBezTo>
                  <a:pt x="8427" y="4419"/>
                  <a:pt x="8446" y="4414"/>
                  <a:pt x="8462" y="4400"/>
                </a:cubicBezTo>
                <a:cubicBezTo>
                  <a:pt x="8478" y="4392"/>
                  <a:pt x="8488" y="4379"/>
                  <a:pt x="8494" y="4363"/>
                </a:cubicBezTo>
                <a:close/>
                <a:moveTo>
                  <a:pt x="8406" y="4159"/>
                </a:moveTo>
                <a:cubicBezTo>
                  <a:pt x="8377" y="4159"/>
                  <a:pt x="8356" y="4167"/>
                  <a:pt x="8337" y="4186"/>
                </a:cubicBezTo>
                <a:cubicBezTo>
                  <a:pt x="8321" y="4202"/>
                  <a:pt x="8311" y="4226"/>
                  <a:pt x="8306" y="4255"/>
                </a:cubicBezTo>
                <a:lnTo>
                  <a:pt x="8501" y="4255"/>
                </a:lnTo>
                <a:cubicBezTo>
                  <a:pt x="8499" y="4223"/>
                  <a:pt x="8488" y="4196"/>
                  <a:pt x="8470" y="4181"/>
                </a:cubicBezTo>
                <a:cubicBezTo>
                  <a:pt x="8451" y="4167"/>
                  <a:pt x="8430" y="4159"/>
                  <a:pt x="8406" y="4159"/>
                </a:cubicBezTo>
                <a:close/>
                <a:moveTo>
                  <a:pt x="8637" y="4488"/>
                </a:moveTo>
                <a:lnTo>
                  <a:pt x="8705" y="4488"/>
                </a:lnTo>
                <a:cubicBezTo>
                  <a:pt x="8708" y="4506"/>
                  <a:pt x="8719" y="4519"/>
                  <a:pt x="8732" y="4527"/>
                </a:cubicBezTo>
                <a:cubicBezTo>
                  <a:pt x="8745" y="4535"/>
                  <a:pt x="8766" y="4541"/>
                  <a:pt x="8790" y="4541"/>
                </a:cubicBezTo>
                <a:cubicBezTo>
                  <a:pt x="8825" y="4541"/>
                  <a:pt x="8848" y="4533"/>
                  <a:pt x="8867" y="4514"/>
                </a:cubicBezTo>
                <a:cubicBezTo>
                  <a:pt x="8880" y="4498"/>
                  <a:pt x="8888" y="4477"/>
                  <a:pt x="8888" y="4451"/>
                </a:cubicBezTo>
                <a:lnTo>
                  <a:pt x="8888" y="4406"/>
                </a:lnTo>
                <a:cubicBezTo>
                  <a:pt x="8862" y="4435"/>
                  <a:pt x="8825" y="4451"/>
                  <a:pt x="8774" y="4451"/>
                </a:cubicBezTo>
                <a:cubicBezTo>
                  <a:pt x="8729" y="4451"/>
                  <a:pt x="8692" y="4435"/>
                  <a:pt x="8663" y="4400"/>
                </a:cubicBezTo>
                <a:cubicBezTo>
                  <a:pt x="8637" y="4369"/>
                  <a:pt x="8623" y="4329"/>
                  <a:pt x="8623" y="4281"/>
                </a:cubicBezTo>
                <a:cubicBezTo>
                  <a:pt x="8623" y="4223"/>
                  <a:pt x="8639" y="4181"/>
                  <a:pt x="8671" y="4149"/>
                </a:cubicBezTo>
                <a:cubicBezTo>
                  <a:pt x="8700" y="4122"/>
                  <a:pt x="8734" y="4109"/>
                  <a:pt x="8780" y="4109"/>
                </a:cubicBezTo>
                <a:cubicBezTo>
                  <a:pt x="8830" y="4109"/>
                  <a:pt x="8867" y="4128"/>
                  <a:pt x="8891" y="4165"/>
                </a:cubicBezTo>
                <a:lnTo>
                  <a:pt x="8901" y="4120"/>
                </a:lnTo>
                <a:lnTo>
                  <a:pt x="8954" y="4120"/>
                </a:lnTo>
                <a:lnTo>
                  <a:pt x="8954" y="4456"/>
                </a:lnTo>
                <a:cubicBezTo>
                  <a:pt x="8954" y="4498"/>
                  <a:pt x="8938" y="4533"/>
                  <a:pt x="8907" y="4559"/>
                </a:cubicBezTo>
                <a:cubicBezTo>
                  <a:pt x="8877" y="4583"/>
                  <a:pt x="8840" y="4594"/>
                  <a:pt x="8795" y="4594"/>
                </a:cubicBezTo>
                <a:cubicBezTo>
                  <a:pt x="8748" y="4594"/>
                  <a:pt x="8711" y="4583"/>
                  <a:pt x="8682" y="4562"/>
                </a:cubicBezTo>
                <a:cubicBezTo>
                  <a:pt x="8658" y="4543"/>
                  <a:pt x="8642" y="4517"/>
                  <a:pt x="8637" y="4488"/>
                </a:cubicBezTo>
                <a:close/>
                <a:moveTo>
                  <a:pt x="8687" y="4284"/>
                </a:moveTo>
                <a:cubicBezTo>
                  <a:pt x="8687" y="4321"/>
                  <a:pt x="8698" y="4350"/>
                  <a:pt x="8719" y="4371"/>
                </a:cubicBezTo>
                <a:cubicBezTo>
                  <a:pt x="8738" y="4390"/>
                  <a:pt x="8758" y="4398"/>
                  <a:pt x="8785" y="4398"/>
                </a:cubicBezTo>
                <a:cubicBezTo>
                  <a:pt x="8819" y="4398"/>
                  <a:pt x="8846" y="4387"/>
                  <a:pt x="8864" y="4363"/>
                </a:cubicBezTo>
                <a:cubicBezTo>
                  <a:pt x="8880" y="4345"/>
                  <a:pt x="8888" y="4318"/>
                  <a:pt x="8888" y="4284"/>
                </a:cubicBezTo>
                <a:cubicBezTo>
                  <a:pt x="8888" y="4241"/>
                  <a:pt x="8878" y="4210"/>
                  <a:pt x="8856" y="4188"/>
                </a:cubicBezTo>
                <a:cubicBezTo>
                  <a:pt x="8839" y="4170"/>
                  <a:pt x="8814" y="4162"/>
                  <a:pt x="8785" y="4162"/>
                </a:cubicBezTo>
                <a:cubicBezTo>
                  <a:pt x="8753" y="4162"/>
                  <a:pt x="8727" y="4173"/>
                  <a:pt x="8708" y="4196"/>
                </a:cubicBezTo>
                <a:cubicBezTo>
                  <a:pt x="8695" y="4218"/>
                  <a:pt x="8687" y="4247"/>
                  <a:pt x="8687" y="4284"/>
                </a:cubicBezTo>
                <a:close/>
                <a:moveTo>
                  <a:pt x="9026" y="4292"/>
                </a:moveTo>
                <a:cubicBezTo>
                  <a:pt x="9026" y="4228"/>
                  <a:pt x="9044" y="4181"/>
                  <a:pt x="9081" y="4149"/>
                </a:cubicBezTo>
                <a:cubicBezTo>
                  <a:pt x="9110" y="4122"/>
                  <a:pt x="9150" y="4109"/>
                  <a:pt x="9195" y="4109"/>
                </a:cubicBezTo>
                <a:cubicBezTo>
                  <a:pt x="9248" y="4109"/>
                  <a:pt x="9291" y="4125"/>
                  <a:pt x="9322" y="4159"/>
                </a:cubicBezTo>
                <a:cubicBezTo>
                  <a:pt x="9351" y="4191"/>
                  <a:pt x="9367" y="4236"/>
                  <a:pt x="9367" y="4292"/>
                </a:cubicBezTo>
                <a:cubicBezTo>
                  <a:pt x="9367" y="4353"/>
                  <a:pt x="9349" y="4400"/>
                  <a:pt x="9312" y="4435"/>
                </a:cubicBezTo>
                <a:cubicBezTo>
                  <a:pt x="9283" y="4461"/>
                  <a:pt x="9243" y="4474"/>
                  <a:pt x="9198" y="4474"/>
                </a:cubicBezTo>
                <a:cubicBezTo>
                  <a:pt x="9145" y="4474"/>
                  <a:pt x="9103" y="4456"/>
                  <a:pt x="9071" y="4421"/>
                </a:cubicBezTo>
                <a:cubicBezTo>
                  <a:pt x="9039" y="4390"/>
                  <a:pt x="9026" y="4345"/>
                  <a:pt x="9026" y="4292"/>
                </a:cubicBezTo>
                <a:close/>
                <a:moveTo>
                  <a:pt x="9092" y="4292"/>
                </a:moveTo>
                <a:cubicBezTo>
                  <a:pt x="9092" y="4337"/>
                  <a:pt x="9103" y="4369"/>
                  <a:pt x="9126" y="4392"/>
                </a:cubicBezTo>
                <a:cubicBezTo>
                  <a:pt x="9145" y="4411"/>
                  <a:pt x="9169" y="4421"/>
                  <a:pt x="9198" y="4421"/>
                </a:cubicBezTo>
                <a:cubicBezTo>
                  <a:pt x="9232" y="4421"/>
                  <a:pt x="9256" y="4408"/>
                  <a:pt x="9275" y="4384"/>
                </a:cubicBezTo>
                <a:cubicBezTo>
                  <a:pt x="9291" y="4361"/>
                  <a:pt x="9301" y="4331"/>
                  <a:pt x="9301" y="4292"/>
                </a:cubicBezTo>
                <a:cubicBezTo>
                  <a:pt x="9301" y="4247"/>
                  <a:pt x="9291" y="4213"/>
                  <a:pt x="9269" y="4191"/>
                </a:cubicBezTo>
                <a:cubicBezTo>
                  <a:pt x="9251" y="4174"/>
                  <a:pt x="9227" y="4162"/>
                  <a:pt x="9198" y="4162"/>
                </a:cubicBezTo>
                <a:cubicBezTo>
                  <a:pt x="9166" y="4162"/>
                  <a:pt x="9140" y="4175"/>
                  <a:pt x="9121" y="4199"/>
                </a:cubicBezTo>
                <a:cubicBezTo>
                  <a:pt x="9100" y="4223"/>
                  <a:pt x="9092" y="4252"/>
                  <a:pt x="9092" y="4292"/>
                </a:cubicBezTo>
                <a:close/>
                <a:moveTo>
                  <a:pt x="9518" y="4453"/>
                </a:moveTo>
                <a:cubicBezTo>
                  <a:pt x="9518" y="4490"/>
                  <a:pt x="9508" y="4517"/>
                  <a:pt x="9487" y="4538"/>
                </a:cubicBezTo>
                <a:cubicBezTo>
                  <a:pt x="9471" y="4551"/>
                  <a:pt x="9455" y="4562"/>
                  <a:pt x="9431" y="4564"/>
                </a:cubicBezTo>
                <a:lnTo>
                  <a:pt x="9431" y="4533"/>
                </a:lnTo>
                <a:cubicBezTo>
                  <a:pt x="9457" y="4527"/>
                  <a:pt x="9471" y="4506"/>
                  <a:pt x="9471" y="4466"/>
                </a:cubicBezTo>
                <a:lnTo>
                  <a:pt x="9439" y="4466"/>
                </a:lnTo>
                <a:lnTo>
                  <a:pt x="9439" y="4390"/>
                </a:lnTo>
                <a:lnTo>
                  <a:pt x="9518" y="4390"/>
                </a:lnTo>
                <a:lnTo>
                  <a:pt x="9518" y="4453"/>
                </a:lnTo>
                <a:close/>
                <a:moveTo>
                  <a:pt x="10027" y="4416"/>
                </a:moveTo>
                <a:cubicBezTo>
                  <a:pt x="10066" y="4416"/>
                  <a:pt x="10101" y="4403"/>
                  <a:pt x="10127" y="4376"/>
                </a:cubicBezTo>
                <a:cubicBezTo>
                  <a:pt x="10151" y="4355"/>
                  <a:pt x="10162" y="4326"/>
                  <a:pt x="10164" y="4294"/>
                </a:cubicBezTo>
                <a:lnTo>
                  <a:pt x="10233" y="4294"/>
                </a:lnTo>
                <a:cubicBezTo>
                  <a:pt x="10231" y="4326"/>
                  <a:pt x="10223" y="4355"/>
                  <a:pt x="10204" y="4382"/>
                </a:cubicBezTo>
                <a:cubicBezTo>
                  <a:pt x="10186" y="4408"/>
                  <a:pt x="10162" y="4429"/>
                  <a:pt x="10133" y="4448"/>
                </a:cubicBezTo>
                <a:cubicBezTo>
                  <a:pt x="10101" y="4464"/>
                  <a:pt x="10064" y="4474"/>
                  <a:pt x="10027" y="4474"/>
                </a:cubicBezTo>
                <a:cubicBezTo>
                  <a:pt x="9955" y="4474"/>
                  <a:pt x="9900" y="4451"/>
                  <a:pt x="9860" y="4400"/>
                </a:cubicBezTo>
                <a:cubicBezTo>
                  <a:pt x="9825" y="4358"/>
                  <a:pt x="9807" y="4300"/>
                  <a:pt x="9807" y="4226"/>
                </a:cubicBezTo>
                <a:cubicBezTo>
                  <a:pt x="9807" y="4141"/>
                  <a:pt x="9831" y="4077"/>
                  <a:pt x="9878" y="4032"/>
                </a:cubicBezTo>
                <a:cubicBezTo>
                  <a:pt x="9918" y="3995"/>
                  <a:pt x="9968" y="3977"/>
                  <a:pt x="10032" y="3977"/>
                </a:cubicBezTo>
                <a:cubicBezTo>
                  <a:pt x="10090" y="3977"/>
                  <a:pt x="10141" y="3995"/>
                  <a:pt x="10180" y="4032"/>
                </a:cubicBezTo>
                <a:cubicBezTo>
                  <a:pt x="10212" y="4061"/>
                  <a:pt x="10231" y="4098"/>
                  <a:pt x="10233" y="4141"/>
                </a:cubicBezTo>
                <a:lnTo>
                  <a:pt x="10164" y="4141"/>
                </a:lnTo>
                <a:cubicBezTo>
                  <a:pt x="10159" y="4106"/>
                  <a:pt x="10143" y="4080"/>
                  <a:pt x="10117" y="4059"/>
                </a:cubicBezTo>
                <a:cubicBezTo>
                  <a:pt x="10093" y="4043"/>
                  <a:pt x="10064" y="4032"/>
                  <a:pt x="10029" y="4032"/>
                </a:cubicBezTo>
                <a:cubicBezTo>
                  <a:pt x="9979" y="4032"/>
                  <a:pt x="9939" y="4051"/>
                  <a:pt x="9913" y="4085"/>
                </a:cubicBezTo>
                <a:cubicBezTo>
                  <a:pt x="9886" y="4117"/>
                  <a:pt x="9876" y="4165"/>
                  <a:pt x="9876" y="4223"/>
                </a:cubicBezTo>
                <a:cubicBezTo>
                  <a:pt x="9876" y="4286"/>
                  <a:pt x="9892" y="4337"/>
                  <a:pt x="9923" y="4371"/>
                </a:cubicBezTo>
                <a:cubicBezTo>
                  <a:pt x="9950" y="4403"/>
                  <a:pt x="9984" y="4416"/>
                  <a:pt x="10027" y="4416"/>
                </a:cubicBezTo>
                <a:close/>
                <a:moveTo>
                  <a:pt x="10728" y="4464"/>
                </a:moveTo>
                <a:lnTo>
                  <a:pt x="10654" y="4464"/>
                </a:lnTo>
                <a:lnTo>
                  <a:pt x="10607" y="4345"/>
                </a:lnTo>
                <a:lnTo>
                  <a:pt x="10379" y="4345"/>
                </a:lnTo>
                <a:lnTo>
                  <a:pt x="10331" y="4464"/>
                </a:lnTo>
                <a:lnTo>
                  <a:pt x="10260" y="4464"/>
                </a:lnTo>
                <a:lnTo>
                  <a:pt x="10456" y="3987"/>
                </a:lnTo>
                <a:lnTo>
                  <a:pt x="10532" y="3987"/>
                </a:lnTo>
                <a:lnTo>
                  <a:pt x="10728" y="4464"/>
                </a:lnTo>
                <a:close/>
                <a:moveTo>
                  <a:pt x="10493" y="4053"/>
                </a:moveTo>
                <a:lnTo>
                  <a:pt x="10400" y="4286"/>
                </a:lnTo>
                <a:lnTo>
                  <a:pt x="10583" y="4286"/>
                </a:lnTo>
                <a:lnTo>
                  <a:pt x="10493" y="4053"/>
                </a:lnTo>
                <a:close/>
              </a:path>
            </a:pathLst>
          </a:custGeom>
          <a:solidFill>
            <a:schemeClr val="bg2"/>
          </a:solidFill>
          <a:ln w="9525" cap="flat">
            <a:noFill/>
            <a:bevel/>
            <a:headEnd/>
            <a:tailEnd/>
          </a:ln>
          <a:effectLst/>
        </p:spPr>
        <p:txBody>
          <a:bodyPr wrap="none" anchor="ctr"/>
          <a:lstStyle/>
          <a:p>
            <a:endParaRPr lang="en-US"/>
          </a:p>
        </p:txBody>
      </p:sp>
      <p:grpSp>
        <p:nvGrpSpPr>
          <p:cNvPr id="11" name="Group 10">
            <a:extLst>
              <a:ext uri="{FF2B5EF4-FFF2-40B4-BE49-F238E27FC236}">
                <a16:creationId xmlns:a16="http://schemas.microsoft.com/office/drawing/2014/main" id="{6AA70FF9-D8C6-43C0-8330-592665880E6D}"/>
              </a:ext>
            </a:extLst>
          </p:cNvPr>
          <p:cNvGrpSpPr>
            <a:grpSpLocks noChangeAspect="1"/>
          </p:cNvGrpSpPr>
          <p:nvPr userDrawn="1"/>
        </p:nvGrpSpPr>
        <p:grpSpPr>
          <a:xfrm>
            <a:off x="6064485" y="532638"/>
            <a:ext cx="3079515" cy="4078224"/>
            <a:chOff x="6265863" y="2170113"/>
            <a:chExt cx="2462212" cy="3260725"/>
          </a:xfrm>
        </p:grpSpPr>
        <p:sp>
          <p:nvSpPr>
            <p:cNvPr id="12" name="Freeform 1">
              <a:extLst>
                <a:ext uri="{FF2B5EF4-FFF2-40B4-BE49-F238E27FC236}">
                  <a16:creationId xmlns:a16="http://schemas.microsoft.com/office/drawing/2014/main" id="{E1458A64-169C-404E-98E1-DBE7C11C7DA1}"/>
                </a:ext>
              </a:extLst>
            </p:cNvPr>
            <p:cNvSpPr>
              <a:spLocks noChangeArrowheads="1"/>
            </p:cNvSpPr>
            <p:nvPr/>
          </p:nvSpPr>
          <p:spPr bwMode="auto">
            <a:xfrm>
              <a:off x="6900863" y="2170113"/>
              <a:ext cx="1511300" cy="2430462"/>
            </a:xfrm>
            <a:custGeom>
              <a:avLst/>
              <a:gdLst>
                <a:gd name="T0" fmla="*/ 683 w 4200"/>
                <a:gd name="T1" fmla="*/ 3914 h 6753"/>
                <a:gd name="T2" fmla="*/ 683 w 4200"/>
                <a:gd name="T3" fmla="*/ 6411 h 6753"/>
                <a:gd name="T4" fmla="*/ 341 w 4200"/>
                <a:gd name="T5" fmla="*/ 6752 h 6753"/>
                <a:gd name="T6" fmla="*/ 341 w 4200"/>
                <a:gd name="T7" fmla="*/ 6752 h 6753"/>
                <a:gd name="T8" fmla="*/ 0 w 4200"/>
                <a:gd name="T9" fmla="*/ 6411 h 6753"/>
                <a:gd name="T10" fmla="*/ 0 w 4200"/>
                <a:gd name="T11" fmla="*/ 3914 h 6753"/>
                <a:gd name="T12" fmla="*/ 341 w 4200"/>
                <a:gd name="T13" fmla="*/ 3573 h 6753"/>
                <a:gd name="T14" fmla="*/ 341 w 4200"/>
                <a:gd name="T15" fmla="*/ 3573 h 6753"/>
                <a:gd name="T16" fmla="*/ 683 w 4200"/>
                <a:gd name="T17" fmla="*/ 3914 h 6753"/>
                <a:gd name="T18" fmla="*/ 3855 w 4200"/>
                <a:gd name="T19" fmla="*/ 0 h 6753"/>
                <a:gd name="T20" fmla="*/ 3855 w 4200"/>
                <a:gd name="T21" fmla="*/ 0 h 6753"/>
                <a:gd name="T22" fmla="*/ 3513 w 4200"/>
                <a:gd name="T23" fmla="*/ 342 h 6753"/>
                <a:gd name="T24" fmla="*/ 3513 w 4200"/>
                <a:gd name="T25" fmla="*/ 2839 h 6753"/>
                <a:gd name="T26" fmla="*/ 3855 w 4200"/>
                <a:gd name="T27" fmla="*/ 3181 h 6753"/>
                <a:gd name="T28" fmla="*/ 3855 w 4200"/>
                <a:gd name="T29" fmla="*/ 3181 h 6753"/>
                <a:gd name="T30" fmla="*/ 4196 w 4200"/>
                <a:gd name="T31" fmla="*/ 2839 h 6753"/>
                <a:gd name="T32" fmla="*/ 4196 w 4200"/>
                <a:gd name="T33" fmla="*/ 345 h 6753"/>
                <a:gd name="T34" fmla="*/ 3855 w 4200"/>
                <a:gd name="T35" fmla="*/ 0 h 6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0" h="6753">
                  <a:moveTo>
                    <a:pt x="683" y="3914"/>
                  </a:moveTo>
                  <a:lnTo>
                    <a:pt x="683" y="6411"/>
                  </a:lnTo>
                  <a:cubicBezTo>
                    <a:pt x="683" y="6600"/>
                    <a:pt x="531" y="6752"/>
                    <a:pt x="341" y="6752"/>
                  </a:cubicBezTo>
                  <a:lnTo>
                    <a:pt x="341" y="6752"/>
                  </a:lnTo>
                  <a:cubicBezTo>
                    <a:pt x="152" y="6752"/>
                    <a:pt x="0" y="6600"/>
                    <a:pt x="0" y="6411"/>
                  </a:cubicBezTo>
                  <a:lnTo>
                    <a:pt x="0" y="3914"/>
                  </a:lnTo>
                  <a:cubicBezTo>
                    <a:pt x="0" y="3725"/>
                    <a:pt x="152" y="3573"/>
                    <a:pt x="341" y="3573"/>
                  </a:cubicBezTo>
                  <a:lnTo>
                    <a:pt x="341" y="3573"/>
                  </a:lnTo>
                  <a:cubicBezTo>
                    <a:pt x="528" y="3570"/>
                    <a:pt x="683" y="3723"/>
                    <a:pt x="683" y="3914"/>
                  </a:cubicBezTo>
                  <a:close/>
                  <a:moveTo>
                    <a:pt x="3855" y="0"/>
                  </a:moveTo>
                  <a:lnTo>
                    <a:pt x="3855" y="0"/>
                  </a:lnTo>
                  <a:cubicBezTo>
                    <a:pt x="3666" y="0"/>
                    <a:pt x="3513" y="153"/>
                    <a:pt x="3513" y="342"/>
                  </a:cubicBezTo>
                  <a:lnTo>
                    <a:pt x="3513" y="2839"/>
                  </a:lnTo>
                  <a:cubicBezTo>
                    <a:pt x="3513" y="3028"/>
                    <a:pt x="3666" y="3181"/>
                    <a:pt x="3855" y="3181"/>
                  </a:cubicBezTo>
                  <a:lnTo>
                    <a:pt x="3855" y="3181"/>
                  </a:lnTo>
                  <a:cubicBezTo>
                    <a:pt x="4044" y="3181"/>
                    <a:pt x="4196" y="3028"/>
                    <a:pt x="4196" y="2839"/>
                  </a:cubicBezTo>
                  <a:lnTo>
                    <a:pt x="4196" y="345"/>
                  </a:lnTo>
                  <a:cubicBezTo>
                    <a:pt x="4199" y="155"/>
                    <a:pt x="4044" y="0"/>
                    <a:pt x="3855" y="0"/>
                  </a:cubicBezTo>
                  <a:close/>
                </a:path>
              </a:pathLst>
            </a:custGeom>
            <a:solidFill>
              <a:schemeClr val="accent6"/>
            </a:solidFill>
            <a:ln w="9525" cap="flat">
              <a:noFill/>
              <a:bevel/>
              <a:headEnd/>
              <a:tailEnd/>
            </a:ln>
            <a:effectLst/>
          </p:spPr>
          <p:txBody>
            <a:bodyPr wrap="none" anchor="ctr"/>
            <a:lstStyle/>
            <a:p>
              <a:endParaRPr lang="en-US"/>
            </a:p>
          </p:txBody>
        </p:sp>
        <p:sp>
          <p:nvSpPr>
            <p:cNvPr id="14" name="Freeform 2">
              <a:extLst>
                <a:ext uri="{FF2B5EF4-FFF2-40B4-BE49-F238E27FC236}">
                  <a16:creationId xmlns:a16="http://schemas.microsoft.com/office/drawing/2014/main" id="{16CF2C10-62BB-4A2B-9B36-9949BC53B8B2}"/>
                </a:ext>
              </a:extLst>
            </p:cNvPr>
            <p:cNvSpPr>
              <a:spLocks noChangeArrowheads="1"/>
            </p:cNvSpPr>
            <p:nvPr/>
          </p:nvSpPr>
          <p:spPr bwMode="auto">
            <a:xfrm>
              <a:off x="7216775" y="2603500"/>
              <a:ext cx="1511300" cy="2430463"/>
            </a:xfrm>
            <a:custGeom>
              <a:avLst/>
              <a:gdLst>
                <a:gd name="T0" fmla="*/ 683 w 4200"/>
                <a:gd name="T1" fmla="*/ 342 h 6751"/>
                <a:gd name="T2" fmla="*/ 683 w 4200"/>
                <a:gd name="T3" fmla="*/ 2839 h 6751"/>
                <a:gd name="T4" fmla="*/ 341 w 4200"/>
                <a:gd name="T5" fmla="*/ 3181 h 6751"/>
                <a:gd name="T6" fmla="*/ 341 w 4200"/>
                <a:gd name="T7" fmla="*/ 3181 h 6751"/>
                <a:gd name="T8" fmla="*/ 0 w 4200"/>
                <a:gd name="T9" fmla="*/ 2839 h 6751"/>
                <a:gd name="T10" fmla="*/ 0 w 4200"/>
                <a:gd name="T11" fmla="*/ 342 h 6751"/>
                <a:gd name="T12" fmla="*/ 341 w 4200"/>
                <a:gd name="T13" fmla="*/ 0 h 6751"/>
                <a:gd name="T14" fmla="*/ 341 w 4200"/>
                <a:gd name="T15" fmla="*/ 0 h 6751"/>
                <a:gd name="T16" fmla="*/ 683 w 4200"/>
                <a:gd name="T17" fmla="*/ 342 h 6751"/>
                <a:gd name="T18" fmla="*/ 1219 w 4200"/>
                <a:gd name="T19" fmla="*/ 2365 h 6751"/>
                <a:gd name="T20" fmla="*/ 1219 w 4200"/>
                <a:gd name="T21" fmla="*/ 2365 h 6751"/>
                <a:gd name="T22" fmla="*/ 877 w 4200"/>
                <a:gd name="T23" fmla="*/ 2707 h 6751"/>
                <a:gd name="T24" fmla="*/ 877 w 4200"/>
                <a:gd name="T25" fmla="*/ 5203 h 6751"/>
                <a:gd name="T26" fmla="*/ 1219 w 4200"/>
                <a:gd name="T27" fmla="*/ 5545 h 6751"/>
                <a:gd name="T28" fmla="*/ 1219 w 4200"/>
                <a:gd name="T29" fmla="*/ 5545 h 6751"/>
                <a:gd name="T30" fmla="*/ 1560 w 4200"/>
                <a:gd name="T31" fmla="*/ 5203 h 6751"/>
                <a:gd name="T32" fmla="*/ 1560 w 4200"/>
                <a:gd name="T33" fmla="*/ 2707 h 6751"/>
                <a:gd name="T34" fmla="*/ 1219 w 4200"/>
                <a:gd name="T35" fmla="*/ 2365 h 6751"/>
                <a:gd name="T36" fmla="*/ 3857 w 4200"/>
                <a:gd name="T37" fmla="*/ 3569 h 6751"/>
                <a:gd name="T38" fmla="*/ 3857 w 4200"/>
                <a:gd name="T39" fmla="*/ 3569 h 6751"/>
                <a:gd name="T40" fmla="*/ 3516 w 4200"/>
                <a:gd name="T41" fmla="*/ 3911 h 6751"/>
                <a:gd name="T42" fmla="*/ 3516 w 4200"/>
                <a:gd name="T43" fmla="*/ 6408 h 6751"/>
                <a:gd name="T44" fmla="*/ 3857 w 4200"/>
                <a:gd name="T45" fmla="*/ 6750 h 6751"/>
                <a:gd name="T46" fmla="*/ 3857 w 4200"/>
                <a:gd name="T47" fmla="*/ 6750 h 6751"/>
                <a:gd name="T48" fmla="*/ 4199 w 4200"/>
                <a:gd name="T49" fmla="*/ 6408 h 6751"/>
                <a:gd name="T50" fmla="*/ 4199 w 4200"/>
                <a:gd name="T51" fmla="*/ 3911 h 6751"/>
                <a:gd name="T52" fmla="*/ 3857 w 4200"/>
                <a:gd name="T53" fmla="*/ 3569 h 6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00" h="6751">
                  <a:moveTo>
                    <a:pt x="683" y="342"/>
                  </a:moveTo>
                  <a:lnTo>
                    <a:pt x="683" y="2839"/>
                  </a:lnTo>
                  <a:cubicBezTo>
                    <a:pt x="683" y="3028"/>
                    <a:pt x="530" y="3181"/>
                    <a:pt x="341" y="3181"/>
                  </a:cubicBezTo>
                  <a:lnTo>
                    <a:pt x="341" y="3181"/>
                  </a:lnTo>
                  <a:cubicBezTo>
                    <a:pt x="152" y="3181"/>
                    <a:pt x="0" y="3028"/>
                    <a:pt x="0" y="2839"/>
                  </a:cubicBezTo>
                  <a:lnTo>
                    <a:pt x="0" y="342"/>
                  </a:lnTo>
                  <a:cubicBezTo>
                    <a:pt x="0" y="153"/>
                    <a:pt x="152" y="0"/>
                    <a:pt x="341" y="0"/>
                  </a:cubicBezTo>
                  <a:lnTo>
                    <a:pt x="341" y="0"/>
                  </a:lnTo>
                  <a:cubicBezTo>
                    <a:pt x="530" y="0"/>
                    <a:pt x="683" y="153"/>
                    <a:pt x="683" y="342"/>
                  </a:cubicBezTo>
                  <a:close/>
                  <a:moveTo>
                    <a:pt x="1219" y="2365"/>
                  </a:moveTo>
                  <a:lnTo>
                    <a:pt x="1219" y="2365"/>
                  </a:lnTo>
                  <a:cubicBezTo>
                    <a:pt x="1030" y="2365"/>
                    <a:pt x="877" y="2518"/>
                    <a:pt x="877" y="2707"/>
                  </a:cubicBezTo>
                  <a:lnTo>
                    <a:pt x="877" y="5203"/>
                  </a:lnTo>
                  <a:cubicBezTo>
                    <a:pt x="877" y="5392"/>
                    <a:pt x="1030" y="5545"/>
                    <a:pt x="1219" y="5545"/>
                  </a:cubicBezTo>
                  <a:lnTo>
                    <a:pt x="1219" y="5545"/>
                  </a:lnTo>
                  <a:cubicBezTo>
                    <a:pt x="1408" y="5545"/>
                    <a:pt x="1560" y="5392"/>
                    <a:pt x="1560" y="5203"/>
                  </a:cubicBezTo>
                  <a:lnTo>
                    <a:pt x="1560" y="2707"/>
                  </a:lnTo>
                  <a:cubicBezTo>
                    <a:pt x="1563" y="2518"/>
                    <a:pt x="1408" y="2365"/>
                    <a:pt x="1219" y="2365"/>
                  </a:cubicBezTo>
                  <a:close/>
                  <a:moveTo>
                    <a:pt x="3857" y="3569"/>
                  </a:moveTo>
                  <a:lnTo>
                    <a:pt x="3857" y="3569"/>
                  </a:lnTo>
                  <a:cubicBezTo>
                    <a:pt x="3668" y="3569"/>
                    <a:pt x="3516" y="3722"/>
                    <a:pt x="3516" y="3911"/>
                  </a:cubicBezTo>
                  <a:lnTo>
                    <a:pt x="3516" y="6408"/>
                  </a:lnTo>
                  <a:cubicBezTo>
                    <a:pt x="3516" y="6597"/>
                    <a:pt x="3668" y="6750"/>
                    <a:pt x="3857" y="6750"/>
                  </a:cubicBezTo>
                  <a:lnTo>
                    <a:pt x="3857" y="6750"/>
                  </a:lnTo>
                  <a:cubicBezTo>
                    <a:pt x="4046" y="6750"/>
                    <a:pt x="4199" y="6597"/>
                    <a:pt x="4199" y="6408"/>
                  </a:cubicBezTo>
                  <a:lnTo>
                    <a:pt x="4199" y="3911"/>
                  </a:lnTo>
                  <a:cubicBezTo>
                    <a:pt x="4199" y="3722"/>
                    <a:pt x="4046" y="3569"/>
                    <a:pt x="3857" y="3569"/>
                  </a:cubicBezTo>
                  <a:close/>
                </a:path>
              </a:pathLst>
            </a:custGeom>
            <a:solidFill>
              <a:schemeClr val="accent2"/>
            </a:solidFill>
            <a:ln w="9525" cap="flat">
              <a:noFill/>
              <a:bevel/>
              <a:headEnd/>
              <a:tailEnd/>
            </a:ln>
            <a:effectLst/>
          </p:spPr>
          <p:txBody>
            <a:bodyPr wrap="none" anchor="ctr"/>
            <a:lstStyle/>
            <a:p>
              <a:endParaRPr lang="en-US"/>
            </a:p>
          </p:txBody>
        </p:sp>
        <p:sp>
          <p:nvSpPr>
            <p:cNvPr id="15" name="Freeform 3">
              <a:extLst>
                <a:ext uri="{FF2B5EF4-FFF2-40B4-BE49-F238E27FC236}">
                  <a16:creationId xmlns:a16="http://schemas.microsoft.com/office/drawing/2014/main" id="{C3457D7A-175B-4E70-88E4-F8839AA9613D}"/>
                </a:ext>
              </a:extLst>
            </p:cNvPr>
            <p:cNvSpPr>
              <a:spLocks noChangeArrowheads="1"/>
            </p:cNvSpPr>
            <p:nvPr/>
          </p:nvSpPr>
          <p:spPr bwMode="auto">
            <a:xfrm>
              <a:off x="6583363" y="3001963"/>
              <a:ext cx="1511300" cy="2032000"/>
            </a:xfrm>
            <a:custGeom>
              <a:avLst/>
              <a:gdLst>
                <a:gd name="T0" fmla="*/ 2441 w 4200"/>
                <a:gd name="T1" fmla="*/ 2804 h 5644"/>
                <a:gd name="T2" fmla="*/ 2441 w 4200"/>
                <a:gd name="T3" fmla="*/ 5301 h 5644"/>
                <a:gd name="T4" fmla="*/ 2099 w 4200"/>
                <a:gd name="T5" fmla="*/ 5643 h 5644"/>
                <a:gd name="T6" fmla="*/ 2099 w 4200"/>
                <a:gd name="T7" fmla="*/ 5643 h 5644"/>
                <a:gd name="T8" fmla="*/ 1758 w 4200"/>
                <a:gd name="T9" fmla="*/ 5301 h 5644"/>
                <a:gd name="T10" fmla="*/ 1758 w 4200"/>
                <a:gd name="T11" fmla="*/ 2804 h 5644"/>
                <a:gd name="T12" fmla="*/ 2099 w 4200"/>
                <a:gd name="T13" fmla="*/ 2462 h 5644"/>
                <a:gd name="T14" fmla="*/ 2099 w 4200"/>
                <a:gd name="T15" fmla="*/ 2462 h 5644"/>
                <a:gd name="T16" fmla="*/ 2441 w 4200"/>
                <a:gd name="T17" fmla="*/ 2804 h 5644"/>
                <a:gd name="T18" fmla="*/ 3857 w 4200"/>
                <a:gd name="T19" fmla="*/ 0 h 5644"/>
                <a:gd name="T20" fmla="*/ 3857 w 4200"/>
                <a:gd name="T21" fmla="*/ 0 h 5644"/>
                <a:gd name="T22" fmla="*/ 3516 w 4200"/>
                <a:gd name="T23" fmla="*/ 341 h 5644"/>
                <a:gd name="T24" fmla="*/ 3516 w 4200"/>
                <a:gd name="T25" fmla="*/ 2838 h 5644"/>
                <a:gd name="T26" fmla="*/ 3857 w 4200"/>
                <a:gd name="T27" fmla="*/ 3179 h 5644"/>
                <a:gd name="T28" fmla="*/ 3857 w 4200"/>
                <a:gd name="T29" fmla="*/ 3179 h 5644"/>
                <a:gd name="T30" fmla="*/ 4199 w 4200"/>
                <a:gd name="T31" fmla="*/ 2838 h 5644"/>
                <a:gd name="T32" fmla="*/ 4199 w 4200"/>
                <a:gd name="T33" fmla="*/ 341 h 5644"/>
                <a:gd name="T34" fmla="*/ 3857 w 4200"/>
                <a:gd name="T35" fmla="*/ 0 h 5644"/>
                <a:gd name="T36" fmla="*/ 341 w 4200"/>
                <a:gd name="T37" fmla="*/ 0 h 5644"/>
                <a:gd name="T38" fmla="*/ 341 w 4200"/>
                <a:gd name="T39" fmla="*/ 0 h 5644"/>
                <a:gd name="T40" fmla="*/ 0 w 4200"/>
                <a:gd name="T41" fmla="*/ 341 h 5644"/>
                <a:gd name="T42" fmla="*/ 0 w 4200"/>
                <a:gd name="T43" fmla="*/ 2838 h 5644"/>
                <a:gd name="T44" fmla="*/ 341 w 4200"/>
                <a:gd name="T45" fmla="*/ 3179 h 5644"/>
                <a:gd name="T46" fmla="*/ 341 w 4200"/>
                <a:gd name="T47" fmla="*/ 3179 h 5644"/>
                <a:gd name="T48" fmla="*/ 682 w 4200"/>
                <a:gd name="T49" fmla="*/ 2838 h 5644"/>
                <a:gd name="T50" fmla="*/ 682 w 4200"/>
                <a:gd name="T51" fmla="*/ 341 h 5644"/>
                <a:gd name="T52" fmla="*/ 341 w 4200"/>
                <a:gd name="T53" fmla="*/ 0 h 5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00" h="5644">
                  <a:moveTo>
                    <a:pt x="2441" y="2804"/>
                  </a:moveTo>
                  <a:lnTo>
                    <a:pt x="2441" y="5301"/>
                  </a:lnTo>
                  <a:cubicBezTo>
                    <a:pt x="2441" y="5490"/>
                    <a:pt x="2288" y="5643"/>
                    <a:pt x="2099" y="5643"/>
                  </a:cubicBezTo>
                  <a:lnTo>
                    <a:pt x="2099" y="5643"/>
                  </a:lnTo>
                  <a:cubicBezTo>
                    <a:pt x="1910" y="5643"/>
                    <a:pt x="1758" y="5490"/>
                    <a:pt x="1758" y="5301"/>
                  </a:cubicBezTo>
                  <a:lnTo>
                    <a:pt x="1758" y="2804"/>
                  </a:lnTo>
                  <a:cubicBezTo>
                    <a:pt x="1758" y="2615"/>
                    <a:pt x="1910" y="2462"/>
                    <a:pt x="2099" y="2462"/>
                  </a:cubicBezTo>
                  <a:lnTo>
                    <a:pt x="2099" y="2462"/>
                  </a:lnTo>
                  <a:cubicBezTo>
                    <a:pt x="2288" y="2462"/>
                    <a:pt x="2441" y="2615"/>
                    <a:pt x="2441" y="2804"/>
                  </a:cubicBezTo>
                  <a:close/>
                  <a:moveTo>
                    <a:pt x="3857" y="0"/>
                  </a:moveTo>
                  <a:lnTo>
                    <a:pt x="3857" y="0"/>
                  </a:lnTo>
                  <a:cubicBezTo>
                    <a:pt x="3668" y="0"/>
                    <a:pt x="3516" y="152"/>
                    <a:pt x="3516" y="341"/>
                  </a:cubicBezTo>
                  <a:lnTo>
                    <a:pt x="3516" y="2838"/>
                  </a:lnTo>
                  <a:cubicBezTo>
                    <a:pt x="3516" y="3027"/>
                    <a:pt x="3668" y="3179"/>
                    <a:pt x="3857" y="3179"/>
                  </a:cubicBezTo>
                  <a:lnTo>
                    <a:pt x="3857" y="3179"/>
                  </a:lnTo>
                  <a:cubicBezTo>
                    <a:pt x="4046" y="3179"/>
                    <a:pt x="4199" y="3027"/>
                    <a:pt x="4199" y="2838"/>
                  </a:cubicBezTo>
                  <a:lnTo>
                    <a:pt x="4199" y="341"/>
                  </a:lnTo>
                  <a:cubicBezTo>
                    <a:pt x="4199" y="152"/>
                    <a:pt x="4046" y="0"/>
                    <a:pt x="3857" y="0"/>
                  </a:cubicBezTo>
                  <a:close/>
                  <a:moveTo>
                    <a:pt x="341" y="0"/>
                  </a:moveTo>
                  <a:lnTo>
                    <a:pt x="341" y="0"/>
                  </a:lnTo>
                  <a:cubicBezTo>
                    <a:pt x="152" y="0"/>
                    <a:pt x="0" y="152"/>
                    <a:pt x="0" y="341"/>
                  </a:cubicBezTo>
                  <a:lnTo>
                    <a:pt x="0" y="2838"/>
                  </a:lnTo>
                  <a:cubicBezTo>
                    <a:pt x="0" y="3027"/>
                    <a:pt x="152" y="3179"/>
                    <a:pt x="341" y="3179"/>
                  </a:cubicBezTo>
                  <a:lnTo>
                    <a:pt x="341" y="3179"/>
                  </a:lnTo>
                  <a:cubicBezTo>
                    <a:pt x="530" y="3179"/>
                    <a:pt x="682" y="3027"/>
                    <a:pt x="682" y="2838"/>
                  </a:cubicBezTo>
                  <a:lnTo>
                    <a:pt x="682" y="341"/>
                  </a:lnTo>
                  <a:cubicBezTo>
                    <a:pt x="682" y="152"/>
                    <a:pt x="530" y="0"/>
                    <a:pt x="341" y="0"/>
                  </a:cubicBezTo>
                  <a:close/>
                </a:path>
              </a:pathLst>
            </a:custGeom>
            <a:solidFill>
              <a:schemeClr val="accent5"/>
            </a:solidFill>
            <a:ln w="9525" cap="flat">
              <a:noFill/>
              <a:bevel/>
              <a:headEnd/>
              <a:tailEnd/>
            </a:ln>
            <a:effectLst/>
          </p:spPr>
          <p:txBody>
            <a:bodyPr wrap="none" anchor="ctr"/>
            <a:lstStyle/>
            <a:p>
              <a:endParaRPr lang="en-US"/>
            </a:p>
          </p:txBody>
        </p:sp>
        <p:sp>
          <p:nvSpPr>
            <p:cNvPr id="18" name="Freeform 4">
              <a:extLst>
                <a:ext uri="{FF2B5EF4-FFF2-40B4-BE49-F238E27FC236}">
                  <a16:creationId xmlns:a16="http://schemas.microsoft.com/office/drawing/2014/main" id="{ECF2801C-521E-491B-B9A7-6B468A6ED88D}"/>
                </a:ext>
              </a:extLst>
            </p:cNvPr>
            <p:cNvSpPr>
              <a:spLocks noChangeArrowheads="1"/>
            </p:cNvSpPr>
            <p:nvPr/>
          </p:nvSpPr>
          <p:spPr bwMode="auto">
            <a:xfrm>
              <a:off x="6265863" y="3454400"/>
              <a:ext cx="2146300" cy="1976438"/>
            </a:xfrm>
            <a:custGeom>
              <a:avLst/>
              <a:gdLst>
                <a:gd name="T0" fmla="*/ 5960 w 5961"/>
                <a:gd name="T1" fmla="*/ 344 h 5492"/>
                <a:gd name="T2" fmla="*/ 5960 w 5961"/>
                <a:gd name="T3" fmla="*/ 2841 h 5492"/>
                <a:gd name="T4" fmla="*/ 5619 w 5961"/>
                <a:gd name="T5" fmla="*/ 3182 h 5492"/>
                <a:gd name="T6" fmla="*/ 5619 w 5961"/>
                <a:gd name="T7" fmla="*/ 3182 h 5492"/>
                <a:gd name="T8" fmla="*/ 5277 w 5961"/>
                <a:gd name="T9" fmla="*/ 2841 h 5492"/>
                <a:gd name="T10" fmla="*/ 5277 w 5961"/>
                <a:gd name="T11" fmla="*/ 344 h 5492"/>
                <a:gd name="T12" fmla="*/ 5619 w 5961"/>
                <a:gd name="T13" fmla="*/ 3 h 5492"/>
                <a:gd name="T14" fmla="*/ 5619 w 5961"/>
                <a:gd name="T15" fmla="*/ 3 h 5492"/>
                <a:gd name="T16" fmla="*/ 5960 w 5961"/>
                <a:gd name="T17" fmla="*/ 344 h 5492"/>
                <a:gd name="T18" fmla="*/ 342 w 5961"/>
                <a:gd name="T19" fmla="*/ 0 h 5492"/>
                <a:gd name="T20" fmla="*/ 342 w 5961"/>
                <a:gd name="T21" fmla="*/ 0 h 5492"/>
                <a:gd name="T22" fmla="*/ 0 w 5961"/>
                <a:gd name="T23" fmla="*/ 342 h 5492"/>
                <a:gd name="T24" fmla="*/ 0 w 5961"/>
                <a:gd name="T25" fmla="*/ 2838 h 5492"/>
                <a:gd name="T26" fmla="*/ 342 w 5961"/>
                <a:gd name="T27" fmla="*/ 3180 h 5492"/>
                <a:gd name="T28" fmla="*/ 342 w 5961"/>
                <a:gd name="T29" fmla="*/ 3180 h 5492"/>
                <a:gd name="T30" fmla="*/ 683 w 5961"/>
                <a:gd name="T31" fmla="*/ 2838 h 5492"/>
                <a:gd name="T32" fmla="*/ 683 w 5961"/>
                <a:gd name="T33" fmla="*/ 342 h 5492"/>
                <a:gd name="T34" fmla="*/ 342 w 5961"/>
                <a:gd name="T35" fmla="*/ 0 h 5492"/>
                <a:gd name="T36" fmla="*/ 1222 w 5961"/>
                <a:gd name="T37" fmla="*/ 2310 h 5492"/>
                <a:gd name="T38" fmla="*/ 1222 w 5961"/>
                <a:gd name="T39" fmla="*/ 2310 h 5492"/>
                <a:gd name="T40" fmla="*/ 881 w 5961"/>
                <a:gd name="T41" fmla="*/ 2652 h 5492"/>
                <a:gd name="T42" fmla="*/ 881 w 5961"/>
                <a:gd name="T43" fmla="*/ 5149 h 5492"/>
                <a:gd name="T44" fmla="*/ 1222 w 5961"/>
                <a:gd name="T45" fmla="*/ 5491 h 5492"/>
                <a:gd name="T46" fmla="*/ 1222 w 5961"/>
                <a:gd name="T47" fmla="*/ 5491 h 5492"/>
                <a:gd name="T48" fmla="*/ 1563 w 5961"/>
                <a:gd name="T49" fmla="*/ 5149 h 5492"/>
                <a:gd name="T50" fmla="*/ 1563 w 5961"/>
                <a:gd name="T51" fmla="*/ 2652 h 5492"/>
                <a:gd name="T52" fmla="*/ 1222 w 5961"/>
                <a:gd name="T53" fmla="*/ 2310 h 5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61" h="5492">
                  <a:moveTo>
                    <a:pt x="5960" y="344"/>
                  </a:moveTo>
                  <a:lnTo>
                    <a:pt x="5960" y="2841"/>
                  </a:lnTo>
                  <a:cubicBezTo>
                    <a:pt x="5960" y="3030"/>
                    <a:pt x="5808" y="3182"/>
                    <a:pt x="5619" y="3182"/>
                  </a:cubicBezTo>
                  <a:lnTo>
                    <a:pt x="5619" y="3182"/>
                  </a:lnTo>
                  <a:cubicBezTo>
                    <a:pt x="5430" y="3182"/>
                    <a:pt x="5277" y="3030"/>
                    <a:pt x="5277" y="2841"/>
                  </a:cubicBezTo>
                  <a:lnTo>
                    <a:pt x="5277" y="344"/>
                  </a:lnTo>
                  <a:cubicBezTo>
                    <a:pt x="5277" y="155"/>
                    <a:pt x="5430" y="3"/>
                    <a:pt x="5619" y="3"/>
                  </a:cubicBezTo>
                  <a:lnTo>
                    <a:pt x="5619" y="3"/>
                  </a:lnTo>
                  <a:cubicBezTo>
                    <a:pt x="5805" y="0"/>
                    <a:pt x="5960" y="153"/>
                    <a:pt x="5960" y="344"/>
                  </a:cubicBezTo>
                  <a:close/>
                  <a:moveTo>
                    <a:pt x="342" y="0"/>
                  </a:moveTo>
                  <a:lnTo>
                    <a:pt x="342" y="0"/>
                  </a:lnTo>
                  <a:cubicBezTo>
                    <a:pt x="152" y="0"/>
                    <a:pt x="0" y="153"/>
                    <a:pt x="0" y="342"/>
                  </a:cubicBezTo>
                  <a:lnTo>
                    <a:pt x="0" y="2838"/>
                  </a:lnTo>
                  <a:cubicBezTo>
                    <a:pt x="0" y="3027"/>
                    <a:pt x="152" y="3180"/>
                    <a:pt x="342" y="3180"/>
                  </a:cubicBezTo>
                  <a:lnTo>
                    <a:pt x="342" y="3180"/>
                  </a:lnTo>
                  <a:cubicBezTo>
                    <a:pt x="531" y="3180"/>
                    <a:pt x="683" y="3027"/>
                    <a:pt x="683" y="2838"/>
                  </a:cubicBezTo>
                  <a:lnTo>
                    <a:pt x="683" y="342"/>
                  </a:lnTo>
                  <a:cubicBezTo>
                    <a:pt x="686" y="153"/>
                    <a:pt x="533" y="0"/>
                    <a:pt x="342" y="0"/>
                  </a:cubicBezTo>
                  <a:close/>
                  <a:moveTo>
                    <a:pt x="1222" y="2310"/>
                  </a:moveTo>
                  <a:lnTo>
                    <a:pt x="1222" y="2310"/>
                  </a:lnTo>
                  <a:cubicBezTo>
                    <a:pt x="1033" y="2310"/>
                    <a:pt x="881" y="2463"/>
                    <a:pt x="881" y="2652"/>
                  </a:cubicBezTo>
                  <a:lnTo>
                    <a:pt x="881" y="5149"/>
                  </a:lnTo>
                  <a:cubicBezTo>
                    <a:pt x="881" y="5339"/>
                    <a:pt x="1033" y="5491"/>
                    <a:pt x="1222" y="5491"/>
                  </a:cubicBezTo>
                  <a:lnTo>
                    <a:pt x="1222" y="5491"/>
                  </a:lnTo>
                  <a:cubicBezTo>
                    <a:pt x="1411" y="5491"/>
                    <a:pt x="1563" y="5339"/>
                    <a:pt x="1563" y="5149"/>
                  </a:cubicBezTo>
                  <a:lnTo>
                    <a:pt x="1563" y="2652"/>
                  </a:lnTo>
                  <a:cubicBezTo>
                    <a:pt x="1563" y="2463"/>
                    <a:pt x="1411" y="2310"/>
                    <a:pt x="1222" y="2310"/>
                  </a:cubicBezTo>
                  <a:close/>
                </a:path>
              </a:pathLst>
            </a:custGeom>
            <a:solidFill>
              <a:schemeClr val="accent1"/>
            </a:solidFill>
            <a:ln w="9525" cap="flat">
              <a:noFill/>
              <a:bevel/>
              <a:headEnd/>
              <a:tailEnd/>
            </a:ln>
            <a:effectLst/>
          </p:spPr>
          <p:txBody>
            <a:bodyPr wrap="none" anchor="ctr"/>
            <a:lstStyle/>
            <a:p>
              <a:endParaRPr lang="en-US"/>
            </a:p>
          </p:txBody>
        </p:sp>
      </p:grpSp>
    </p:spTree>
    <p:extLst>
      <p:ext uri="{BB962C8B-B14F-4D97-AF65-F5344CB8AC3E}">
        <p14:creationId xmlns:p14="http://schemas.microsoft.com/office/powerpoint/2010/main" val="806502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tx2"/>
                </a:solidFill>
                <a:latin typeface="CiscoSansTT Light" panose="020B0503020201020303" pitchFamily="34" charset="0"/>
              </a:defRPr>
            </a:lvl1pPr>
          </a:lstStyle>
          <a:p>
            <a:pPr lvl="0"/>
            <a:r>
              <a:rPr lang="en-GB" dirty="0"/>
              <a:t>Click to edit Master title style</a:t>
            </a:r>
          </a:p>
        </p:txBody>
      </p:sp>
      <p:sp>
        <p:nvSpPr>
          <p:cNvPr id="17"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18" name="TextBox 17">
            <a:extLst>
              <a:ext uri="{FF2B5EF4-FFF2-40B4-BE49-F238E27FC236}">
                <a16:creationId xmlns:a16="http://schemas.microsoft.com/office/drawing/2014/main" id="{B810A9CF-C747-2B40-A1E3-3B19743F3386}"/>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33" name="Freeform 1">
            <a:extLst>
              <a:ext uri="{FF2B5EF4-FFF2-40B4-BE49-F238E27FC236}">
                <a16:creationId xmlns:a16="http://schemas.microsoft.com/office/drawing/2014/main" id="{D1CF8571-1D0E-4150-86CE-170EBEE47846}"/>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44"/>
            <a:r>
              <a:rPr lang="en-US"/>
              <a:t>BRKACI-2387</a:t>
            </a:r>
            <a:endParaRPr lang="en-US" dirty="0"/>
          </a:p>
        </p:txBody>
      </p:sp>
    </p:spTree>
    <p:extLst>
      <p:ext uri="{BB962C8B-B14F-4D97-AF65-F5344CB8AC3E}">
        <p14:creationId xmlns:p14="http://schemas.microsoft.com/office/powerpoint/2010/main" val="2920835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ebex Team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9DF690-445E-4695-9858-F70FE06B0E52}"/>
              </a:ext>
            </a:extLst>
          </p:cNvPr>
          <p:cNvSpPr/>
          <p:nvPr userDrawn="1"/>
        </p:nvSpPr>
        <p:spPr>
          <a:xfrm>
            <a:off x="5640390" y="0"/>
            <a:ext cx="3503610" cy="5143500"/>
          </a:xfrm>
          <a:prstGeom prst="rect">
            <a:avLst/>
          </a:prstGeom>
          <a:solidFill>
            <a:srgbClr val="002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grpSp>
        <p:nvGrpSpPr>
          <p:cNvPr id="11" name="Group 10">
            <a:extLst>
              <a:ext uri="{FF2B5EF4-FFF2-40B4-BE49-F238E27FC236}">
                <a16:creationId xmlns:a16="http://schemas.microsoft.com/office/drawing/2014/main" id="{50A4FAAC-ECC1-4A3A-84EA-E005793208F5}"/>
              </a:ext>
            </a:extLst>
          </p:cNvPr>
          <p:cNvGrpSpPr/>
          <p:nvPr userDrawn="1"/>
        </p:nvGrpSpPr>
        <p:grpSpPr>
          <a:xfrm>
            <a:off x="6191555" y="340451"/>
            <a:ext cx="2401279" cy="3657600"/>
            <a:chOff x="6191555" y="340451"/>
            <a:chExt cx="2401279" cy="3657600"/>
          </a:xfrm>
        </p:grpSpPr>
        <p:grpSp>
          <p:nvGrpSpPr>
            <p:cNvPr id="12" name="Group 11">
              <a:extLst>
                <a:ext uri="{FF2B5EF4-FFF2-40B4-BE49-F238E27FC236}">
                  <a16:creationId xmlns:a16="http://schemas.microsoft.com/office/drawing/2014/main" id="{44F294D6-0E3F-4939-87A7-BE484F736BAD}"/>
                </a:ext>
              </a:extLst>
            </p:cNvPr>
            <p:cNvGrpSpPr>
              <a:grpSpLocks noChangeAspect="1"/>
            </p:cNvGrpSpPr>
            <p:nvPr/>
          </p:nvGrpSpPr>
          <p:grpSpPr>
            <a:xfrm>
              <a:off x="6191555" y="340451"/>
              <a:ext cx="2401279" cy="3657600"/>
              <a:chOff x="6220438" y="677235"/>
              <a:chExt cx="2430648" cy="3702334"/>
            </a:xfrm>
          </p:grpSpPr>
          <p:sp>
            <p:nvSpPr>
              <p:cNvPr id="16" name="Rectangle 15">
                <a:extLst>
                  <a:ext uri="{FF2B5EF4-FFF2-40B4-BE49-F238E27FC236}">
                    <a16:creationId xmlns:a16="http://schemas.microsoft.com/office/drawing/2014/main" id="{E5379949-441E-4B67-AE80-9D84B32B2E83}"/>
                  </a:ext>
                </a:extLst>
              </p:cNvPr>
              <p:cNvSpPr/>
              <p:nvPr/>
            </p:nvSpPr>
            <p:spPr bwMode="auto">
              <a:xfrm>
                <a:off x="6754834" y="1318727"/>
                <a:ext cx="1378094" cy="2396023"/>
              </a:xfrm>
              <a:prstGeom prst="rect">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5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grpSp>
            <p:nvGrpSpPr>
              <p:cNvPr id="19" name="Group 18">
                <a:extLst>
                  <a:ext uri="{FF2B5EF4-FFF2-40B4-BE49-F238E27FC236}">
                    <a16:creationId xmlns:a16="http://schemas.microsoft.com/office/drawing/2014/main" id="{612EB6E4-D766-4897-9162-180ED311FFFB}"/>
                  </a:ext>
                </a:extLst>
              </p:cNvPr>
              <p:cNvGrpSpPr/>
              <p:nvPr/>
            </p:nvGrpSpPr>
            <p:grpSpPr>
              <a:xfrm>
                <a:off x="6220438" y="677235"/>
                <a:ext cx="2430648" cy="3702334"/>
                <a:chOff x="5964516" y="720583"/>
                <a:chExt cx="2430648" cy="3702334"/>
              </a:xfrm>
            </p:grpSpPr>
            <p:pic>
              <p:nvPicPr>
                <p:cNvPr id="21" name="Picture 20">
                  <a:extLst>
                    <a:ext uri="{FF2B5EF4-FFF2-40B4-BE49-F238E27FC236}">
                      <a16:creationId xmlns:a16="http://schemas.microsoft.com/office/drawing/2014/main" id="{909C2594-E2FD-4E7D-978C-DA7B38060030}"/>
                    </a:ext>
                  </a:extLst>
                </p:cNvPr>
                <p:cNvPicPr>
                  <a:picLocks noChangeAspect="1"/>
                </p:cNvPicPr>
                <p:nvPr/>
              </p:nvPicPr>
              <p:blipFill rotWithShape="1">
                <a:blip r:embed="rId2"/>
                <a:srcRect t="393" b="393"/>
                <a:stretch/>
              </p:blipFill>
              <p:spPr>
                <a:xfrm>
                  <a:off x="6519384" y="1362075"/>
                  <a:ext cx="1321831" cy="2316047"/>
                </a:xfrm>
                <a:prstGeom prst="rect">
                  <a:avLst/>
                </a:prstGeom>
                <a:noFill/>
                <a:ln>
                  <a:noFill/>
                </a:ln>
              </p:spPr>
            </p:pic>
            <p:pic>
              <p:nvPicPr>
                <p:cNvPr id="22" name="Picture 21">
                  <a:extLst>
                    <a:ext uri="{FF2B5EF4-FFF2-40B4-BE49-F238E27FC236}">
                      <a16:creationId xmlns:a16="http://schemas.microsoft.com/office/drawing/2014/main" id="{1D0AE8F2-416B-4A97-957A-80FAAC11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64516" y="720583"/>
                  <a:ext cx="2430648" cy="3702334"/>
                </a:xfrm>
                <a:prstGeom prst="rect">
                  <a:avLst/>
                </a:prstGeom>
              </p:spPr>
            </p:pic>
          </p:grpSp>
        </p:grpSp>
        <p:grpSp>
          <p:nvGrpSpPr>
            <p:cNvPr id="13" name="Group 12">
              <a:extLst>
                <a:ext uri="{FF2B5EF4-FFF2-40B4-BE49-F238E27FC236}">
                  <a16:creationId xmlns:a16="http://schemas.microsoft.com/office/drawing/2014/main" id="{D0765B87-D869-4755-ACA0-749BC4BF8FF5}"/>
                </a:ext>
              </a:extLst>
            </p:cNvPr>
            <p:cNvGrpSpPr/>
            <p:nvPr/>
          </p:nvGrpSpPr>
          <p:grpSpPr>
            <a:xfrm>
              <a:off x="6764331" y="2738257"/>
              <a:ext cx="155448" cy="146304"/>
              <a:chOff x="6764331" y="2738380"/>
              <a:chExt cx="155448" cy="146304"/>
            </a:xfrm>
          </p:grpSpPr>
          <p:sp>
            <p:nvSpPr>
              <p:cNvPr id="14" name="Rectangle 13">
                <a:extLst>
                  <a:ext uri="{FF2B5EF4-FFF2-40B4-BE49-F238E27FC236}">
                    <a16:creationId xmlns:a16="http://schemas.microsoft.com/office/drawing/2014/main" id="{9AB7B583-D851-4E57-AB91-1D71763AC553}"/>
                  </a:ext>
                </a:extLst>
              </p:cNvPr>
              <p:cNvSpPr/>
              <p:nvPr/>
            </p:nvSpPr>
            <p:spPr>
              <a:xfrm>
                <a:off x="6764331" y="2738380"/>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5" name="Picture 14">
                <a:extLst>
                  <a:ext uri="{FF2B5EF4-FFF2-40B4-BE49-F238E27FC236}">
                    <a16:creationId xmlns:a16="http://schemas.microsoft.com/office/drawing/2014/main" id="{29666361-A28C-44EE-AE7A-A940F01E1728}"/>
                  </a:ext>
                </a:extLst>
              </p:cNvPr>
              <p:cNvPicPr>
                <a:picLocks noChangeAspect="1"/>
              </p:cNvPicPr>
              <p:nvPr/>
            </p:nvPicPr>
            <p:blipFill>
              <a:blip r:embed="rId4"/>
              <a:stretch>
                <a:fillRect/>
              </a:stretch>
            </p:blipFill>
            <p:spPr>
              <a:xfrm>
                <a:off x="6778047" y="2747524"/>
                <a:ext cx="128016" cy="128016"/>
              </a:xfrm>
              <a:prstGeom prst="rect">
                <a:avLst/>
              </a:prstGeom>
            </p:spPr>
          </p:pic>
        </p:grpSp>
      </p:grpSp>
      <p:sp>
        <p:nvSpPr>
          <p:cNvPr id="23" name="Text Placeholder 4">
            <a:extLst>
              <a:ext uri="{FF2B5EF4-FFF2-40B4-BE49-F238E27FC236}">
                <a16:creationId xmlns:a16="http://schemas.microsoft.com/office/drawing/2014/main" id="{3B9AC477-04F4-4894-A3FB-C83D726B3645}"/>
              </a:ext>
            </a:extLst>
          </p:cNvPr>
          <p:cNvSpPr txBox="1">
            <a:spLocks/>
          </p:cNvSpPr>
          <p:nvPr userDrawn="1"/>
        </p:nvSpPr>
        <p:spPr>
          <a:xfrm>
            <a:off x="447233" y="1262811"/>
            <a:ext cx="5002737"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78"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8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Use Cisco Webex Teams</a:t>
            </a:r>
            <a:r>
              <a:rPr lang="en-US" sz="1400" kern="0" dirty="0">
                <a:latin typeface="CiscoSansTT Light" panose="020B0503020201020303" pitchFamily="34" charset="0"/>
                <a:cs typeface="CiscoSansTT Light" panose="020B0503020201020303" pitchFamily="34" charset="0"/>
              </a:rPr>
              <a:t> </a:t>
            </a: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to chat </a:t>
            </a:r>
            <a:b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24" name="Text Placeholder 4">
            <a:extLst>
              <a:ext uri="{FF2B5EF4-FFF2-40B4-BE49-F238E27FC236}">
                <a16:creationId xmlns:a16="http://schemas.microsoft.com/office/drawing/2014/main" id="{F1A2B9BB-2D98-4A35-95B2-F7C53A426159}"/>
              </a:ext>
            </a:extLst>
          </p:cNvPr>
          <p:cNvSpPr txBox="1">
            <a:spLocks/>
          </p:cNvSpPr>
          <p:nvPr userDrawn="1"/>
        </p:nvSpPr>
        <p:spPr>
          <a:xfrm>
            <a:off x="767904" y="2376835"/>
            <a:ext cx="4754880"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78" rtl="0" eaLnBrk="1" fontAlgn="base" latinLnBrk="0" hangingPunct="1">
              <a:lnSpc>
                <a:spcPct val="100000"/>
              </a:lnSpc>
              <a:spcBef>
                <a:spcPts val="0"/>
              </a:spcBef>
              <a:spcAft>
                <a:spcPts val="600"/>
              </a:spcAft>
              <a:buClrTx/>
              <a:buSzPct val="80000"/>
              <a:buFont typeface="Arial" panose="020B0604020202020204" pitchFamily="34" charset="0"/>
              <a:buNone/>
              <a:tabLst/>
              <a:defRPr/>
            </a:pP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78" rtl="0" eaLnBrk="1" fontAlgn="base" latinLnBrk="0" hangingPunct="1">
              <a:lnSpc>
                <a:spcPct val="100000"/>
              </a:lnSpc>
              <a:spcBef>
                <a:spcPts val="0"/>
              </a:spcBef>
              <a:spcAft>
                <a:spcPts val="600"/>
              </a:spcAft>
              <a:buClrTx/>
              <a:buSzPct val="80000"/>
              <a:buFont typeface="Arial" panose="020B0604020202020204" pitchFamily="34" charset="0"/>
              <a:buNone/>
              <a:tabLst/>
              <a:defRPr/>
            </a:pP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78" rtl="0" eaLnBrk="1" fontAlgn="base" latinLnBrk="0" hangingPunct="1">
              <a:lnSpc>
                <a:spcPct val="100000"/>
              </a:lnSpc>
              <a:spcBef>
                <a:spcPts val="0"/>
              </a:spcBef>
              <a:spcAft>
                <a:spcPts val="600"/>
              </a:spcAft>
              <a:buClrTx/>
              <a:buSzPct val="80000"/>
              <a:buFont typeface="Arial" panose="020B0604020202020204" pitchFamily="34" charset="0"/>
              <a:buNone/>
              <a:tabLst/>
              <a:defRPr/>
            </a:pP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Install Webex Teams or go directly to the team space</a:t>
            </a:r>
          </a:p>
          <a:p>
            <a:pPr marL="1588" marR="0" lvl="0" indent="0" algn="l" defTabSz="914378" rtl="0" eaLnBrk="1" fontAlgn="base" latinLnBrk="0" hangingPunct="1">
              <a:lnSpc>
                <a:spcPct val="100000"/>
              </a:lnSpc>
              <a:spcBef>
                <a:spcPts val="0"/>
              </a:spcBef>
              <a:spcAft>
                <a:spcPts val="600"/>
              </a:spcAft>
              <a:buClrTx/>
              <a:buSzPct val="80000"/>
              <a:buFont typeface="Arial" panose="020B0604020202020204" pitchFamily="34" charset="0"/>
              <a:buNone/>
              <a:tabLst/>
              <a:defRPr/>
            </a:pPr>
            <a:r>
              <a:rPr kumimoji="0" lang="en-US" sz="1400" b="0" i="0" u="none" strike="noStrike" kern="0" cap="none" spc="0" normalizeH="0" baseline="0" noProof="0" dirty="0">
                <a:ln>
                  <a:noFill/>
                </a:ln>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team space</a:t>
            </a:r>
          </a:p>
        </p:txBody>
      </p:sp>
      <p:sp>
        <p:nvSpPr>
          <p:cNvPr id="25" name="Text Placeholder 4">
            <a:extLst>
              <a:ext uri="{FF2B5EF4-FFF2-40B4-BE49-F238E27FC236}">
                <a16:creationId xmlns:a16="http://schemas.microsoft.com/office/drawing/2014/main" id="{EBAF03E6-8D9E-4F71-8DAF-403DEE2BC87D}"/>
              </a:ext>
            </a:extLst>
          </p:cNvPr>
          <p:cNvSpPr txBox="1">
            <a:spLocks/>
          </p:cNvSpPr>
          <p:nvPr userDrawn="1"/>
        </p:nvSpPr>
        <p:spPr>
          <a:xfrm>
            <a:off x="447234" y="2039679"/>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78"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8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26" name="Text Placeholder 4">
            <a:extLst>
              <a:ext uri="{FF2B5EF4-FFF2-40B4-BE49-F238E27FC236}">
                <a16:creationId xmlns:a16="http://schemas.microsoft.com/office/drawing/2014/main" id="{BC8E6B5B-CCDF-4883-9511-00C41BE4BBB6}"/>
              </a:ext>
            </a:extLst>
          </p:cNvPr>
          <p:cNvSpPr txBox="1">
            <a:spLocks/>
          </p:cNvSpPr>
          <p:nvPr userDrawn="1"/>
        </p:nvSpPr>
        <p:spPr>
          <a:xfrm>
            <a:off x="447234" y="3687353"/>
            <a:ext cx="4297680"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78"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8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Webex Teams will be moderated </a:t>
            </a:r>
            <a:br>
              <a:rPr kumimoji="0" lang="en-US" sz="18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800" b="0" i="0" u="none" strike="noStrike" kern="0" cap="none" spc="0" normalizeH="0" baseline="0" noProof="0" dirty="0">
                <a:ln>
                  <a:noFill/>
                </a:ln>
                <a:solidFill>
                  <a:schemeClr val="accent1"/>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16, 2019.</a:t>
            </a:r>
          </a:p>
        </p:txBody>
      </p:sp>
      <p:sp>
        <p:nvSpPr>
          <p:cNvPr id="27" name="Rounded Rectangle 22">
            <a:extLst>
              <a:ext uri="{FF2B5EF4-FFF2-40B4-BE49-F238E27FC236}">
                <a16:creationId xmlns:a16="http://schemas.microsoft.com/office/drawing/2014/main" id="{157AE1BF-1A3C-409A-BE31-66897CEA0857}"/>
              </a:ext>
            </a:extLst>
          </p:cNvPr>
          <p:cNvSpPr/>
          <p:nvPr userDrawn="1"/>
        </p:nvSpPr>
        <p:spPr bwMode="auto">
          <a:xfrm>
            <a:off x="6351221" y="2682456"/>
            <a:ext cx="1554480" cy="257907"/>
          </a:xfrm>
          <a:prstGeom prst="roundRect">
            <a:avLst>
              <a:gd name="adj" fmla="val 50000"/>
            </a:avLst>
          </a:prstGeom>
          <a:noFill/>
          <a:ln w="19050" cap="flat">
            <a:solidFill>
              <a:schemeClr val="accent1"/>
            </a:solidFill>
            <a:miter lim="800000"/>
            <a:headEnd type="none" w="med" len="med"/>
            <a:tailEnd type="none" w="med" len="med"/>
          </a:ln>
        </p:spPr>
        <p:txBody>
          <a:bodyPr lIns="91440" tIns="45720" rIns="91440" bIns="45720" rtlCol="0" anchor="ctr"/>
          <a:lstStyle/>
          <a:p>
            <a:pPr marL="0" marR="0" lvl="0" indent="0" algn="ctr" defTabSz="51435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28" name="Line 9">
            <a:extLst>
              <a:ext uri="{FF2B5EF4-FFF2-40B4-BE49-F238E27FC236}">
                <a16:creationId xmlns:a16="http://schemas.microsoft.com/office/drawing/2014/main" id="{EE7A223D-E40D-4E8D-AFAB-AA5C57CFACD3}"/>
              </a:ext>
            </a:extLst>
          </p:cNvPr>
          <p:cNvSpPr>
            <a:spLocks noChangeShapeType="1"/>
          </p:cNvSpPr>
          <p:nvPr userDrawn="1"/>
        </p:nvSpPr>
        <p:spPr bwMode="auto">
          <a:xfrm flipH="1">
            <a:off x="3132051" y="2811409"/>
            <a:ext cx="3383280" cy="0"/>
          </a:xfrm>
          <a:prstGeom prst="line">
            <a:avLst/>
          </a:prstGeom>
          <a:noFill/>
          <a:ln w="9525" cap="rnd">
            <a:solidFill>
              <a:schemeClr val="accent1"/>
            </a:solidFill>
            <a:round/>
            <a:headEnd type="oval"/>
            <a:tailEnd/>
          </a:ln>
          <a:extLst>
            <a:ext uri="{909E8E84-426E-40dd-AFC4-6F175D3DCCD1}">
              <a14:hiddenFill xmlns="" xmlns:a14="http://schemas.microsoft.com/office/drawing/2010/main">
                <a:noFill/>
              </a14:hiddenFill>
            </a:ext>
          </a:extLst>
        </p:spPr>
        <p:txBody>
          <a:bodyPr lIns="0" tIns="0" rIns="0" bIns="0"/>
          <a:lstStyle/>
          <a:p>
            <a:pPr marL="0" marR="0" lvl="0" indent="0" algn="l" defTabSz="51435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charset="0"/>
              <a:ea typeface="ＭＳ Ｐゴシック" charset="0"/>
              <a:sym typeface="Arial" pitchFamily="34" charset="0"/>
            </a:endParaRPr>
          </a:p>
        </p:txBody>
      </p:sp>
      <p:sp>
        <p:nvSpPr>
          <p:cNvPr id="29" name="Oval 28">
            <a:extLst>
              <a:ext uri="{FF2B5EF4-FFF2-40B4-BE49-F238E27FC236}">
                <a16:creationId xmlns:a16="http://schemas.microsoft.com/office/drawing/2014/main" id="{9B5F58E2-3718-4CC4-AD1B-9CD7011CD382}"/>
              </a:ext>
            </a:extLst>
          </p:cNvPr>
          <p:cNvSpPr>
            <a:spLocks noChangeAspect="1"/>
          </p:cNvSpPr>
          <p:nvPr userDrawn="1"/>
        </p:nvSpPr>
        <p:spPr>
          <a:xfrm>
            <a:off x="539304" y="2425389"/>
            <a:ext cx="228600" cy="2286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1</a:t>
            </a:r>
          </a:p>
        </p:txBody>
      </p:sp>
      <p:sp>
        <p:nvSpPr>
          <p:cNvPr id="30" name="Oval 29">
            <a:extLst>
              <a:ext uri="{FF2B5EF4-FFF2-40B4-BE49-F238E27FC236}">
                <a16:creationId xmlns:a16="http://schemas.microsoft.com/office/drawing/2014/main" id="{B2238E70-A16F-4BD0-9EAB-32155A4A6478}"/>
              </a:ext>
            </a:extLst>
          </p:cNvPr>
          <p:cNvSpPr>
            <a:spLocks noChangeAspect="1"/>
          </p:cNvSpPr>
          <p:nvPr userDrawn="1"/>
        </p:nvSpPr>
        <p:spPr>
          <a:xfrm>
            <a:off x="539304" y="2711740"/>
            <a:ext cx="228600" cy="2286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2</a:t>
            </a:r>
          </a:p>
        </p:txBody>
      </p:sp>
      <p:sp>
        <p:nvSpPr>
          <p:cNvPr id="31" name="Oval 30">
            <a:extLst>
              <a:ext uri="{FF2B5EF4-FFF2-40B4-BE49-F238E27FC236}">
                <a16:creationId xmlns:a16="http://schemas.microsoft.com/office/drawing/2014/main" id="{28CBE1AC-DA28-450F-BC46-A9E05DBD04BF}"/>
              </a:ext>
            </a:extLst>
          </p:cNvPr>
          <p:cNvSpPr>
            <a:spLocks noChangeAspect="1"/>
          </p:cNvSpPr>
          <p:nvPr userDrawn="1"/>
        </p:nvSpPr>
        <p:spPr>
          <a:xfrm>
            <a:off x="539304" y="2998091"/>
            <a:ext cx="228600" cy="2286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3</a:t>
            </a:r>
          </a:p>
        </p:txBody>
      </p:sp>
      <p:sp>
        <p:nvSpPr>
          <p:cNvPr id="32" name="Oval 31">
            <a:extLst>
              <a:ext uri="{FF2B5EF4-FFF2-40B4-BE49-F238E27FC236}">
                <a16:creationId xmlns:a16="http://schemas.microsoft.com/office/drawing/2014/main" id="{98DAAAD4-97D5-4E38-AB36-134CED964EEB}"/>
              </a:ext>
            </a:extLst>
          </p:cNvPr>
          <p:cNvSpPr>
            <a:spLocks noChangeAspect="1"/>
          </p:cNvSpPr>
          <p:nvPr userDrawn="1"/>
        </p:nvSpPr>
        <p:spPr>
          <a:xfrm>
            <a:off x="539304" y="3284443"/>
            <a:ext cx="228600" cy="2286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mn-ea"/>
                <a:cs typeface="CiscoSansTT Light" panose="020B0503020201020303" pitchFamily="34" charset="0"/>
              </a:rPr>
              <a:t>4</a:t>
            </a:r>
          </a:p>
        </p:txBody>
      </p:sp>
      <p:sp>
        <p:nvSpPr>
          <p:cNvPr id="34" name="Rectangle 4">
            <a:extLst>
              <a:ext uri="{FF2B5EF4-FFF2-40B4-BE49-F238E27FC236}">
                <a16:creationId xmlns:a16="http://schemas.microsoft.com/office/drawing/2014/main" id="{5879ED1F-60D1-47DA-B068-0A4CE174A51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18" name="TextBox 17">
            <a:extLst>
              <a:ext uri="{FF2B5EF4-FFF2-40B4-BE49-F238E27FC236}">
                <a16:creationId xmlns:a16="http://schemas.microsoft.com/office/drawing/2014/main" id="{B810A9CF-C747-2B40-A1E3-3B19743F3386}"/>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33" name="Freeform 1">
            <a:extLst>
              <a:ext uri="{FF2B5EF4-FFF2-40B4-BE49-F238E27FC236}">
                <a16:creationId xmlns:a16="http://schemas.microsoft.com/office/drawing/2014/main" id="{D1CF8571-1D0E-4150-86CE-170EBEE47846}"/>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2" name="Rectangle 1"/>
          <p:cNvSpPr/>
          <p:nvPr userDrawn="1"/>
        </p:nvSpPr>
        <p:spPr>
          <a:xfrm>
            <a:off x="445200" y="399846"/>
            <a:ext cx="3693640" cy="523220"/>
          </a:xfrm>
          <a:prstGeom prst="rect">
            <a:avLst/>
          </a:prstGeom>
        </p:spPr>
        <p:txBody>
          <a:bodyPr wrap="none">
            <a:spAutoFit/>
          </a:bodyPr>
          <a:lstStyle/>
          <a:p>
            <a:r>
              <a:rPr lang="en-US" sz="2800" b="0" i="0" u="none" kern="1200" dirty="0">
                <a:solidFill>
                  <a:schemeClr val="tx2"/>
                </a:solidFill>
                <a:latin typeface="CiscoSansTT Light" panose="020B0503020201020303" pitchFamily="34" charset="0"/>
                <a:ea typeface="CiscoSansTT Thin" charset="0"/>
                <a:cs typeface="CiscoSansTT Thin" charset="0"/>
              </a:rPr>
              <a:t>Cisco </a:t>
            </a:r>
            <a:r>
              <a:rPr lang="en-US" sz="2800" b="0" i="0" u="none" kern="1200" dirty="0" err="1">
                <a:solidFill>
                  <a:schemeClr val="tx2"/>
                </a:solidFill>
                <a:latin typeface="CiscoSansTT Light" panose="020B0503020201020303" pitchFamily="34" charset="0"/>
                <a:ea typeface="CiscoSansTT Thin" charset="0"/>
                <a:cs typeface="CiscoSansTT Thin" charset="0"/>
              </a:rPr>
              <a:t>Webex</a:t>
            </a:r>
            <a:r>
              <a:rPr lang="en-US" sz="2800" b="0" i="0" u="none" kern="1200" dirty="0">
                <a:solidFill>
                  <a:schemeClr val="tx2"/>
                </a:solidFill>
                <a:latin typeface="CiscoSansTT Light" panose="020B0503020201020303" pitchFamily="34" charset="0"/>
                <a:ea typeface="CiscoSansTT Thin" charset="0"/>
                <a:cs typeface="CiscoSansTT Thin" charset="0"/>
              </a:rPr>
              <a:t> Teams </a:t>
            </a:r>
          </a:p>
        </p:txBody>
      </p:sp>
      <p:sp>
        <p:nvSpPr>
          <p:cNvPr id="36" name="Footer Placeholder 2"/>
          <p:cNvSpPr>
            <a:spLocks noGrp="1"/>
          </p:cNvSpPr>
          <p:nvPr>
            <p:ph type="ftr" sz="quarter" idx="3"/>
          </p:nvPr>
        </p:nvSpPr>
        <p:spPr>
          <a:xfrm>
            <a:off x="7493929" y="3823345"/>
            <a:ext cx="1182547" cy="223768"/>
          </a:xfrm>
          <a:prstGeom prst="rect">
            <a:avLst/>
          </a:prstGeom>
          <a:noFill/>
          <a:ln w="9525">
            <a:noFill/>
            <a:miter lim="800000"/>
            <a:headEnd/>
            <a:tailEnd/>
          </a:ln>
          <a:effectLst/>
        </p:spPr>
        <p:txBody>
          <a:bodyPr wrap="square" lIns="61586" tIns="30792" rIns="61586" bIns="30792" anchor="b">
            <a:spAutoFit/>
          </a:bodyPr>
          <a:lstStyle>
            <a:lvl1pPr marL="0" marR="0" indent="0" algn="l" defTabSz="457200" rtl="0" eaLnBrk="1" fontAlgn="base" latinLnBrk="0" hangingPunct="1">
              <a:lnSpc>
                <a:spcPct val="100000"/>
              </a:lnSpc>
              <a:spcBef>
                <a:spcPct val="0"/>
              </a:spcBef>
              <a:spcAft>
                <a:spcPct val="0"/>
              </a:spcAft>
              <a:buClrTx/>
              <a:buSzTx/>
              <a:buFontTx/>
              <a:buNone/>
              <a:tabLst/>
              <a:defRPr kumimoji="0" lang="en-US" sz="105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stStyle>
          <a:p>
            <a:pPr>
              <a:defRPr/>
            </a:pPr>
            <a:r>
              <a:rPr lang="en-US"/>
              <a:t>BRKACI-2387</a:t>
            </a:r>
            <a:endParaRPr lang="en-US" dirty="0"/>
          </a:p>
        </p:txBody>
      </p:sp>
      <p:sp>
        <p:nvSpPr>
          <p:cNvPr id="41" name="Rectangle 40">
            <a:extLst>
              <a:ext uri="{FF2B5EF4-FFF2-40B4-BE49-F238E27FC236}">
                <a16:creationId xmlns:a16="http://schemas.microsoft.com/office/drawing/2014/main" id="{5C18556C-D96F-400E-99A7-D71A1FD850D3}"/>
              </a:ext>
            </a:extLst>
          </p:cNvPr>
          <p:cNvSpPr/>
          <p:nvPr userDrawn="1"/>
        </p:nvSpPr>
        <p:spPr>
          <a:xfrm>
            <a:off x="6285672" y="3806925"/>
            <a:ext cx="1375698" cy="253916"/>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rPr>
              <a:t>cs.co/</a:t>
            </a:r>
            <a:r>
              <a:rPr kumimoji="0" lang="en-US" sz="1050" b="0" i="0" u="none" strike="noStrike" kern="1200" cap="none" spc="0" normalizeH="0" baseline="0" noProof="0" dirty="0" err="1">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rPr>
              <a:t>ciscolivebot</a:t>
            </a:r>
            <a:r>
              <a:rPr kumimoji="0" lang="en-US" sz="1050" b="0" i="0" u="none" strike="noStrike" kern="1200" cap="none" spc="0" normalizeH="0" baseline="0" noProof="0" dirty="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rPr>
              <a:t>#</a:t>
            </a:r>
          </a:p>
        </p:txBody>
      </p:sp>
    </p:spTree>
    <p:extLst>
      <p:ext uri="{BB962C8B-B14F-4D97-AF65-F5344CB8AC3E}">
        <p14:creationId xmlns:p14="http://schemas.microsoft.com/office/powerpoint/2010/main" val="500923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4D5452E-CC80-4E11-A134-EB1485F3BA55}"/>
              </a:ext>
            </a:extLst>
          </p:cNvPr>
          <p:cNvGrpSpPr>
            <a:grpSpLocks noChangeAspect="1"/>
          </p:cNvGrpSpPr>
          <p:nvPr userDrawn="1"/>
        </p:nvGrpSpPr>
        <p:grpSpPr>
          <a:xfrm>
            <a:off x="6988302" y="0"/>
            <a:ext cx="2155698" cy="5148072"/>
            <a:chOff x="6988302" y="0"/>
            <a:chExt cx="2155698" cy="5148072"/>
          </a:xfrm>
        </p:grpSpPr>
        <p:sp>
          <p:nvSpPr>
            <p:cNvPr id="17" name="Rectangle 16">
              <a:extLst>
                <a:ext uri="{FF2B5EF4-FFF2-40B4-BE49-F238E27FC236}">
                  <a16:creationId xmlns:a16="http://schemas.microsoft.com/office/drawing/2014/main" id="{66CC669C-90F5-428D-9CEA-FA9552DB200B}"/>
                </a:ext>
              </a:extLst>
            </p:cNvPr>
            <p:cNvSpPr/>
            <p:nvPr/>
          </p:nvSpPr>
          <p:spPr>
            <a:xfrm>
              <a:off x="6988302" y="0"/>
              <a:ext cx="2155698" cy="5148072"/>
            </a:xfrm>
            <a:prstGeom prst="rect">
              <a:avLst/>
            </a:prstGeom>
            <a:solidFill>
              <a:srgbClr val="00A7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
              <a:extLst>
                <a:ext uri="{FF2B5EF4-FFF2-40B4-BE49-F238E27FC236}">
                  <a16:creationId xmlns:a16="http://schemas.microsoft.com/office/drawing/2014/main" id="{1E68BF0C-5F1C-427A-BC18-A8B4A0998504}"/>
                </a:ext>
              </a:extLst>
            </p:cNvPr>
            <p:cNvSpPr>
              <a:spLocks noChangeAspect="1" noChangeArrowheads="1"/>
            </p:cNvSpPr>
            <p:nvPr/>
          </p:nvSpPr>
          <p:spPr bwMode="auto">
            <a:xfrm>
              <a:off x="7046595" y="95678"/>
              <a:ext cx="2039112" cy="2052997"/>
            </a:xfrm>
            <a:custGeom>
              <a:avLst/>
              <a:gdLst>
                <a:gd name="T0" fmla="*/ 2464 w 4534"/>
                <a:gd name="T1" fmla="*/ 2232 h 4564"/>
                <a:gd name="T2" fmla="*/ 2080 w 4534"/>
                <a:gd name="T3" fmla="*/ 3739 h 4564"/>
                <a:gd name="T4" fmla="*/ 192 w 4534"/>
                <a:gd name="T5" fmla="*/ 3920 h 4564"/>
                <a:gd name="T6" fmla="*/ 192 w 4534"/>
                <a:gd name="T7" fmla="*/ 2032 h 4564"/>
                <a:gd name="T8" fmla="*/ 3827 w 4534"/>
                <a:gd name="T9" fmla="*/ 3423 h 4564"/>
                <a:gd name="T10" fmla="*/ 3827 w 4534"/>
                <a:gd name="T11" fmla="*/ 4563 h 4564"/>
                <a:gd name="T12" fmla="*/ 4019 w 4534"/>
                <a:gd name="T13" fmla="*/ 1538 h 4564"/>
                <a:gd name="T14" fmla="*/ 3635 w 4534"/>
                <a:gd name="T15" fmla="*/ 2294 h 4564"/>
                <a:gd name="T16" fmla="*/ 4019 w 4534"/>
                <a:gd name="T17" fmla="*/ 1538 h 4564"/>
                <a:gd name="T18" fmla="*/ 3827 w 4534"/>
                <a:gd name="T19" fmla="*/ 2731 h 4564"/>
                <a:gd name="T20" fmla="*/ 3827 w 4534"/>
                <a:gd name="T21" fmla="*/ 3242 h 4564"/>
                <a:gd name="T22" fmla="*/ 3827 w 4534"/>
                <a:gd name="T23" fmla="*/ 691 h 4564"/>
                <a:gd name="T24" fmla="*/ 3827 w 4534"/>
                <a:gd name="T25" fmla="*/ 1202 h 4564"/>
                <a:gd name="T26" fmla="*/ 4341 w 4534"/>
                <a:gd name="T27" fmla="*/ 1890 h 4564"/>
                <a:gd name="T28" fmla="*/ 4341 w 4534"/>
                <a:gd name="T29" fmla="*/ 0 h 4564"/>
                <a:gd name="T30" fmla="*/ 4149 w 4534"/>
                <a:gd name="T31" fmla="*/ 3745 h 4564"/>
                <a:gd name="T32" fmla="*/ 4533 w 4534"/>
                <a:gd name="T33" fmla="*/ 2238 h 4564"/>
                <a:gd name="T34" fmla="*/ 4149 w 4534"/>
                <a:gd name="T35" fmla="*/ 3745 h 4564"/>
                <a:gd name="T36" fmla="*/ 3099 w 4534"/>
                <a:gd name="T37" fmla="*/ 192 h 4564"/>
                <a:gd name="T38" fmla="*/ 3483 w 4534"/>
                <a:gd name="T39" fmla="*/ 948 h 4564"/>
                <a:gd name="T40" fmla="*/ 3291 w 4534"/>
                <a:gd name="T41" fmla="*/ 2046 h 4564"/>
                <a:gd name="T42" fmla="*/ 3291 w 4534"/>
                <a:gd name="T43" fmla="*/ 3186 h 4564"/>
                <a:gd name="T44" fmla="*/ 3483 w 4534"/>
                <a:gd name="T45" fmla="*/ 3615 h 4564"/>
                <a:gd name="T46" fmla="*/ 3099 w 4534"/>
                <a:gd name="T47" fmla="*/ 3742 h 4564"/>
                <a:gd name="T48" fmla="*/ 3483 w 4534"/>
                <a:gd name="T49" fmla="*/ 1665 h 4564"/>
                <a:gd name="T50" fmla="*/ 3099 w 4534"/>
                <a:gd name="T51" fmla="*/ 1538 h 4564"/>
                <a:gd name="T52" fmla="*/ 3483 w 4534"/>
                <a:gd name="T53" fmla="*/ 1665 h 4564"/>
                <a:gd name="T54" fmla="*/ 2591 w 4534"/>
                <a:gd name="T55" fmla="*/ 1538 h 4564"/>
                <a:gd name="T56" fmla="*/ 2975 w 4534"/>
                <a:gd name="T57" fmla="*/ 2294 h 4564"/>
                <a:gd name="T58" fmla="*/ 2783 w 4534"/>
                <a:gd name="T59" fmla="*/ 3423 h 4564"/>
                <a:gd name="T60" fmla="*/ 2783 w 4534"/>
                <a:gd name="T61" fmla="*/ 4563 h 4564"/>
                <a:gd name="T62" fmla="*/ 2975 w 4534"/>
                <a:gd name="T63" fmla="*/ 2923 h 4564"/>
                <a:gd name="T64" fmla="*/ 2591 w 4534"/>
                <a:gd name="T65" fmla="*/ 3050 h 4564"/>
                <a:gd name="T66" fmla="*/ 1945 w 4534"/>
                <a:gd name="T67" fmla="*/ 1538 h 4564"/>
                <a:gd name="T68" fmla="*/ 1561 w 4534"/>
                <a:gd name="T69" fmla="*/ 2294 h 4564"/>
                <a:gd name="T70" fmla="*/ 1945 w 4534"/>
                <a:gd name="T71" fmla="*/ 1538 h 4564"/>
                <a:gd name="T72" fmla="*/ 1753 w 4534"/>
                <a:gd name="T73" fmla="*/ 2731 h 4564"/>
                <a:gd name="T74" fmla="*/ 1753 w 4534"/>
                <a:gd name="T75" fmla="*/ 3242 h 4564"/>
                <a:gd name="T76" fmla="*/ 1231 w 4534"/>
                <a:gd name="T77" fmla="*/ 2046 h 4564"/>
                <a:gd name="T78" fmla="*/ 1231 w 4534"/>
                <a:gd name="T79" fmla="*/ 3186 h 4564"/>
                <a:gd name="T80" fmla="*/ 1423 w 4534"/>
                <a:gd name="T81" fmla="*/ 3615 h 4564"/>
                <a:gd name="T82" fmla="*/ 1039 w 4534"/>
                <a:gd name="T83" fmla="*/ 3742 h 4564"/>
                <a:gd name="T84" fmla="*/ 1423 w 4534"/>
                <a:gd name="T85" fmla="*/ 1665 h 4564"/>
                <a:gd name="T86" fmla="*/ 1039 w 4534"/>
                <a:gd name="T87" fmla="*/ 1538 h 4564"/>
                <a:gd name="T88" fmla="*/ 1423 w 4534"/>
                <a:gd name="T89" fmla="*/ 1665 h 4564"/>
                <a:gd name="T90" fmla="*/ 511 w 4534"/>
                <a:gd name="T91" fmla="*/ 1538 h 4564"/>
                <a:gd name="T92" fmla="*/ 895 w 4534"/>
                <a:gd name="T93" fmla="*/ 2294 h 4564"/>
                <a:gd name="T94" fmla="*/ 703 w 4534"/>
                <a:gd name="T95" fmla="*/ 2731 h 4564"/>
                <a:gd name="T96" fmla="*/ 703 w 4534"/>
                <a:gd name="T97" fmla="*/ 3242 h 4564"/>
                <a:gd name="T98" fmla="*/ 895 w 4534"/>
                <a:gd name="T99" fmla="*/ 883 h 4564"/>
                <a:gd name="T100" fmla="*/ 511 w 4534"/>
                <a:gd name="T101" fmla="*/ 1010 h 4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4" h="4564">
                  <a:moveTo>
                    <a:pt x="2080" y="2232"/>
                  </a:moveTo>
                  <a:cubicBezTo>
                    <a:pt x="2080" y="2128"/>
                    <a:pt x="2165" y="2040"/>
                    <a:pt x="2272" y="2040"/>
                  </a:cubicBezTo>
                  <a:lnTo>
                    <a:pt x="2272" y="2040"/>
                  </a:lnTo>
                  <a:cubicBezTo>
                    <a:pt x="2376" y="2040"/>
                    <a:pt x="2464" y="2125"/>
                    <a:pt x="2464" y="2232"/>
                  </a:cubicBezTo>
                  <a:lnTo>
                    <a:pt x="2464" y="3739"/>
                  </a:lnTo>
                  <a:cubicBezTo>
                    <a:pt x="2464" y="3843"/>
                    <a:pt x="2379" y="3931"/>
                    <a:pt x="2272" y="3931"/>
                  </a:cubicBezTo>
                  <a:lnTo>
                    <a:pt x="2272" y="3931"/>
                  </a:lnTo>
                  <a:cubicBezTo>
                    <a:pt x="2168" y="3931"/>
                    <a:pt x="2080" y="3846"/>
                    <a:pt x="2080" y="3739"/>
                  </a:cubicBezTo>
                  <a:lnTo>
                    <a:pt x="2080" y="2232"/>
                  </a:lnTo>
                  <a:close/>
                  <a:moveTo>
                    <a:pt x="0" y="3728"/>
                  </a:moveTo>
                  <a:cubicBezTo>
                    <a:pt x="0" y="3832"/>
                    <a:pt x="85" y="3920"/>
                    <a:pt x="192" y="3920"/>
                  </a:cubicBezTo>
                  <a:lnTo>
                    <a:pt x="192" y="3920"/>
                  </a:lnTo>
                  <a:cubicBezTo>
                    <a:pt x="297" y="3920"/>
                    <a:pt x="384" y="3835"/>
                    <a:pt x="384" y="3728"/>
                  </a:cubicBezTo>
                  <a:lnTo>
                    <a:pt x="384" y="2223"/>
                  </a:lnTo>
                  <a:cubicBezTo>
                    <a:pt x="384" y="2119"/>
                    <a:pt x="299" y="2032"/>
                    <a:pt x="192" y="2032"/>
                  </a:cubicBezTo>
                  <a:lnTo>
                    <a:pt x="192" y="2032"/>
                  </a:lnTo>
                  <a:cubicBezTo>
                    <a:pt x="88" y="2032"/>
                    <a:pt x="0" y="2116"/>
                    <a:pt x="0" y="2223"/>
                  </a:cubicBezTo>
                  <a:lnTo>
                    <a:pt x="0" y="3728"/>
                  </a:lnTo>
                  <a:close/>
                  <a:moveTo>
                    <a:pt x="4019" y="3615"/>
                  </a:moveTo>
                  <a:cubicBezTo>
                    <a:pt x="4019" y="3510"/>
                    <a:pt x="3934" y="3423"/>
                    <a:pt x="3827" y="3423"/>
                  </a:cubicBezTo>
                  <a:lnTo>
                    <a:pt x="3827" y="3423"/>
                  </a:lnTo>
                  <a:cubicBezTo>
                    <a:pt x="3723" y="3423"/>
                    <a:pt x="3635" y="3508"/>
                    <a:pt x="3635" y="3615"/>
                  </a:cubicBezTo>
                  <a:lnTo>
                    <a:pt x="3635" y="4371"/>
                  </a:lnTo>
                  <a:cubicBezTo>
                    <a:pt x="3635" y="4475"/>
                    <a:pt x="3720" y="4563"/>
                    <a:pt x="3827" y="4563"/>
                  </a:cubicBezTo>
                  <a:lnTo>
                    <a:pt x="3827" y="4563"/>
                  </a:lnTo>
                  <a:cubicBezTo>
                    <a:pt x="3931" y="4563"/>
                    <a:pt x="4019" y="4478"/>
                    <a:pt x="4019" y="4371"/>
                  </a:cubicBezTo>
                  <a:lnTo>
                    <a:pt x="4019" y="3615"/>
                  </a:lnTo>
                  <a:close/>
                  <a:moveTo>
                    <a:pt x="4019" y="1538"/>
                  </a:moveTo>
                  <a:cubicBezTo>
                    <a:pt x="4019" y="1433"/>
                    <a:pt x="3934" y="1346"/>
                    <a:pt x="3827" y="1346"/>
                  </a:cubicBezTo>
                  <a:lnTo>
                    <a:pt x="3827" y="1346"/>
                  </a:lnTo>
                  <a:cubicBezTo>
                    <a:pt x="3723" y="1346"/>
                    <a:pt x="3635" y="1430"/>
                    <a:pt x="3635" y="1538"/>
                  </a:cubicBezTo>
                  <a:lnTo>
                    <a:pt x="3635" y="2294"/>
                  </a:lnTo>
                  <a:cubicBezTo>
                    <a:pt x="3635" y="2398"/>
                    <a:pt x="3720" y="2486"/>
                    <a:pt x="3827" y="2486"/>
                  </a:cubicBezTo>
                  <a:lnTo>
                    <a:pt x="3827" y="2486"/>
                  </a:lnTo>
                  <a:cubicBezTo>
                    <a:pt x="3931" y="2486"/>
                    <a:pt x="4019" y="2401"/>
                    <a:pt x="4019" y="2294"/>
                  </a:cubicBezTo>
                  <a:lnTo>
                    <a:pt x="4019" y="1538"/>
                  </a:lnTo>
                  <a:close/>
                  <a:moveTo>
                    <a:pt x="4019" y="3050"/>
                  </a:moveTo>
                  <a:lnTo>
                    <a:pt x="4019" y="2923"/>
                  </a:lnTo>
                  <a:cubicBezTo>
                    <a:pt x="4019" y="2819"/>
                    <a:pt x="3934" y="2731"/>
                    <a:pt x="3827" y="2731"/>
                  </a:cubicBezTo>
                  <a:lnTo>
                    <a:pt x="3827" y="2731"/>
                  </a:lnTo>
                  <a:cubicBezTo>
                    <a:pt x="3723" y="2731"/>
                    <a:pt x="3635" y="2816"/>
                    <a:pt x="3635" y="2923"/>
                  </a:cubicBezTo>
                  <a:lnTo>
                    <a:pt x="3635" y="3050"/>
                  </a:lnTo>
                  <a:cubicBezTo>
                    <a:pt x="3635" y="3155"/>
                    <a:pt x="3720" y="3242"/>
                    <a:pt x="3827" y="3242"/>
                  </a:cubicBezTo>
                  <a:lnTo>
                    <a:pt x="3827" y="3242"/>
                  </a:lnTo>
                  <a:cubicBezTo>
                    <a:pt x="3934" y="3239"/>
                    <a:pt x="4019" y="3155"/>
                    <a:pt x="4019" y="3050"/>
                  </a:cubicBezTo>
                  <a:close/>
                  <a:moveTo>
                    <a:pt x="4019" y="1010"/>
                  </a:moveTo>
                  <a:lnTo>
                    <a:pt x="4019" y="883"/>
                  </a:lnTo>
                  <a:cubicBezTo>
                    <a:pt x="4019" y="779"/>
                    <a:pt x="3934" y="691"/>
                    <a:pt x="3827" y="691"/>
                  </a:cubicBezTo>
                  <a:lnTo>
                    <a:pt x="3827" y="691"/>
                  </a:lnTo>
                  <a:cubicBezTo>
                    <a:pt x="3723" y="691"/>
                    <a:pt x="3635" y="776"/>
                    <a:pt x="3635" y="883"/>
                  </a:cubicBezTo>
                  <a:lnTo>
                    <a:pt x="3635" y="1010"/>
                  </a:lnTo>
                  <a:cubicBezTo>
                    <a:pt x="3635" y="1114"/>
                    <a:pt x="3720" y="1202"/>
                    <a:pt x="3827" y="1202"/>
                  </a:cubicBezTo>
                  <a:lnTo>
                    <a:pt x="3827" y="1202"/>
                  </a:lnTo>
                  <a:cubicBezTo>
                    <a:pt x="3934" y="1199"/>
                    <a:pt x="4019" y="1114"/>
                    <a:pt x="4019" y="1010"/>
                  </a:cubicBezTo>
                  <a:close/>
                  <a:moveTo>
                    <a:pt x="4149" y="1699"/>
                  </a:moveTo>
                  <a:cubicBezTo>
                    <a:pt x="4149" y="1803"/>
                    <a:pt x="4233" y="1890"/>
                    <a:pt x="4341" y="1890"/>
                  </a:cubicBezTo>
                  <a:lnTo>
                    <a:pt x="4341" y="1890"/>
                  </a:lnTo>
                  <a:cubicBezTo>
                    <a:pt x="4445" y="1890"/>
                    <a:pt x="4533" y="1806"/>
                    <a:pt x="4533" y="1699"/>
                  </a:cubicBezTo>
                  <a:lnTo>
                    <a:pt x="4533" y="192"/>
                  </a:lnTo>
                  <a:cubicBezTo>
                    <a:pt x="4533" y="87"/>
                    <a:pt x="4448" y="0"/>
                    <a:pt x="4341" y="0"/>
                  </a:cubicBezTo>
                  <a:lnTo>
                    <a:pt x="4341" y="0"/>
                  </a:lnTo>
                  <a:cubicBezTo>
                    <a:pt x="4236" y="0"/>
                    <a:pt x="4149" y="84"/>
                    <a:pt x="4149" y="192"/>
                  </a:cubicBezTo>
                  <a:lnTo>
                    <a:pt x="4149" y="1699"/>
                  </a:lnTo>
                  <a:close/>
                  <a:moveTo>
                    <a:pt x="4149" y="3745"/>
                  </a:moveTo>
                  <a:cubicBezTo>
                    <a:pt x="4149" y="3849"/>
                    <a:pt x="4233" y="3936"/>
                    <a:pt x="4341" y="3936"/>
                  </a:cubicBezTo>
                  <a:lnTo>
                    <a:pt x="4341" y="3936"/>
                  </a:lnTo>
                  <a:cubicBezTo>
                    <a:pt x="4445" y="3936"/>
                    <a:pt x="4533" y="3852"/>
                    <a:pt x="4533" y="3745"/>
                  </a:cubicBezTo>
                  <a:lnTo>
                    <a:pt x="4533" y="2238"/>
                  </a:lnTo>
                  <a:cubicBezTo>
                    <a:pt x="4533" y="2133"/>
                    <a:pt x="4448" y="2046"/>
                    <a:pt x="4341" y="2046"/>
                  </a:cubicBezTo>
                  <a:lnTo>
                    <a:pt x="4341" y="2046"/>
                  </a:lnTo>
                  <a:cubicBezTo>
                    <a:pt x="4236" y="2046"/>
                    <a:pt x="4149" y="2130"/>
                    <a:pt x="4149" y="2238"/>
                  </a:cubicBezTo>
                  <a:lnTo>
                    <a:pt x="4149" y="3745"/>
                  </a:lnTo>
                  <a:close/>
                  <a:moveTo>
                    <a:pt x="3483" y="192"/>
                  </a:moveTo>
                  <a:cubicBezTo>
                    <a:pt x="3483" y="87"/>
                    <a:pt x="3398" y="0"/>
                    <a:pt x="3291" y="0"/>
                  </a:cubicBezTo>
                  <a:lnTo>
                    <a:pt x="3291" y="0"/>
                  </a:lnTo>
                  <a:cubicBezTo>
                    <a:pt x="3186" y="0"/>
                    <a:pt x="3099" y="84"/>
                    <a:pt x="3099" y="192"/>
                  </a:cubicBezTo>
                  <a:lnTo>
                    <a:pt x="3099" y="948"/>
                  </a:lnTo>
                  <a:cubicBezTo>
                    <a:pt x="3099" y="1052"/>
                    <a:pt x="3184" y="1140"/>
                    <a:pt x="3291" y="1140"/>
                  </a:cubicBezTo>
                  <a:lnTo>
                    <a:pt x="3291" y="1140"/>
                  </a:lnTo>
                  <a:cubicBezTo>
                    <a:pt x="3395" y="1140"/>
                    <a:pt x="3483" y="1055"/>
                    <a:pt x="3483" y="948"/>
                  </a:cubicBezTo>
                  <a:lnTo>
                    <a:pt x="3483" y="192"/>
                  </a:lnTo>
                  <a:close/>
                  <a:moveTo>
                    <a:pt x="3483" y="2238"/>
                  </a:moveTo>
                  <a:cubicBezTo>
                    <a:pt x="3483" y="2133"/>
                    <a:pt x="3398" y="2046"/>
                    <a:pt x="3291" y="2046"/>
                  </a:cubicBezTo>
                  <a:lnTo>
                    <a:pt x="3291" y="2046"/>
                  </a:lnTo>
                  <a:cubicBezTo>
                    <a:pt x="3186" y="2046"/>
                    <a:pt x="3099" y="2130"/>
                    <a:pt x="3099" y="2238"/>
                  </a:cubicBezTo>
                  <a:lnTo>
                    <a:pt x="3099" y="2994"/>
                  </a:lnTo>
                  <a:cubicBezTo>
                    <a:pt x="3099" y="3098"/>
                    <a:pt x="3184" y="3186"/>
                    <a:pt x="3291" y="3186"/>
                  </a:cubicBezTo>
                  <a:lnTo>
                    <a:pt x="3291" y="3186"/>
                  </a:lnTo>
                  <a:cubicBezTo>
                    <a:pt x="3395" y="3186"/>
                    <a:pt x="3483" y="3101"/>
                    <a:pt x="3483" y="2994"/>
                  </a:cubicBezTo>
                  <a:lnTo>
                    <a:pt x="3483" y="2238"/>
                  </a:lnTo>
                  <a:close/>
                  <a:moveTo>
                    <a:pt x="3483" y="3742"/>
                  </a:moveTo>
                  <a:lnTo>
                    <a:pt x="3483" y="3615"/>
                  </a:lnTo>
                  <a:cubicBezTo>
                    <a:pt x="3483" y="3510"/>
                    <a:pt x="3398" y="3423"/>
                    <a:pt x="3291" y="3423"/>
                  </a:cubicBezTo>
                  <a:lnTo>
                    <a:pt x="3291" y="3423"/>
                  </a:lnTo>
                  <a:cubicBezTo>
                    <a:pt x="3186" y="3423"/>
                    <a:pt x="3099" y="3508"/>
                    <a:pt x="3099" y="3615"/>
                  </a:cubicBezTo>
                  <a:lnTo>
                    <a:pt x="3099" y="3742"/>
                  </a:lnTo>
                  <a:cubicBezTo>
                    <a:pt x="3099" y="3846"/>
                    <a:pt x="3184" y="3934"/>
                    <a:pt x="3291" y="3934"/>
                  </a:cubicBezTo>
                  <a:lnTo>
                    <a:pt x="3291" y="3934"/>
                  </a:lnTo>
                  <a:cubicBezTo>
                    <a:pt x="3398" y="3931"/>
                    <a:pt x="3483" y="3846"/>
                    <a:pt x="3483" y="3742"/>
                  </a:cubicBezTo>
                  <a:close/>
                  <a:moveTo>
                    <a:pt x="3483" y="1665"/>
                  </a:moveTo>
                  <a:lnTo>
                    <a:pt x="3483" y="1538"/>
                  </a:lnTo>
                  <a:cubicBezTo>
                    <a:pt x="3483" y="1433"/>
                    <a:pt x="3398" y="1346"/>
                    <a:pt x="3291" y="1346"/>
                  </a:cubicBezTo>
                  <a:lnTo>
                    <a:pt x="3291" y="1346"/>
                  </a:lnTo>
                  <a:cubicBezTo>
                    <a:pt x="3186" y="1346"/>
                    <a:pt x="3099" y="1430"/>
                    <a:pt x="3099" y="1538"/>
                  </a:cubicBezTo>
                  <a:lnTo>
                    <a:pt x="3099" y="1665"/>
                  </a:lnTo>
                  <a:cubicBezTo>
                    <a:pt x="3099" y="1769"/>
                    <a:pt x="3184" y="1857"/>
                    <a:pt x="3291" y="1857"/>
                  </a:cubicBezTo>
                  <a:lnTo>
                    <a:pt x="3291" y="1857"/>
                  </a:lnTo>
                  <a:cubicBezTo>
                    <a:pt x="3398" y="1857"/>
                    <a:pt x="3483" y="1769"/>
                    <a:pt x="3483" y="1665"/>
                  </a:cubicBezTo>
                  <a:close/>
                  <a:moveTo>
                    <a:pt x="2975" y="1538"/>
                  </a:moveTo>
                  <a:cubicBezTo>
                    <a:pt x="2975" y="1433"/>
                    <a:pt x="2890" y="1346"/>
                    <a:pt x="2783" y="1346"/>
                  </a:cubicBezTo>
                  <a:lnTo>
                    <a:pt x="2783" y="1346"/>
                  </a:lnTo>
                  <a:cubicBezTo>
                    <a:pt x="2678" y="1346"/>
                    <a:pt x="2591" y="1430"/>
                    <a:pt x="2591" y="1538"/>
                  </a:cubicBezTo>
                  <a:lnTo>
                    <a:pt x="2591" y="2294"/>
                  </a:lnTo>
                  <a:cubicBezTo>
                    <a:pt x="2591" y="2398"/>
                    <a:pt x="2676" y="2486"/>
                    <a:pt x="2783" y="2486"/>
                  </a:cubicBezTo>
                  <a:lnTo>
                    <a:pt x="2783" y="2486"/>
                  </a:lnTo>
                  <a:cubicBezTo>
                    <a:pt x="2887" y="2486"/>
                    <a:pt x="2975" y="2401"/>
                    <a:pt x="2975" y="2294"/>
                  </a:cubicBezTo>
                  <a:lnTo>
                    <a:pt x="2975" y="1538"/>
                  </a:lnTo>
                  <a:close/>
                  <a:moveTo>
                    <a:pt x="2975" y="3615"/>
                  </a:moveTo>
                  <a:cubicBezTo>
                    <a:pt x="2975" y="3510"/>
                    <a:pt x="2890" y="3423"/>
                    <a:pt x="2783" y="3423"/>
                  </a:cubicBezTo>
                  <a:lnTo>
                    <a:pt x="2783" y="3423"/>
                  </a:lnTo>
                  <a:cubicBezTo>
                    <a:pt x="2678" y="3423"/>
                    <a:pt x="2591" y="3508"/>
                    <a:pt x="2591" y="3615"/>
                  </a:cubicBezTo>
                  <a:lnTo>
                    <a:pt x="2591" y="4371"/>
                  </a:lnTo>
                  <a:cubicBezTo>
                    <a:pt x="2591" y="4475"/>
                    <a:pt x="2676" y="4563"/>
                    <a:pt x="2783" y="4563"/>
                  </a:cubicBezTo>
                  <a:lnTo>
                    <a:pt x="2783" y="4563"/>
                  </a:lnTo>
                  <a:cubicBezTo>
                    <a:pt x="2887" y="4563"/>
                    <a:pt x="2975" y="4478"/>
                    <a:pt x="2975" y="4371"/>
                  </a:cubicBezTo>
                  <a:lnTo>
                    <a:pt x="2975" y="3615"/>
                  </a:lnTo>
                  <a:close/>
                  <a:moveTo>
                    <a:pt x="2975" y="3050"/>
                  </a:moveTo>
                  <a:lnTo>
                    <a:pt x="2975" y="2923"/>
                  </a:lnTo>
                  <a:cubicBezTo>
                    <a:pt x="2975" y="2819"/>
                    <a:pt x="2890" y="2731"/>
                    <a:pt x="2783" y="2731"/>
                  </a:cubicBezTo>
                  <a:lnTo>
                    <a:pt x="2783" y="2731"/>
                  </a:lnTo>
                  <a:cubicBezTo>
                    <a:pt x="2678" y="2731"/>
                    <a:pt x="2591" y="2816"/>
                    <a:pt x="2591" y="2923"/>
                  </a:cubicBezTo>
                  <a:lnTo>
                    <a:pt x="2591" y="3050"/>
                  </a:lnTo>
                  <a:cubicBezTo>
                    <a:pt x="2591" y="3155"/>
                    <a:pt x="2676" y="3242"/>
                    <a:pt x="2783" y="3242"/>
                  </a:cubicBezTo>
                  <a:lnTo>
                    <a:pt x="2783" y="3242"/>
                  </a:lnTo>
                  <a:cubicBezTo>
                    <a:pt x="2890" y="3239"/>
                    <a:pt x="2975" y="3155"/>
                    <a:pt x="2975" y="3050"/>
                  </a:cubicBezTo>
                  <a:close/>
                  <a:moveTo>
                    <a:pt x="1945" y="1538"/>
                  </a:moveTo>
                  <a:cubicBezTo>
                    <a:pt x="1945" y="1433"/>
                    <a:pt x="1860" y="1346"/>
                    <a:pt x="1753" y="1346"/>
                  </a:cubicBezTo>
                  <a:lnTo>
                    <a:pt x="1753" y="1346"/>
                  </a:lnTo>
                  <a:cubicBezTo>
                    <a:pt x="1648" y="1346"/>
                    <a:pt x="1561" y="1430"/>
                    <a:pt x="1561" y="1538"/>
                  </a:cubicBezTo>
                  <a:lnTo>
                    <a:pt x="1561" y="2294"/>
                  </a:lnTo>
                  <a:cubicBezTo>
                    <a:pt x="1561" y="2398"/>
                    <a:pt x="1646" y="2486"/>
                    <a:pt x="1753" y="2486"/>
                  </a:cubicBezTo>
                  <a:lnTo>
                    <a:pt x="1753" y="2486"/>
                  </a:lnTo>
                  <a:cubicBezTo>
                    <a:pt x="1857" y="2486"/>
                    <a:pt x="1945" y="2401"/>
                    <a:pt x="1945" y="2294"/>
                  </a:cubicBezTo>
                  <a:lnTo>
                    <a:pt x="1945" y="1538"/>
                  </a:lnTo>
                  <a:close/>
                  <a:moveTo>
                    <a:pt x="1945" y="3050"/>
                  </a:moveTo>
                  <a:lnTo>
                    <a:pt x="1945" y="2923"/>
                  </a:lnTo>
                  <a:cubicBezTo>
                    <a:pt x="1945" y="2819"/>
                    <a:pt x="1860" y="2731"/>
                    <a:pt x="1753" y="2731"/>
                  </a:cubicBezTo>
                  <a:lnTo>
                    <a:pt x="1753" y="2731"/>
                  </a:lnTo>
                  <a:cubicBezTo>
                    <a:pt x="1648" y="2731"/>
                    <a:pt x="1561" y="2816"/>
                    <a:pt x="1561" y="2923"/>
                  </a:cubicBezTo>
                  <a:lnTo>
                    <a:pt x="1561" y="3050"/>
                  </a:lnTo>
                  <a:cubicBezTo>
                    <a:pt x="1561" y="3155"/>
                    <a:pt x="1646" y="3242"/>
                    <a:pt x="1753" y="3242"/>
                  </a:cubicBezTo>
                  <a:lnTo>
                    <a:pt x="1753" y="3242"/>
                  </a:lnTo>
                  <a:cubicBezTo>
                    <a:pt x="1860" y="3239"/>
                    <a:pt x="1945" y="3155"/>
                    <a:pt x="1945" y="3050"/>
                  </a:cubicBezTo>
                  <a:close/>
                  <a:moveTo>
                    <a:pt x="1423" y="2238"/>
                  </a:moveTo>
                  <a:cubicBezTo>
                    <a:pt x="1423" y="2133"/>
                    <a:pt x="1338" y="2046"/>
                    <a:pt x="1231" y="2046"/>
                  </a:cubicBezTo>
                  <a:lnTo>
                    <a:pt x="1231" y="2046"/>
                  </a:lnTo>
                  <a:cubicBezTo>
                    <a:pt x="1126" y="2046"/>
                    <a:pt x="1039" y="2130"/>
                    <a:pt x="1039" y="2238"/>
                  </a:cubicBezTo>
                  <a:lnTo>
                    <a:pt x="1039" y="2994"/>
                  </a:lnTo>
                  <a:cubicBezTo>
                    <a:pt x="1039" y="3098"/>
                    <a:pt x="1123" y="3186"/>
                    <a:pt x="1231" y="3186"/>
                  </a:cubicBezTo>
                  <a:lnTo>
                    <a:pt x="1231" y="3186"/>
                  </a:lnTo>
                  <a:cubicBezTo>
                    <a:pt x="1335" y="3186"/>
                    <a:pt x="1423" y="3101"/>
                    <a:pt x="1423" y="2994"/>
                  </a:cubicBezTo>
                  <a:lnTo>
                    <a:pt x="1423" y="2238"/>
                  </a:lnTo>
                  <a:close/>
                  <a:moveTo>
                    <a:pt x="1423" y="3742"/>
                  </a:moveTo>
                  <a:lnTo>
                    <a:pt x="1423" y="3615"/>
                  </a:lnTo>
                  <a:cubicBezTo>
                    <a:pt x="1423" y="3510"/>
                    <a:pt x="1338" y="3423"/>
                    <a:pt x="1231" y="3423"/>
                  </a:cubicBezTo>
                  <a:lnTo>
                    <a:pt x="1231" y="3423"/>
                  </a:lnTo>
                  <a:cubicBezTo>
                    <a:pt x="1126" y="3423"/>
                    <a:pt x="1039" y="3508"/>
                    <a:pt x="1039" y="3615"/>
                  </a:cubicBezTo>
                  <a:lnTo>
                    <a:pt x="1039" y="3742"/>
                  </a:lnTo>
                  <a:cubicBezTo>
                    <a:pt x="1039" y="3846"/>
                    <a:pt x="1123" y="3934"/>
                    <a:pt x="1231" y="3934"/>
                  </a:cubicBezTo>
                  <a:lnTo>
                    <a:pt x="1231" y="3934"/>
                  </a:lnTo>
                  <a:cubicBezTo>
                    <a:pt x="1338" y="3931"/>
                    <a:pt x="1423" y="3846"/>
                    <a:pt x="1423" y="3742"/>
                  </a:cubicBezTo>
                  <a:close/>
                  <a:moveTo>
                    <a:pt x="1423" y="1665"/>
                  </a:moveTo>
                  <a:lnTo>
                    <a:pt x="1423" y="1538"/>
                  </a:lnTo>
                  <a:cubicBezTo>
                    <a:pt x="1423" y="1433"/>
                    <a:pt x="1338" y="1346"/>
                    <a:pt x="1231" y="1346"/>
                  </a:cubicBezTo>
                  <a:lnTo>
                    <a:pt x="1231" y="1346"/>
                  </a:lnTo>
                  <a:cubicBezTo>
                    <a:pt x="1126" y="1346"/>
                    <a:pt x="1039" y="1430"/>
                    <a:pt x="1039" y="1538"/>
                  </a:cubicBezTo>
                  <a:lnTo>
                    <a:pt x="1039" y="1665"/>
                  </a:lnTo>
                  <a:cubicBezTo>
                    <a:pt x="1039" y="1769"/>
                    <a:pt x="1123" y="1857"/>
                    <a:pt x="1231" y="1857"/>
                  </a:cubicBezTo>
                  <a:lnTo>
                    <a:pt x="1231" y="1857"/>
                  </a:lnTo>
                  <a:cubicBezTo>
                    <a:pt x="1338" y="1857"/>
                    <a:pt x="1423" y="1769"/>
                    <a:pt x="1423" y="1665"/>
                  </a:cubicBezTo>
                  <a:close/>
                  <a:moveTo>
                    <a:pt x="895" y="1538"/>
                  </a:moveTo>
                  <a:cubicBezTo>
                    <a:pt x="895" y="1433"/>
                    <a:pt x="810" y="1346"/>
                    <a:pt x="703" y="1346"/>
                  </a:cubicBezTo>
                  <a:lnTo>
                    <a:pt x="703" y="1346"/>
                  </a:lnTo>
                  <a:cubicBezTo>
                    <a:pt x="599" y="1346"/>
                    <a:pt x="511" y="1430"/>
                    <a:pt x="511" y="1538"/>
                  </a:cubicBezTo>
                  <a:lnTo>
                    <a:pt x="511" y="2294"/>
                  </a:lnTo>
                  <a:cubicBezTo>
                    <a:pt x="511" y="2398"/>
                    <a:pt x="596" y="2486"/>
                    <a:pt x="703" y="2486"/>
                  </a:cubicBezTo>
                  <a:lnTo>
                    <a:pt x="703" y="2486"/>
                  </a:lnTo>
                  <a:cubicBezTo>
                    <a:pt x="807" y="2486"/>
                    <a:pt x="895" y="2401"/>
                    <a:pt x="895" y="2294"/>
                  </a:cubicBezTo>
                  <a:lnTo>
                    <a:pt x="895" y="1538"/>
                  </a:lnTo>
                  <a:close/>
                  <a:moveTo>
                    <a:pt x="895" y="3050"/>
                  </a:moveTo>
                  <a:lnTo>
                    <a:pt x="895" y="2923"/>
                  </a:lnTo>
                  <a:cubicBezTo>
                    <a:pt x="895" y="2819"/>
                    <a:pt x="810" y="2731"/>
                    <a:pt x="703" y="2731"/>
                  </a:cubicBezTo>
                  <a:lnTo>
                    <a:pt x="703" y="2731"/>
                  </a:lnTo>
                  <a:cubicBezTo>
                    <a:pt x="599" y="2731"/>
                    <a:pt x="511" y="2816"/>
                    <a:pt x="511" y="2923"/>
                  </a:cubicBezTo>
                  <a:lnTo>
                    <a:pt x="511" y="3050"/>
                  </a:lnTo>
                  <a:cubicBezTo>
                    <a:pt x="511" y="3155"/>
                    <a:pt x="596" y="3242"/>
                    <a:pt x="703" y="3242"/>
                  </a:cubicBezTo>
                  <a:lnTo>
                    <a:pt x="703" y="3242"/>
                  </a:lnTo>
                  <a:cubicBezTo>
                    <a:pt x="810" y="3239"/>
                    <a:pt x="895" y="3155"/>
                    <a:pt x="895" y="3050"/>
                  </a:cubicBezTo>
                  <a:close/>
                  <a:moveTo>
                    <a:pt x="895" y="1010"/>
                  </a:moveTo>
                  <a:lnTo>
                    <a:pt x="895" y="883"/>
                  </a:lnTo>
                  <a:cubicBezTo>
                    <a:pt x="895" y="779"/>
                    <a:pt x="810" y="691"/>
                    <a:pt x="703" y="691"/>
                  </a:cubicBezTo>
                  <a:lnTo>
                    <a:pt x="703" y="691"/>
                  </a:lnTo>
                  <a:cubicBezTo>
                    <a:pt x="599" y="691"/>
                    <a:pt x="511" y="776"/>
                    <a:pt x="511" y="883"/>
                  </a:cubicBezTo>
                  <a:lnTo>
                    <a:pt x="511" y="1010"/>
                  </a:lnTo>
                  <a:cubicBezTo>
                    <a:pt x="511" y="1114"/>
                    <a:pt x="596" y="1202"/>
                    <a:pt x="703" y="1202"/>
                  </a:cubicBezTo>
                  <a:lnTo>
                    <a:pt x="703" y="1202"/>
                  </a:lnTo>
                  <a:cubicBezTo>
                    <a:pt x="810" y="1199"/>
                    <a:pt x="895" y="1114"/>
                    <a:pt x="895" y="1010"/>
                  </a:cubicBezTo>
                  <a:close/>
                </a:path>
              </a:pathLst>
            </a:custGeom>
            <a:solidFill>
              <a:srgbClr val="2BB4E6"/>
            </a:solidFill>
            <a:ln w="9525" cap="flat">
              <a:noFill/>
              <a:bevel/>
              <a:headEnd/>
              <a:tailEnd/>
            </a:ln>
            <a:effectLst/>
          </p:spPr>
          <p:txBody>
            <a:bodyPr wrap="none" anchor="ctr"/>
            <a:lstStyle/>
            <a:p>
              <a:endParaRPr lang="en-US"/>
            </a:p>
          </p:txBody>
        </p:sp>
      </p:grpSp>
      <p:sp>
        <p:nvSpPr>
          <p:cNvPr id="5" name="Content Placeholder 4"/>
          <p:cNvSpPr>
            <a:spLocks noGrp="1"/>
          </p:cNvSpPr>
          <p:nvPr userDrawn="1">
            <p:ph sz="quarter" idx="11" hasCustomPrompt="1"/>
          </p:nvPr>
        </p:nvSpPr>
        <p:spPr>
          <a:xfrm>
            <a:off x="436564" y="1205898"/>
            <a:ext cx="6126480" cy="3392424"/>
          </a:xfrm>
          <a:prstGeom prst="rect">
            <a:avLst/>
          </a:prstGeom>
        </p:spPr>
        <p:txBody>
          <a:bodyPr/>
          <a:lstStyle>
            <a:lvl1pPr>
              <a:spcBef>
                <a:spcPts val="1110"/>
              </a:spcBef>
              <a:buClr>
                <a:schemeClr val="tx1"/>
              </a:buClr>
              <a:buSzPct val="80000"/>
              <a:defRPr lang="en-US" sz="18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6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102" name="TextBox 101">
            <a:extLst>
              <a:ext uri="{FF2B5EF4-FFF2-40B4-BE49-F238E27FC236}">
                <a16:creationId xmlns:a16="http://schemas.microsoft.com/office/drawing/2014/main" id="{B810A9CF-C747-2B40-A1E3-3B19743F3386}"/>
              </a:ext>
            </a:extLst>
          </p:cNvPr>
          <p:cNvSpPr txBox="1"/>
          <p:nvPr userDrawn="1"/>
        </p:nvSpPr>
        <p:spPr bwMode="white">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103" name="Footer Placeholder 2"/>
          <p:cNvSpPr>
            <a:spLocks noGrp="1"/>
          </p:cNvSpPr>
          <p:nvPr userDrawn="1">
            <p:ph type="ftr" sz="quarter" idx="3"/>
          </p:nvPr>
        </p:nvSpPr>
        <p:spPr bwMode="white">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 Thin"/>
              </a:defRPr>
            </a:lvl1pPr>
          </a:lstStyle>
          <a:p>
            <a:pPr defTabSz="610744"/>
            <a:r>
              <a:rPr lang="en-US"/>
              <a:t>BRKACI-2387</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3" name="Freeform 1">
            <a:extLst>
              <a:ext uri="{FF2B5EF4-FFF2-40B4-BE49-F238E27FC236}">
                <a16:creationId xmlns:a16="http://schemas.microsoft.com/office/drawing/2014/main" id="{29F88534-15F5-46BD-964A-2CC469376E8F}"/>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056" y="192024"/>
            <a:ext cx="2722529" cy="73183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tx2"/>
                </a:solidFill>
                <a:effectLst/>
                <a:uLnTx/>
                <a:uFillTx/>
                <a:latin typeface="CiscoSansTT Light" panose="020B0503020201020303" pitchFamily="34" charset="0"/>
                <a:ea typeface="ＭＳ Ｐゴシック" charset="0"/>
                <a:cs typeface="CiscoSansTT Light" panose="020B0503020201020303" pitchFamily="34" charset="0"/>
              </a:rPr>
              <a:t>Agenda</a:t>
            </a:r>
          </a:p>
        </p:txBody>
      </p:sp>
    </p:spTree>
    <p:extLst>
      <p:ext uri="{BB962C8B-B14F-4D97-AF65-F5344CB8AC3E}">
        <p14:creationId xmlns:p14="http://schemas.microsoft.com/office/powerpoint/2010/main" val="3262357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latin typeface="CiscoSansTT Light" panose="020B0503020201020303" pitchFamily="34" charset="0"/>
              </a:defRPr>
            </a:lvl1pPr>
            <a:lvl2pPr marL="341313" indent="-171450">
              <a:spcBef>
                <a:spcPts val="600"/>
              </a:spcBef>
              <a:buClr>
                <a:schemeClr val="tx1"/>
              </a:buClr>
              <a:buSzPct val="80000"/>
              <a:defRPr sz="1800">
                <a:latin typeface="CiscoSansTT Light" panose="020B0503020201020303" pitchFamily="34" charset="0"/>
              </a:defRPr>
            </a:lvl2pPr>
            <a:lvl3pPr marL="511175" indent="-169863">
              <a:spcBef>
                <a:spcPts val="600"/>
              </a:spcBef>
              <a:buClr>
                <a:schemeClr val="tx1"/>
              </a:buClr>
              <a:buSzPct val="80000"/>
              <a:defRPr sz="1600">
                <a:latin typeface="CiscoSansTT Light" panose="020B0503020201020303" pitchFamily="34" charset="0"/>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4"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25" name="TextBox 24">
            <a:extLst>
              <a:ext uri="{FF2B5EF4-FFF2-40B4-BE49-F238E27FC236}">
                <a16:creationId xmlns:a16="http://schemas.microsoft.com/office/drawing/2014/main" id="{B810A9CF-C747-2B40-A1E3-3B19743F3386}"/>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40" name="Freeform 1">
            <a:extLst>
              <a:ext uri="{FF2B5EF4-FFF2-40B4-BE49-F238E27FC236}">
                <a16:creationId xmlns:a16="http://schemas.microsoft.com/office/drawing/2014/main" id="{55C743F1-7825-490A-9D55-CF909A54ADCA}"/>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10"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44"/>
            <a:r>
              <a:rPr lang="en-US"/>
              <a:t>BRKACI-2387</a:t>
            </a:r>
            <a:endParaRPr lang="en-US" dirty="0"/>
          </a:p>
        </p:txBody>
      </p:sp>
    </p:spTree>
    <p:extLst>
      <p:ext uri="{BB962C8B-B14F-4D97-AF65-F5344CB8AC3E}">
        <p14:creationId xmlns:p14="http://schemas.microsoft.com/office/powerpoint/2010/main" val="1992699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23"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24" name="TextBox 23">
            <a:extLst>
              <a:ext uri="{FF2B5EF4-FFF2-40B4-BE49-F238E27FC236}">
                <a16:creationId xmlns:a16="http://schemas.microsoft.com/office/drawing/2014/main" id="{B810A9CF-C747-2B40-A1E3-3B19743F3386}"/>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39" name="Freeform 1">
            <a:extLst>
              <a:ext uri="{FF2B5EF4-FFF2-40B4-BE49-F238E27FC236}">
                <a16:creationId xmlns:a16="http://schemas.microsoft.com/office/drawing/2014/main" id="{427BCACF-1D2D-44D1-A355-26B2121A7FED}"/>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44"/>
            <a:r>
              <a:rPr lang="en-US"/>
              <a:t>BRKACI-2387</a:t>
            </a:r>
            <a:endParaRPr lang="en-US" dirty="0"/>
          </a:p>
        </p:txBody>
      </p:sp>
    </p:spTree>
    <p:extLst>
      <p:ext uri="{BB962C8B-B14F-4D97-AF65-F5344CB8AC3E}">
        <p14:creationId xmlns:p14="http://schemas.microsoft.com/office/powerpoint/2010/main" val="2537865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22"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23" name="TextBox 22">
            <a:extLst>
              <a:ext uri="{FF2B5EF4-FFF2-40B4-BE49-F238E27FC236}">
                <a16:creationId xmlns:a16="http://schemas.microsoft.com/office/drawing/2014/main" id="{B810A9CF-C747-2B40-A1E3-3B19743F3386}"/>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38" name="Freeform 1">
            <a:extLst>
              <a:ext uri="{FF2B5EF4-FFF2-40B4-BE49-F238E27FC236}">
                <a16:creationId xmlns:a16="http://schemas.microsoft.com/office/drawing/2014/main" id="{DC6CEB94-1C3A-44CF-975B-E1EDEC8CE007}"/>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44"/>
            <a:r>
              <a:rPr lang="en-US"/>
              <a:t>BRKACI-2387</a:t>
            </a:r>
            <a:endParaRPr lang="en-US" dirty="0"/>
          </a:p>
        </p:txBody>
      </p:sp>
    </p:spTree>
    <p:extLst>
      <p:ext uri="{BB962C8B-B14F-4D97-AF65-F5344CB8AC3E}">
        <p14:creationId xmlns:p14="http://schemas.microsoft.com/office/powerpoint/2010/main" val="320992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valuation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87EAA37-02DE-472D-84AF-19D8FF0CAFFE}"/>
              </a:ext>
            </a:extLst>
          </p:cNvPr>
          <p:cNvGrpSpPr/>
          <p:nvPr userDrawn="1"/>
        </p:nvGrpSpPr>
        <p:grpSpPr>
          <a:xfrm>
            <a:off x="0" y="0"/>
            <a:ext cx="3502152" cy="5143500"/>
            <a:chOff x="0" y="0"/>
            <a:chExt cx="3502152" cy="5143500"/>
          </a:xfrm>
        </p:grpSpPr>
        <p:sp>
          <p:nvSpPr>
            <p:cNvPr id="28" name="Rectangle 27">
              <a:extLst>
                <a:ext uri="{FF2B5EF4-FFF2-40B4-BE49-F238E27FC236}">
                  <a16:creationId xmlns:a16="http://schemas.microsoft.com/office/drawing/2014/main" id="{C099A8C1-CE9A-434D-8828-AA823B7F4256}"/>
                </a:ext>
              </a:extLst>
            </p:cNvPr>
            <p:cNvSpPr/>
            <p:nvPr userDrawn="1"/>
          </p:nvSpPr>
          <p:spPr>
            <a:xfrm>
              <a:off x="0" y="0"/>
              <a:ext cx="3502152" cy="5143500"/>
            </a:xfrm>
            <a:prstGeom prst="rect">
              <a:avLst/>
            </a:prstGeom>
            <a:solidFill>
              <a:srgbClr val="00263A"/>
            </a:solidFill>
            <a:ln w="12700" cap="flat">
              <a:noFill/>
              <a:miter lim="800000"/>
              <a:headEnd type="none" w="med" len="med"/>
              <a:tailEnd type="none" w="med" len="med"/>
            </a:ln>
          </p:spPr>
          <p:txBody>
            <a:bodyPr lIns="91440" tIns="45720" rIns="91440" bIns="45720" rtlCol="0" anchor="ctr"/>
            <a:lstStyle/>
            <a:p>
              <a:pPr algn="ctr" defTabSz="514350"/>
              <a:endParaRPr lang="en-US" sz="1400" dirty="0">
                <a:solidFill>
                  <a:srgbClr val="00BCEB"/>
                </a:solidFill>
                <a:latin typeface="CiscoSansTT Light" panose="020B0503020201020303" pitchFamily="34" charset="0"/>
              </a:endParaRPr>
            </a:p>
          </p:txBody>
        </p:sp>
        <p:grpSp>
          <p:nvGrpSpPr>
            <p:cNvPr id="31" name="Group 30">
              <a:extLst>
                <a:ext uri="{FF2B5EF4-FFF2-40B4-BE49-F238E27FC236}">
                  <a16:creationId xmlns:a16="http://schemas.microsoft.com/office/drawing/2014/main" id="{5EB21BDC-1284-41A7-B3ED-07C3296871D7}"/>
                </a:ext>
              </a:extLst>
            </p:cNvPr>
            <p:cNvGrpSpPr>
              <a:grpSpLocks noChangeAspect="1"/>
            </p:cNvGrpSpPr>
            <p:nvPr userDrawn="1"/>
          </p:nvGrpSpPr>
          <p:grpSpPr>
            <a:xfrm>
              <a:off x="534596" y="2310236"/>
              <a:ext cx="2432961" cy="1463040"/>
              <a:chOff x="6189528" y="3389683"/>
              <a:chExt cx="930658" cy="559643"/>
            </a:xfrm>
          </p:grpSpPr>
          <p:grpSp>
            <p:nvGrpSpPr>
              <p:cNvPr id="32" name="Group 31">
                <a:extLst>
                  <a:ext uri="{FF2B5EF4-FFF2-40B4-BE49-F238E27FC236}">
                    <a16:creationId xmlns:a16="http://schemas.microsoft.com/office/drawing/2014/main" id="{B62D52DD-E918-4DC1-9142-DC34B023A75C}"/>
                  </a:ext>
                </a:extLst>
              </p:cNvPr>
              <p:cNvGrpSpPr>
                <a:grpSpLocks noChangeAspect="1"/>
              </p:cNvGrpSpPr>
              <p:nvPr/>
            </p:nvGrpSpPr>
            <p:grpSpPr>
              <a:xfrm>
                <a:off x="6826496" y="3560594"/>
                <a:ext cx="293690" cy="388732"/>
                <a:chOff x="1631724" y="3365526"/>
                <a:chExt cx="342990" cy="453986"/>
              </a:xfrm>
            </p:grpSpPr>
            <p:sp>
              <p:nvSpPr>
                <p:cNvPr id="51" name="Freeform 312">
                  <a:extLst>
                    <a:ext uri="{FF2B5EF4-FFF2-40B4-BE49-F238E27FC236}">
                      <a16:creationId xmlns:a16="http://schemas.microsoft.com/office/drawing/2014/main" id="{24C0A353-F79D-441E-9764-94F4C37F5E41}"/>
                    </a:ext>
                  </a:extLst>
                </p:cNvPr>
                <p:cNvSpPr>
                  <a:spLocks/>
                </p:cNvSpPr>
                <p:nvPr/>
              </p:nvSpPr>
              <p:spPr bwMode="auto">
                <a:xfrm>
                  <a:off x="1631724" y="3365526"/>
                  <a:ext cx="342990" cy="453986"/>
                </a:xfrm>
                <a:custGeom>
                  <a:avLst/>
                  <a:gdLst>
                    <a:gd name="T0" fmla="*/ 132 w 145"/>
                    <a:gd name="T1" fmla="*/ 0 h 192"/>
                    <a:gd name="T2" fmla="*/ 13 w 145"/>
                    <a:gd name="T3" fmla="*/ 0 h 192"/>
                    <a:gd name="T4" fmla="*/ 0 w 145"/>
                    <a:gd name="T5" fmla="*/ 13 h 192"/>
                    <a:gd name="T6" fmla="*/ 0 w 145"/>
                    <a:gd name="T7" fmla="*/ 180 h 192"/>
                    <a:gd name="T8" fmla="*/ 13 w 145"/>
                    <a:gd name="T9" fmla="*/ 192 h 192"/>
                    <a:gd name="T10" fmla="*/ 132 w 145"/>
                    <a:gd name="T11" fmla="*/ 192 h 192"/>
                    <a:gd name="T12" fmla="*/ 145 w 145"/>
                    <a:gd name="T13" fmla="*/ 180 h 192"/>
                    <a:gd name="T14" fmla="*/ 145 w 145"/>
                    <a:gd name="T15" fmla="*/ 13 h 192"/>
                    <a:gd name="T16" fmla="*/ 132 w 145"/>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92">
                      <a:moveTo>
                        <a:pt x="132" y="0"/>
                      </a:moveTo>
                      <a:cubicBezTo>
                        <a:pt x="13" y="0"/>
                        <a:pt x="13" y="0"/>
                        <a:pt x="13" y="0"/>
                      </a:cubicBezTo>
                      <a:cubicBezTo>
                        <a:pt x="6" y="0"/>
                        <a:pt x="0" y="6"/>
                        <a:pt x="0" y="13"/>
                      </a:cubicBezTo>
                      <a:cubicBezTo>
                        <a:pt x="0" y="180"/>
                        <a:pt x="0" y="180"/>
                        <a:pt x="0" y="180"/>
                      </a:cubicBezTo>
                      <a:cubicBezTo>
                        <a:pt x="0" y="187"/>
                        <a:pt x="6" y="192"/>
                        <a:pt x="13" y="192"/>
                      </a:cubicBezTo>
                      <a:cubicBezTo>
                        <a:pt x="132" y="192"/>
                        <a:pt x="132" y="192"/>
                        <a:pt x="132" y="192"/>
                      </a:cubicBezTo>
                      <a:cubicBezTo>
                        <a:pt x="139" y="192"/>
                        <a:pt x="145" y="187"/>
                        <a:pt x="145" y="180"/>
                      </a:cubicBezTo>
                      <a:cubicBezTo>
                        <a:pt x="145" y="13"/>
                        <a:pt x="145" y="13"/>
                        <a:pt x="145" y="13"/>
                      </a:cubicBezTo>
                      <a:cubicBezTo>
                        <a:pt x="145" y="6"/>
                        <a:pt x="139" y="0"/>
                        <a:pt x="132" y="0"/>
                      </a:cubicBezTo>
                      <a:close/>
                    </a:path>
                  </a:pathLst>
                </a:custGeom>
                <a:solidFill>
                  <a:schemeClr val="accent2"/>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 name="Oval 313">
                  <a:extLst>
                    <a:ext uri="{FF2B5EF4-FFF2-40B4-BE49-F238E27FC236}">
                      <a16:creationId xmlns:a16="http://schemas.microsoft.com/office/drawing/2014/main" id="{864D2AAE-7D98-48C5-829C-C33A684E05A7}"/>
                    </a:ext>
                  </a:extLst>
                </p:cNvPr>
                <p:cNvSpPr>
                  <a:spLocks noChangeArrowheads="1"/>
                </p:cNvSpPr>
                <p:nvPr/>
              </p:nvSpPr>
              <p:spPr bwMode="auto">
                <a:xfrm>
                  <a:off x="1787720" y="3773644"/>
                  <a:ext cx="30998" cy="29999"/>
                </a:xfrm>
                <a:prstGeom prst="ellipse">
                  <a:avLst/>
                </a:prstGeom>
                <a:solidFill>
                  <a:srgbClr val="002B49"/>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 name="Freeform 314">
                  <a:extLst>
                    <a:ext uri="{FF2B5EF4-FFF2-40B4-BE49-F238E27FC236}">
                      <a16:creationId xmlns:a16="http://schemas.microsoft.com/office/drawing/2014/main" id="{3378A5B4-4C29-4071-9E9A-A67F85D78C16}"/>
                    </a:ext>
                  </a:extLst>
                </p:cNvPr>
                <p:cNvSpPr>
                  <a:spLocks/>
                </p:cNvSpPr>
                <p:nvPr/>
              </p:nvSpPr>
              <p:spPr bwMode="auto">
                <a:xfrm>
                  <a:off x="1775719" y="3590519"/>
                  <a:ext cx="56998" cy="4000"/>
                </a:xfrm>
                <a:custGeom>
                  <a:avLst/>
                  <a:gdLst>
                    <a:gd name="T0" fmla="*/ 23 w 24"/>
                    <a:gd name="T1" fmla="*/ 2 h 2"/>
                    <a:gd name="T2" fmla="*/ 1 w 24"/>
                    <a:gd name="T3" fmla="*/ 2 h 2"/>
                    <a:gd name="T4" fmla="*/ 0 w 24"/>
                    <a:gd name="T5" fmla="*/ 1 h 2"/>
                    <a:gd name="T6" fmla="*/ 1 w 24"/>
                    <a:gd name="T7" fmla="*/ 0 h 2"/>
                    <a:gd name="T8" fmla="*/ 23 w 24"/>
                    <a:gd name="T9" fmla="*/ 0 h 2"/>
                    <a:gd name="T10" fmla="*/ 24 w 24"/>
                    <a:gd name="T11" fmla="*/ 1 h 2"/>
                    <a:gd name="T12" fmla="*/ 23 w 24"/>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4" h="2">
                      <a:moveTo>
                        <a:pt x="23" y="2"/>
                      </a:moveTo>
                      <a:cubicBezTo>
                        <a:pt x="1" y="2"/>
                        <a:pt x="1" y="2"/>
                        <a:pt x="1" y="2"/>
                      </a:cubicBezTo>
                      <a:cubicBezTo>
                        <a:pt x="0" y="2"/>
                        <a:pt x="0" y="2"/>
                        <a:pt x="0" y="1"/>
                      </a:cubicBezTo>
                      <a:cubicBezTo>
                        <a:pt x="0" y="0"/>
                        <a:pt x="0" y="0"/>
                        <a:pt x="1" y="0"/>
                      </a:cubicBezTo>
                      <a:cubicBezTo>
                        <a:pt x="23" y="0"/>
                        <a:pt x="23" y="0"/>
                        <a:pt x="23" y="0"/>
                      </a:cubicBezTo>
                      <a:cubicBezTo>
                        <a:pt x="23" y="0"/>
                        <a:pt x="24" y="0"/>
                        <a:pt x="24" y="1"/>
                      </a:cubicBezTo>
                      <a:cubicBezTo>
                        <a:pt x="24" y="2"/>
                        <a:pt x="23" y="2"/>
                        <a:pt x="23" y="2"/>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 name="Rectangle 315">
                  <a:extLst>
                    <a:ext uri="{FF2B5EF4-FFF2-40B4-BE49-F238E27FC236}">
                      <a16:creationId xmlns:a16="http://schemas.microsoft.com/office/drawing/2014/main" id="{127D323A-11A4-48A0-932D-2B0AB94C910F}"/>
                    </a:ext>
                  </a:extLst>
                </p:cNvPr>
                <p:cNvSpPr>
                  <a:spLocks noChangeArrowheads="1"/>
                </p:cNvSpPr>
                <p:nvPr/>
              </p:nvSpPr>
              <p:spPr bwMode="auto">
                <a:xfrm>
                  <a:off x="1657723" y="3426524"/>
                  <a:ext cx="290991" cy="333990"/>
                </a:xfrm>
                <a:prstGeom prst="rect">
                  <a:avLst/>
                </a:prstGeom>
                <a:solidFill>
                  <a:srgbClr val="00263A"/>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E6A10A22-063D-4982-8FA4-21C94C6DC5CF}"/>
                  </a:ext>
                </a:extLst>
              </p:cNvPr>
              <p:cNvGrpSpPr/>
              <p:nvPr/>
            </p:nvGrpSpPr>
            <p:grpSpPr>
              <a:xfrm>
                <a:off x="6189528" y="3389683"/>
                <a:ext cx="777368" cy="481616"/>
                <a:chOff x="6189528" y="3389683"/>
                <a:chExt cx="777368" cy="481616"/>
              </a:xfrm>
            </p:grpSpPr>
            <p:sp>
              <p:nvSpPr>
                <p:cNvPr id="48" name="Freeform: Shape 47">
                  <a:extLst>
                    <a:ext uri="{FF2B5EF4-FFF2-40B4-BE49-F238E27FC236}">
                      <a16:creationId xmlns:a16="http://schemas.microsoft.com/office/drawing/2014/main" id="{93174F1E-DC58-4886-A21D-8F588AD147E5}"/>
                    </a:ext>
                  </a:extLst>
                </p:cNvPr>
                <p:cNvSpPr/>
                <p:nvPr/>
              </p:nvSpPr>
              <p:spPr>
                <a:xfrm>
                  <a:off x="6189528" y="3816435"/>
                  <a:ext cx="599982" cy="54864"/>
                </a:xfrm>
                <a:custGeom>
                  <a:avLst/>
                  <a:gdLst>
                    <a:gd name="connsiteX0" fmla="*/ 27432 w 599982"/>
                    <a:gd name="connsiteY0" fmla="*/ 0 h 54864"/>
                    <a:gd name="connsiteX1" fmla="*/ 599982 w 599982"/>
                    <a:gd name="connsiteY1" fmla="*/ 0 h 54864"/>
                    <a:gd name="connsiteX2" fmla="*/ 599982 w 599982"/>
                    <a:gd name="connsiteY2" fmla="*/ 54864 h 54864"/>
                    <a:gd name="connsiteX3" fmla="*/ 27432 w 599982"/>
                    <a:gd name="connsiteY3" fmla="*/ 54864 h 54864"/>
                    <a:gd name="connsiteX4" fmla="*/ 0 w 599982"/>
                    <a:gd name="connsiteY4" fmla="*/ 27432 h 54864"/>
                    <a:gd name="connsiteX5" fmla="*/ 27432 w 599982"/>
                    <a:gd name="connsiteY5" fmla="*/ 0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982" h="54864">
                      <a:moveTo>
                        <a:pt x="27432" y="0"/>
                      </a:moveTo>
                      <a:lnTo>
                        <a:pt x="599982" y="0"/>
                      </a:lnTo>
                      <a:lnTo>
                        <a:pt x="599982" y="54864"/>
                      </a:lnTo>
                      <a:lnTo>
                        <a:pt x="27432" y="54864"/>
                      </a:lnTo>
                      <a:cubicBezTo>
                        <a:pt x="12282" y="54864"/>
                        <a:pt x="0" y="42582"/>
                        <a:pt x="0" y="27432"/>
                      </a:cubicBezTo>
                      <a:cubicBezTo>
                        <a:pt x="0" y="12282"/>
                        <a:pt x="12282" y="0"/>
                        <a:pt x="27432"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48">
                  <a:extLst>
                    <a:ext uri="{FF2B5EF4-FFF2-40B4-BE49-F238E27FC236}">
                      <a16:creationId xmlns:a16="http://schemas.microsoft.com/office/drawing/2014/main" id="{2DDE3BD9-7D90-46FB-847C-6A04A1AFECD5}"/>
                    </a:ext>
                  </a:extLst>
                </p:cNvPr>
                <p:cNvSpPr/>
                <p:nvPr/>
              </p:nvSpPr>
              <p:spPr>
                <a:xfrm>
                  <a:off x="6288930" y="3389683"/>
                  <a:ext cx="677966" cy="128833"/>
                </a:xfrm>
                <a:custGeom>
                  <a:avLst/>
                  <a:gdLst>
                    <a:gd name="connsiteX0" fmla="*/ 42675 w 677966"/>
                    <a:gd name="connsiteY0" fmla="*/ 0 h 128833"/>
                    <a:gd name="connsiteX1" fmla="*/ 635291 w 677966"/>
                    <a:gd name="connsiteY1" fmla="*/ 0 h 128833"/>
                    <a:gd name="connsiteX2" fmla="*/ 677966 w 677966"/>
                    <a:gd name="connsiteY2" fmla="*/ 42675 h 128833"/>
                    <a:gd name="connsiteX3" fmla="*/ 677966 w 677966"/>
                    <a:gd name="connsiteY3" fmla="*/ 128833 h 128833"/>
                    <a:gd name="connsiteX4" fmla="*/ 649879 w 677966"/>
                    <a:gd name="connsiteY4" fmla="*/ 128833 h 128833"/>
                    <a:gd name="connsiteX5" fmla="*/ 649879 w 677966"/>
                    <a:gd name="connsiteY5" fmla="*/ 45027 h 128833"/>
                    <a:gd name="connsiteX6" fmla="*/ 635432 w 677966"/>
                    <a:gd name="connsiteY6" fmla="*/ 30580 h 128833"/>
                    <a:gd name="connsiteX7" fmla="*/ 42534 w 677966"/>
                    <a:gd name="connsiteY7" fmla="*/ 30580 h 128833"/>
                    <a:gd name="connsiteX8" fmla="*/ 28087 w 677966"/>
                    <a:gd name="connsiteY8" fmla="*/ 45027 h 128833"/>
                    <a:gd name="connsiteX9" fmla="*/ 28087 w 677966"/>
                    <a:gd name="connsiteY9" fmla="*/ 63014 h 128833"/>
                    <a:gd name="connsiteX10" fmla="*/ 0 w 677966"/>
                    <a:gd name="connsiteY10" fmla="*/ 63014 h 128833"/>
                    <a:gd name="connsiteX11" fmla="*/ 0 w 677966"/>
                    <a:gd name="connsiteY11" fmla="*/ 42675 h 128833"/>
                    <a:gd name="connsiteX12" fmla="*/ 42675 w 677966"/>
                    <a:gd name="connsiteY12" fmla="*/ 0 h 12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7966" h="128833">
                      <a:moveTo>
                        <a:pt x="42675" y="0"/>
                      </a:moveTo>
                      <a:lnTo>
                        <a:pt x="635291" y="0"/>
                      </a:lnTo>
                      <a:cubicBezTo>
                        <a:pt x="658860" y="0"/>
                        <a:pt x="677966" y="19106"/>
                        <a:pt x="677966" y="42675"/>
                      </a:cubicBezTo>
                      <a:lnTo>
                        <a:pt x="677966" y="128833"/>
                      </a:lnTo>
                      <a:lnTo>
                        <a:pt x="649879" y="128833"/>
                      </a:lnTo>
                      <a:lnTo>
                        <a:pt x="649879" y="45027"/>
                      </a:lnTo>
                      <a:cubicBezTo>
                        <a:pt x="649879" y="37048"/>
                        <a:pt x="643411" y="30580"/>
                        <a:pt x="635432" y="30580"/>
                      </a:cubicBezTo>
                      <a:lnTo>
                        <a:pt x="42534" y="30580"/>
                      </a:lnTo>
                      <a:cubicBezTo>
                        <a:pt x="34555" y="30580"/>
                        <a:pt x="28087" y="37048"/>
                        <a:pt x="28087" y="45027"/>
                      </a:cubicBezTo>
                      <a:lnTo>
                        <a:pt x="28087" y="63014"/>
                      </a:lnTo>
                      <a:lnTo>
                        <a:pt x="0" y="63014"/>
                      </a:lnTo>
                      <a:lnTo>
                        <a:pt x="0" y="42675"/>
                      </a:lnTo>
                      <a:cubicBezTo>
                        <a:pt x="0" y="19106"/>
                        <a:pt x="19106" y="0"/>
                        <a:pt x="42675"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49">
                  <a:extLst>
                    <a:ext uri="{FF2B5EF4-FFF2-40B4-BE49-F238E27FC236}">
                      <a16:creationId xmlns:a16="http://schemas.microsoft.com/office/drawing/2014/main" id="{58E8600A-BEC5-4898-881C-349A65BFE363}"/>
                    </a:ext>
                  </a:extLst>
                </p:cNvPr>
                <p:cNvSpPr/>
                <p:nvPr/>
              </p:nvSpPr>
              <p:spPr>
                <a:xfrm>
                  <a:off x="6399537" y="3740303"/>
                  <a:ext cx="389975" cy="30581"/>
                </a:xfrm>
                <a:custGeom>
                  <a:avLst/>
                  <a:gdLst>
                    <a:gd name="connsiteX0" fmla="*/ 0 w 389975"/>
                    <a:gd name="connsiteY0" fmla="*/ 0 h 30581"/>
                    <a:gd name="connsiteX1" fmla="*/ 389975 w 389975"/>
                    <a:gd name="connsiteY1" fmla="*/ 0 h 30581"/>
                    <a:gd name="connsiteX2" fmla="*/ 389975 w 389975"/>
                    <a:gd name="connsiteY2" fmla="*/ 30581 h 30581"/>
                    <a:gd name="connsiteX3" fmla="*/ 0 w 389975"/>
                    <a:gd name="connsiteY3" fmla="*/ 30581 h 30581"/>
                    <a:gd name="connsiteX4" fmla="*/ 0 w 389975"/>
                    <a:gd name="connsiteY4" fmla="*/ 0 h 3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975" h="30581">
                      <a:moveTo>
                        <a:pt x="0" y="0"/>
                      </a:moveTo>
                      <a:lnTo>
                        <a:pt x="389975" y="0"/>
                      </a:lnTo>
                      <a:lnTo>
                        <a:pt x="389975" y="30581"/>
                      </a:lnTo>
                      <a:lnTo>
                        <a:pt x="0" y="30581"/>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0A8ACDA5-4B16-4864-974A-A701E08E5643}"/>
                  </a:ext>
                </a:extLst>
              </p:cNvPr>
              <p:cNvGrpSpPr>
                <a:grpSpLocks noChangeAspect="1"/>
              </p:cNvGrpSpPr>
              <p:nvPr/>
            </p:nvGrpSpPr>
            <p:grpSpPr>
              <a:xfrm>
                <a:off x="6195815" y="3489731"/>
                <a:ext cx="167145" cy="296483"/>
                <a:chOff x="839748" y="3892512"/>
                <a:chExt cx="167995" cy="297991"/>
              </a:xfrm>
            </p:grpSpPr>
            <p:sp>
              <p:nvSpPr>
                <p:cNvPr id="35" name="Freeform 307">
                  <a:extLst>
                    <a:ext uri="{FF2B5EF4-FFF2-40B4-BE49-F238E27FC236}">
                      <a16:creationId xmlns:a16="http://schemas.microsoft.com/office/drawing/2014/main" id="{B356AF09-C31F-4CCF-98E8-F8C7C840FC85}"/>
                    </a:ext>
                  </a:extLst>
                </p:cNvPr>
                <p:cNvSpPr>
                  <a:spLocks/>
                </p:cNvSpPr>
                <p:nvPr/>
              </p:nvSpPr>
              <p:spPr bwMode="auto">
                <a:xfrm>
                  <a:off x="839748" y="3892512"/>
                  <a:ext cx="167995" cy="297991"/>
                </a:xfrm>
                <a:custGeom>
                  <a:avLst/>
                  <a:gdLst>
                    <a:gd name="T0" fmla="*/ 62 w 71"/>
                    <a:gd name="T1" fmla="*/ 0 h 126"/>
                    <a:gd name="T2" fmla="*/ 9 w 71"/>
                    <a:gd name="T3" fmla="*/ 0 h 126"/>
                    <a:gd name="T4" fmla="*/ 0 w 71"/>
                    <a:gd name="T5" fmla="*/ 9 h 126"/>
                    <a:gd name="T6" fmla="*/ 0 w 71"/>
                    <a:gd name="T7" fmla="*/ 117 h 126"/>
                    <a:gd name="T8" fmla="*/ 9 w 71"/>
                    <a:gd name="T9" fmla="*/ 126 h 126"/>
                    <a:gd name="T10" fmla="*/ 62 w 71"/>
                    <a:gd name="T11" fmla="*/ 126 h 126"/>
                    <a:gd name="T12" fmla="*/ 71 w 71"/>
                    <a:gd name="T13" fmla="*/ 117 h 126"/>
                    <a:gd name="T14" fmla="*/ 71 w 71"/>
                    <a:gd name="T15" fmla="*/ 9 h 126"/>
                    <a:gd name="T16" fmla="*/ 62 w 71"/>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26">
                      <a:moveTo>
                        <a:pt x="62" y="0"/>
                      </a:moveTo>
                      <a:cubicBezTo>
                        <a:pt x="9" y="0"/>
                        <a:pt x="9" y="0"/>
                        <a:pt x="9" y="0"/>
                      </a:cubicBezTo>
                      <a:cubicBezTo>
                        <a:pt x="4" y="0"/>
                        <a:pt x="0" y="4"/>
                        <a:pt x="0" y="9"/>
                      </a:cubicBezTo>
                      <a:cubicBezTo>
                        <a:pt x="0" y="117"/>
                        <a:pt x="0" y="117"/>
                        <a:pt x="0" y="117"/>
                      </a:cubicBezTo>
                      <a:cubicBezTo>
                        <a:pt x="0" y="122"/>
                        <a:pt x="4" y="126"/>
                        <a:pt x="9" y="126"/>
                      </a:cubicBezTo>
                      <a:cubicBezTo>
                        <a:pt x="62" y="126"/>
                        <a:pt x="62" y="126"/>
                        <a:pt x="62" y="126"/>
                      </a:cubicBezTo>
                      <a:cubicBezTo>
                        <a:pt x="67" y="126"/>
                        <a:pt x="71" y="122"/>
                        <a:pt x="71" y="117"/>
                      </a:cubicBezTo>
                      <a:cubicBezTo>
                        <a:pt x="71" y="9"/>
                        <a:pt x="71" y="9"/>
                        <a:pt x="71" y="9"/>
                      </a:cubicBezTo>
                      <a:cubicBezTo>
                        <a:pt x="71" y="4"/>
                        <a:pt x="67" y="0"/>
                        <a:pt x="62" y="0"/>
                      </a:cubicBezTo>
                      <a:close/>
                    </a:path>
                  </a:pathLst>
                </a:custGeom>
                <a:solidFill>
                  <a:schemeClr val="accent5"/>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 name="Oval 308">
                  <a:extLst>
                    <a:ext uri="{FF2B5EF4-FFF2-40B4-BE49-F238E27FC236}">
                      <a16:creationId xmlns:a16="http://schemas.microsoft.com/office/drawing/2014/main" id="{59577B0A-547F-4492-BCBF-01701981D924}"/>
                    </a:ext>
                  </a:extLst>
                </p:cNvPr>
                <p:cNvSpPr>
                  <a:spLocks noChangeArrowheads="1"/>
                </p:cNvSpPr>
                <p:nvPr/>
              </p:nvSpPr>
              <p:spPr bwMode="auto">
                <a:xfrm>
                  <a:off x="914246" y="4159501"/>
                  <a:ext cx="18999" cy="18999"/>
                </a:xfrm>
                <a:prstGeom prst="ellipse">
                  <a:avLst/>
                </a:prstGeom>
                <a:solidFill>
                  <a:srgbClr val="00263A"/>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Freeform 309">
                  <a:extLst>
                    <a:ext uri="{FF2B5EF4-FFF2-40B4-BE49-F238E27FC236}">
                      <a16:creationId xmlns:a16="http://schemas.microsoft.com/office/drawing/2014/main" id="{CDA35281-A94F-4E32-9AA2-A5D673165452}"/>
                    </a:ext>
                  </a:extLst>
                </p:cNvPr>
                <p:cNvSpPr>
                  <a:spLocks/>
                </p:cNvSpPr>
                <p:nvPr/>
              </p:nvSpPr>
              <p:spPr bwMode="auto">
                <a:xfrm>
                  <a:off x="905746" y="3909509"/>
                  <a:ext cx="35999" cy="3487"/>
                </a:xfrm>
                <a:custGeom>
                  <a:avLst/>
                  <a:gdLst>
                    <a:gd name="T0" fmla="*/ 15 w 15"/>
                    <a:gd name="T1" fmla="*/ 1 h 1"/>
                    <a:gd name="T2" fmla="*/ 0 w 15"/>
                    <a:gd name="T3" fmla="*/ 1 h 1"/>
                    <a:gd name="T4" fmla="*/ 0 w 15"/>
                    <a:gd name="T5" fmla="*/ 1 h 1"/>
                    <a:gd name="T6" fmla="*/ 0 w 15"/>
                    <a:gd name="T7" fmla="*/ 0 h 1"/>
                    <a:gd name="T8" fmla="*/ 15 w 15"/>
                    <a:gd name="T9" fmla="*/ 0 h 1"/>
                    <a:gd name="T10" fmla="*/ 15 w 15"/>
                    <a:gd name="T11" fmla="*/ 1 h 1"/>
                    <a:gd name="T12" fmla="*/ 15 w 1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5" h="1">
                      <a:moveTo>
                        <a:pt x="15" y="1"/>
                      </a:moveTo>
                      <a:cubicBezTo>
                        <a:pt x="0" y="1"/>
                        <a:pt x="0" y="1"/>
                        <a:pt x="0" y="1"/>
                      </a:cubicBezTo>
                      <a:cubicBezTo>
                        <a:pt x="0" y="1"/>
                        <a:pt x="0" y="1"/>
                        <a:pt x="0" y="1"/>
                      </a:cubicBezTo>
                      <a:cubicBezTo>
                        <a:pt x="0" y="0"/>
                        <a:pt x="0" y="0"/>
                        <a:pt x="0" y="0"/>
                      </a:cubicBezTo>
                      <a:cubicBezTo>
                        <a:pt x="15" y="0"/>
                        <a:pt x="15" y="0"/>
                        <a:pt x="15" y="0"/>
                      </a:cubicBezTo>
                      <a:cubicBezTo>
                        <a:pt x="15" y="0"/>
                        <a:pt x="15" y="0"/>
                        <a:pt x="15" y="1"/>
                      </a:cubicBezTo>
                      <a:cubicBezTo>
                        <a:pt x="15" y="1"/>
                        <a:pt x="15" y="1"/>
                        <a:pt x="15" y="1"/>
                      </a:cubicBezTo>
                      <a:close/>
                    </a:path>
                  </a:pathLst>
                </a:custGeom>
                <a:solidFill>
                  <a:srgbClr val="00263A"/>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Rectangle 310">
                  <a:extLst>
                    <a:ext uri="{FF2B5EF4-FFF2-40B4-BE49-F238E27FC236}">
                      <a16:creationId xmlns:a16="http://schemas.microsoft.com/office/drawing/2014/main" id="{53C8EE27-AEF9-4CBD-A91A-C9C3A10818F7}"/>
                    </a:ext>
                  </a:extLst>
                </p:cNvPr>
                <p:cNvSpPr>
                  <a:spLocks noChangeArrowheads="1"/>
                </p:cNvSpPr>
                <p:nvPr/>
              </p:nvSpPr>
              <p:spPr bwMode="auto">
                <a:xfrm>
                  <a:off x="856747" y="3935508"/>
                  <a:ext cx="133996" cy="205994"/>
                </a:xfrm>
                <a:prstGeom prst="rect">
                  <a:avLst/>
                </a:prstGeom>
                <a:solidFill>
                  <a:schemeClr val="accent3"/>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Rectangle 311">
                  <a:extLst>
                    <a:ext uri="{FF2B5EF4-FFF2-40B4-BE49-F238E27FC236}">
                      <a16:creationId xmlns:a16="http://schemas.microsoft.com/office/drawing/2014/main" id="{0CD274C0-F1D3-44D8-B614-ECCBAE8A0135}"/>
                    </a:ext>
                  </a:extLst>
                </p:cNvPr>
                <p:cNvSpPr>
                  <a:spLocks noChangeArrowheads="1"/>
                </p:cNvSpPr>
                <p:nvPr/>
              </p:nvSpPr>
              <p:spPr bwMode="auto">
                <a:xfrm>
                  <a:off x="856747" y="3935508"/>
                  <a:ext cx="133996" cy="205994"/>
                </a:xfrm>
                <a:prstGeom prst="rect">
                  <a:avLst/>
                </a:prstGeom>
                <a:solidFill>
                  <a:srgbClr val="00263A"/>
                </a:solidFill>
                <a:ln w="9525">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55" name="TextBox 54">
              <a:extLst>
                <a:ext uri="{FF2B5EF4-FFF2-40B4-BE49-F238E27FC236}">
                  <a16:creationId xmlns:a16="http://schemas.microsoft.com/office/drawing/2014/main" id="{4201EC9E-4258-4F4E-9E3E-6F22C83C65B9}"/>
                </a:ext>
              </a:extLst>
            </p:cNvPr>
            <p:cNvSpPr txBox="1"/>
            <p:nvPr userDrawn="1"/>
          </p:nvSpPr>
          <p:spPr>
            <a:xfrm>
              <a:off x="448056" y="421626"/>
              <a:ext cx="2834640" cy="1188720"/>
            </a:xfrm>
            <a:prstGeom prst="rect">
              <a:avLst/>
            </a:prstGeom>
            <a:noFill/>
            <a:ln>
              <a:noFill/>
            </a:ln>
          </p:spPr>
          <p:txBody>
            <a:bodyPr vert="horz" wrap="square" lIns="91440" tIns="45720" rIns="91440" bIns="45720" numCol="1" anchor="b" anchorCtr="0" compatLnSpc="1">
              <a:prstTxWarp prst="textNoShape">
                <a:avLst/>
              </a:prstTxWarp>
            </a:bodyPr>
            <a:lstStyle>
              <a:defPPr>
                <a:defRPr lang="en-US"/>
              </a:defPPr>
              <a:lvl1pPr marL="6251" indent="-6251" eaLnBrk="0" hangingPunct="0">
                <a:lnSpc>
                  <a:spcPct val="80000"/>
                </a:lnSpc>
                <a:defRPr sz="2800">
                  <a:solidFill>
                    <a:schemeClr val="bg2"/>
                  </a:solidFill>
                  <a:latin typeface="CiscoSansTT Light" panose="020B0503020201020303" pitchFamily="34" charset="0"/>
                  <a:cs typeface="CiscoSansTT Light" panose="020B0503020201020303" pitchFamily="34" charset="0"/>
                </a:defRPr>
              </a:lvl1pPr>
            </a:lstStyle>
            <a:p>
              <a:r>
                <a:rPr lang="en-US" dirty="0"/>
                <a:t>Complete your </a:t>
              </a:r>
              <a:br>
                <a:rPr lang="en-US" dirty="0"/>
              </a:br>
              <a:r>
                <a:rPr lang="en-US" dirty="0"/>
                <a:t>online session </a:t>
              </a:r>
              <a:br>
                <a:rPr lang="en-US" dirty="0"/>
              </a:br>
              <a:r>
                <a:rPr lang="en-US" dirty="0"/>
                <a:t>evaluation</a:t>
              </a:r>
            </a:p>
          </p:txBody>
        </p:sp>
      </p:grpSp>
      <p:grpSp>
        <p:nvGrpSpPr>
          <p:cNvPr id="4" name="Group 3">
            <a:extLst>
              <a:ext uri="{FF2B5EF4-FFF2-40B4-BE49-F238E27FC236}">
                <a16:creationId xmlns:a16="http://schemas.microsoft.com/office/drawing/2014/main" id="{275DAC7E-B3F0-4594-99C0-59367C864BFD}"/>
              </a:ext>
            </a:extLst>
          </p:cNvPr>
          <p:cNvGrpSpPr/>
          <p:nvPr userDrawn="1"/>
        </p:nvGrpSpPr>
        <p:grpSpPr>
          <a:xfrm>
            <a:off x="4128323" y="878826"/>
            <a:ext cx="4830228" cy="3506138"/>
            <a:chOff x="4128323" y="878826"/>
            <a:chExt cx="4830228" cy="3201496"/>
          </a:xfrm>
        </p:grpSpPr>
        <p:sp>
          <p:nvSpPr>
            <p:cNvPr id="29" name="Content Placeholder 2">
              <a:extLst>
                <a:ext uri="{FF2B5EF4-FFF2-40B4-BE49-F238E27FC236}">
                  <a16:creationId xmlns:a16="http://schemas.microsoft.com/office/drawing/2014/main" id="{3FD817B1-7ED1-405A-95FB-33984E2DF36E}"/>
                </a:ext>
              </a:extLst>
            </p:cNvPr>
            <p:cNvSpPr txBox="1">
              <a:spLocks/>
            </p:cNvSpPr>
            <p:nvPr userDrawn="1"/>
          </p:nvSpPr>
          <p:spPr>
            <a:xfrm>
              <a:off x="4128323" y="878826"/>
              <a:ext cx="4830228" cy="2641724"/>
            </a:xfrm>
            <a:prstGeom prst="rect">
              <a:avLst/>
            </a:prstGeom>
          </p:spPr>
          <p:txBody>
            <a:bodyPr wrap="square">
              <a:spAutoFit/>
            </a:bodyPr>
            <a:lstStyle>
              <a:lvl1pPr marL="187523" indent="-185738" algn="l" rtl="0" eaLnBrk="0" fontAlgn="base" hangingPunct="0">
                <a:lnSpc>
                  <a:spcPct val="90000"/>
                </a:lnSpc>
                <a:spcBef>
                  <a:spcPts val="1200"/>
                </a:spcBef>
                <a:spcAft>
                  <a:spcPct val="0"/>
                </a:spcAft>
                <a:buClr>
                  <a:srgbClr val="0C65B7"/>
                </a:buClr>
                <a:buSzPct val="10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0" fontAlgn="base" hangingPunct="0">
                <a:lnSpc>
                  <a:spcPct val="90000"/>
                </a:lnSpc>
                <a:spcBef>
                  <a:spcPts val="400"/>
                </a:spcBef>
                <a:spcAft>
                  <a:spcPct val="0"/>
                </a:spcAft>
                <a:buClr>
                  <a:srgbClr val="0C65B7"/>
                </a:buClr>
                <a:buSzPct val="100000"/>
                <a:buFont typeface="Arial"/>
                <a:buChar char="–"/>
                <a:defRPr sz="1600">
                  <a:solidFill>
                    <a:schemeClr val="tx1"/>
                  </a:solidFill>
                  <a:latin typeface="+mn-lt"/>
                  <a:ea typeface="+mn-ea"/>
                  <a:cs typeface="+mn-cs"/>
                  <a:sym typeface="Arial" pitchFamily="34" charset="0"/>
                </a:defRPr>
              </a:lvl2pPr>
              <a:lvl3pPr marL="546497" indent="-159842" algn="l" rtl="0" eaLnBrk="0" fontAlgn="base" hangingPunct="0">
                <a:lnSpc>
                  <a:spcPct val="90000"/>
                </a:lnSpc>
                <a:spcBef>
                  <a:spcPts val="200"/>
                </a:spcBef>
                <a:spcAft>
                  <a:spcPct val="0"/>
                </a:spcAft>
                <a:buClr>
                  <a:srgbClr val="0C65B7"/>
                </a:buClr>
                <a:buSzPct val="10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0" fontAlgn="base" hangingPunct="0">
                <a:lnSpc>
                  <a:spcPct val="90000"/>
                </a:lnSpc>
                <a:spcBef>
                  <a:spcPts val="200"/>
                </a:spcBef>
                <a:spcAft>
                  <a:spcPct val="0"/>
                </a:spcAft>
                <a:buClr>
                  <a:srgbClr val="0C65B7"/>
                </a:buClr>
                <a:buSzPct val="100000"/>
                <a:buFont typeface="Arial" pitchFamily="34" charset="0"/>
                <a:buChar char="–"/>
                <a:defRPr sz="1100">
                  <a:solidFill>
                    <a:schemeClr val="tx1"/>
                  </a:solidFill>
                  <a:latin typeface="+mn-lt"/>
                  <a:ea typeface="+mn-ea"/>
                  <a:cs typeface="+mn-cs"/>
                  <a:sym typeface="Arial" pitchFamily="34" charset="0"/>
                </a:defRPr>
              </a:lvl4pPr>
              <a:lvl5pPr marL="773311" indent="-66973"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fontAlgn="base">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1450" indent="-169863">
                <a:buClr>
                  <a:schemeClr val="bg1"/>
                </a:buClr>
                <a:buSzPct val="80000"/>
              </a:pPr>
              <a:r>
                <a:rPr lang="en-US" dirty="0">
                  <a:solidFill>
                    <a:schemeClr val="bg1"/>
                  </a:solidFill>
                  <a:latin typeface="CiscoSansTT Light" panose="020B0503020201020303" pitchFamily="34" charset="0"/>
                  <a:cs typeface="CiscoSansTT Light" panose="020B0503020201020303" pitchFamily="34" charset="0"/>
                </a:rPr>
                <a:t>Please complete your session survey </a:t>
              </a:r>
              <a:br>
                <a:rPr lang="en-US" dirty="0">
                  <a:solidFill>
                    <a:schemeClr val="bg1"/>
                  </a:solidFill>
                  <a:latin typeface="CiscoSansTT Light" panose="020B0503020201020303" pitchFamily="34" charset="0"/>
                  <a:cs typeface="CiscoSansTT Light" panose="020B0503020201020303" pitchFamily="34" charset="0"/>
                </a:rPr>
              </a:br>
              <a:r>
                <a:rPr lang="en-US" dirty="0">
                  <a:solidFill>
                    <a:schemeClr val="bg1"/>
                  </a:solidFill>
                  <a:latin typeface="CiscoSansTT Light" panose="020B0503020201020303" pitchFamily="34" charset="0"/>
                  <a:cs typeface="CiscoSansTT Light" panose="020B0503020201020303" pitchFamily="34" charset="0"/>
                </a:rPr>
                <a:t>after each session. Your feedback </a:t>
              </a:r>
              <a:br>
                <a:rPr lang="en-US" dirty="0">
                  <a:solidFill>
                    <a:schemeClr val="bg1"/>
                  </a:solidFill>
                  <a:latin typeface="CiscoSansTT Light" panose="020B0503020201020303" pitchFamily="34" charset="0"/>
                  <a:cs typeface="CiscoSansTT Light" panose="020B0503020201020303" pitchFamily="34" charset="0"/>
                </a:rPr>
              </a:br>
              <a:r>
                <a:rPr lang="en-US" dirty="0">
                  <a:solidFill>
                    <a:schemeClr val="bg1"/>
                  </a:solidFill>
                  <a:latin typeface="CiscoSansTT Light" panose="020B0503020201020303" pitchFamily="34" charset="0"/>
                  <a:cs typeface="CiscoSansTT Light" panose="020B0503020201020303" pitchFamily="34" charset="0"/>
                </a:rPr>
                <a:t>is very important.</a:t>
              </a:r>
            </a:p>
            <a:p>
              <a:pPr marL="171450" indent="-169863">
                <a:buClr>
                  <a:schemeClr val="bg1"/>
                </a:buClr>
                <a:buSzPct val="80000"/>
              </a:pPr>
              <a:r>
                <a:rPr lang="en-US" dirty="0">
                  <a:solidFill>
                    <a:schemeClr val="bg1"/>
                  </a:solidFill>
                  <a:latin typeface="CiscoSansTT Light" panose="020B0503020201020303" pitchFamily="34" charset="0"/>
                  <a:cs typeface="CiscoSansTT Light" panose="020B0503020201020303" pitchFamily="34" charset="0"/>
                </a:rPr>
                <a:t>Complete a minimum of 4 session </a:t>
              </a:r>
              <a:br>
                <a:rPr lang="en-US" dirty="0">
                  <a:solidFill>
                    <a:schemeClr val="bg1"/>
                  </a:solidFill>
                  <a:latin typeface="CiscoSansTT Light" panose="020B0503020201020303" pitchFamily="34" charset="0"/>
                  <a:cs typeface="CiscoSansTT Light" panose="020B0503020201020303" pitchFamily="34" charset="0"/>
                </a:rPr>
              </a:br>
              <a:r>
                <a:rPr lang="en-US" dirty="0">
                  <a:solidFill>
                    <a:schemeClr val="bg1"/>
                  </a:solidFill>
                  <a:latin typeface="CiscoSansTT Light" panose="020B0503020201020303" pitchFamily="34" charset="0"/>
                  <a:cs typeface="CiscoSansTT Light" panose="020B0503020201020303" pitchFamily="34" charset="0"/>
                </a:rPr>
                <a:t>surveys and the Overall Conference </a:t>
              </a:r>
              <a:br>
                <a:rPr lang="en-US" dirty="0">
                  <a:solidFill>
                    <a:schemeClr val="bg1"/>
                  </a:solidFill>
                  <a:latin typeface="CiscoSansTT Light" panose="020B0503020201020303" pitchFamily="34" charset="0"/>
                  <a:cs typeface="CiscoSansTT Light" panose="020B0503020201020303" pitchFamily="34" charset="0"/>
                </a:rPr>
              </a:br>
              <a:r>
                <a:rPr lang="en-US" dirty="0">
                  <a:solidFill>
                    <a:schemeClr val="bg1"/>
                  </a:solidFill>
                  <a:latin typeface="CiscoSansTT Light" panose="020B0503020201020303" pitchFamily="34" charset="0"/>
                  <a:cs typeface="CiscoSansTT Light" panose="020B0503020201020303" pitchFamily="34" charset="0"/>
                </a:rPr>
                <a:t>survey (starting on Thursday) to </a:t>
              </a:r>
              <a:br>
                <a:rPr lang="en-US" dirty="0">
                  <a:solidFill>
                    <a:schemeClr val="bg1"/>
                  </a:solidFill>
                  <a:latin typeface="CiscoSansTT Light" panose="020B0503020201020303" pitchFamily="34" charset="0"/>
                  <a:cs typeface="CiscoSansTT Light" panose="020B0503020201020303" pitchFamily="34" charset="0"/>
                </a:rPr>
              </a:br>
              <a:r>
                <a:rPr lang="en-US" dirty="0">
                  <a:solidFill>
                    <a:schemeClr val="bg1"/>
                  </a:solidFill>
                  <a:latin typeface="CiscoSansTT Light" panose="020B0503020201020303" pitchFamily="34" charset="0"/>
                  <a:cs typeface="CiscoSansTT Light" panose="020B0503020201020303" pitchFamily="34" charset="0"/>
                </a:rPr>
                <a:t>receive your Cisco Live water bottle.  </a:t>
              </a:r>
            </a:p>
            <a:p>
              <a:pPr marL="171450" indent="-169863">
                <a:buClr>
                  <a:schemeClr val="bg1"/>
                </a:buClr>
                <a:buSzPct val="80000"/>
              </a:pPr>
              <a:r>
                <a:rPr lang="en-US" sz="1800" kern="12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All surveys can be taken in the Cisco Live Mobile App or by logging in to the Session Catalog on </a:t>
              </a:r>
              <a:r>
                <a:rPr lang="en-US" sz="1800" kern="1200" dirty="0">
                  <a:solidFill>
                    <a:schemeClr val="bg1"/>
                  </a:solidFill>
                  <a:latin typeface="CiscoSansTT Light" panose="020B0503020201020303" pitchFamily="34" charset="0"/>
                  <a:ea typeface="+mn-ea"/>
                  <a:cs typeface="CiscoSansTT Light" panose="020B0503020201020303" pitchFamily="34" charset="0"/>
                  <a:sym typeface="Arial" pitchFamily="34" charset="0"/>
                  <a:hlinkClick r:id="rId2"/>
                </a:rPr>
                <a:t>ciscolive.cisco.com/us</a:t>
              </a:r>
              <a:r>
                <a:rPr lang="en-US" sz="1800" kern="1200" dirty="0">
                  <a:solidFill>
                    <a:schemeClr val="bg1"/>
                  </a:solidFill>
                  <a:latin typeface="CiscoSansTT Light" panose="020B0503020201020303" pitchFamily="34" charset="0"/>
                  <a:ea typeface="+mn-ea"/>
                  <a:cs typeface="CiscoSansTT Light" panose="020B0503020201020303" pitchFamily="34" charset="0"/>
                  <a:sym typeface="Arial" pitchFamily="34" charset="0"/>
                </a:rPr>
                <a:t>.</a:t>
              </a:r>
            </a:p>
          </p:txBody>
        </p:sp>
        <p:sp>
          <p:nvSpPr>
            <p:cNvPr id="30" name="TextBox 29">
              <a:extLst>
                <a:ext uri="{FF2B5EF4-FFF2-40B4-BE49-F238E27FC236}">
                  <a16:creationId xmlns:a16="http://schemas.microsoft.com/office/drawing/2014/main" id="{25AAA40C-4A63-4445-A366-78242E0BEB3F}"/>
                </a:ext>
              </a:extLst>
            </p:cNvPr>
            <p:cNvSpPr txBox="1"/>
            <p:nvPr userDrawn="1"/>
          </p:nvSpPr>
          <p:spPr>
            <a:xfrm>
              <a:off x="4304712" y="3600191"/>
              <a:ext cx="4298716" cy="480131"/>
            </a:xfrm>
            <a:prstGeom prst="rect">
              <a:avLst/>
            </a:prstGeom>
            <a:noFill/>
          </p:spPr>
          <p:txBody>
            <a:bodyPr wrap="square" rtlCol="0">
              <a:spAutoFit/>
            </a:bodyPr>
            <a:lstStyle/>
            <a:p>
              <a:pPr defTabSz="914400">
                <a:lnSpc>
                  <a:spcPct val="90000"/>
                </a:lnSpc>
                <a:spcBef>
                  <a:spcPts val="0"/>
                </a:spcBef>
                <a:defRPr/>
              </a:pPr>
              <a:r>
                <a:rPr lang="en-US" sz="1400" dirty="0">
                  <a:solidFill>
                    <a:schemeClr val="bg1"/>
                  </a:solidFill>
                  <a:latin typeface="CiscoSansTT Light" panose="020B0503020201020303" pitchFamily="34" charset="0"/>
                  <a:cs typeface="CiscoSansTT Light" panose="020B0503020201020303" pitchFamily="34" charset="0"/>
                </a:rPr>
                <a:t>Cisco Live sessions will be available for viewing on demand after the event at </a:t>
              </a:r>
              <a:r>
                <a:rPr lang="en-US" sz="1400" dirty="0">
                  <a:solidFill>
                    <a:schemeClr val="bg1"/>
                  </a:solidFill>
                  <a:latin typeface="CiscoSansTT Light" panose="020B0503020201020303" pitchFamily="34" charset="0"/>
                  <a:cs typeface="CiscoSansTT Light" panose="020B0503020201020303" pitchFamily="34" charset="0"/>
                  <a:hlinkClick r:id="rId3"/>
                </a:rPr>
                <a:t>ciscolive.cisco.com</a:t>
              </a:r>
              <a:r>
                <a:rPr lang="en-US" sz="1400" dirty="0">
                  <a:solidFill>
                    <a:schemeClr val="bg1"/>
                  </a:solidFill>
                  <a:latin typeface="CiscoSansTT Light" panose="020B0503020201020303" pitchFamily="34" charset="0"/>
                  <a:cs typeface="CiscoSansTT Light" panose="020B0503020201020303" pitchFamily="34" charset="0"/>
                </a:rPr>
                <a:t>. </a:t>
              </a:r>
            </a:p>
          </p:txBody>
        </p:sp>
      </p:grpSp>
      <p:sp>
        <p:nvSpPr>
          <p:cNvPr id="3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37" name="TextBox 36">
            <a:extLst>
              <a:ext uri="{FF2B5EF4-FFF2-40B4-BE49-F238E27FC236}">
                <a16:creationId xmlns:a16="http://schemas.microsoft.com/office/drawing/2014/main" id="{B810A9CF-C747-2B40-A1E3-3B19743F3386}"/>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38"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 Thin"/>
              </a:defRPr>
            </a:lvl1pPr>
          </a:lstStyle>
          <a:p>
            <a:pPr defTabSz="610744"/>
            <a:r>
              <a:rPr lang="en-US"/>
              <a:t>BRKACI-2387</a:t>
            </a:r>
          </a:p>
        </p:txBody>
      </p:sp>
      <p:sp>
        <p:nvSpPr>
          <p:cNvPr id="3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71" name="Freeform 1">
            <a:extLst>
              <a:ext uri="{FF2B5EF4-FFF2-40B4-BE49-F238E27FC236}">
                <a16:creationId xmlns:a16="http://schemas.microsoft.com/office/drawing/2014/main" id="{BCF0B9EF-2A66-4963-8E5A-B4B76AC4E4E8}"/>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7999828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rgbClr val="00263A"/>
        </a:solidFill>
        <a:effectLst/>
      </p:bgPr>
    </p:bg>
    <p:spTree>
      <p:nvGrpSpPr>
        <p:cNvPr id="1" name=""/>
        <p:cNvGrpSpPr/>
        <p:nvPr/>
      </p:nvGrpSpPr>
      <p:grpSpPr>
        <a:xfrm>
          <a:off x="0" y="0"/>
          <a:ext cx="0" cy="0"/>
          <a:chOff x="0" y="0"/>
          <a:chExt cx="0" cy="0"/>
        </a:xfrm>
      </p:grpSpPr>
      <p:sp>
        <p:nvSpPr>
          <p:cNvPr id="80" name="Freeform 6">
            <a:extLst>
              <a:ext uri="{FF2B5EF4-FFF2-40B4-BE49-F238E27FC236}">
                <a16:creationId xmlns:a16="http://schemas.microsoft.com/office/drawing/2014/main" id="{0D21382F-1630-2F4D-870C-A1590E6F67F0}"/>
              </a:ext>
            </a:extLst>
          </p:cNvPr>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iscoSansTT Light" panose="020B0503020201020303" pitchFamily="34" charset="0"/>
              <a:ea typeface="ＭＳ Ｐゴシック" charset="0"/>
            </a:endParaRPr>
          </a:p>
        </p:txBody>
      </p:sp>
      <p:sp>
        <p:nvSpPr>
          <p:cNvPr id="42" name="Freeform 1">
            <a:extLst>
              <a:ext uri="{FF2B5EF4-FFF2-40B4-BE49-F238E27FC236}">
                <a16:creationId xmlns:a16="http://schemas.microsoft.com/office/drawing/2014/main" id="{017786B5-DB6C-465F-A549-E17EEC4240B5}"/>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
        <p:nvSpPr>
          <p:cNvPr id="43" name="Title 1">
            <a:extLst>
              <a:ext uri="{FF2B5EF4-FFF2-40B4-BE49-F238E27FC236}">
                <a16:creationId xmlns:a16="http://schemas.microsoft.com/office/drawing/2014/main" id="{17D1F662-2240-4EA1-80F7-6B74E0FD509D}"/>
              </a:ext>
            </a:extLst>
          </p:cNvPr>
          <p:cNvSpPr txBox="1">
            <a:spLocks/>
          </p:cNvSpPr>
          <p:nvPr userDrawn="1"/>
        </p:nvSpPr>
        <p:spPr>
          <a:xfrm>
            <a:off x="425765" y="2071644"/>
            <a:ext cx="2935468" cy="1000213"/>
          </a:xfrm>
          <a:prstGeom prst="rect">
            <a:avLst/>
          </a:prstGeom>
        </p:spPr>
        <p:txBody>
          <a:bodyPr anchor="ctr"/>
          <a:lstStyle>
            <a:lvl1pPr marL="6251" indent="-6251" algn="l" rtl="0" eaLnBrk="1" fontAlgn="base" hangingPunct="1">
              <a:lnSpc>
                <a:spcPct val="90000"/>
              </a:lnSpc>
              <a:spcBef>
                <a:spcPct val="0"/>
              </a:spcBef>
              <a:spcAft>
                <a:spcPct val="0"/>
              </a:spcAft>
              <a:defRPr lang="en-US" sz="2800" b="0" kern="1200" dirty="0" smtClean="0">
                <a:solidFill>
                  <a:schemeClr val="tx1"/>
                </a:solidFill>
                <a:latin typeface="+mj-lt"/>
                <a:ea typeface="+mj-ea"/>
                <a:cs typeface="+mj-cs"/>
                <a:sym typeface="Arial" pitchFamily="34" charset="0"/>
              </a:defRPr>
            </a:lvl1pPr>
            <a:lvl2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1" fontAlgn="base" hangingPunct="1">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eaLnBrk="1" fontAlgn="base" hangingPunct="1">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algn="l"/>
            <a:r>
              <a:rPr lang="en-US" sz="4000" dirty="0">
                <a:solidFill>
                  <a:schemeClr val="bg2"/>
                </a:solidFill>
                <a:latin typeface="CiscoSansTT Light" panose="020B0503020201020303" pitchFamily="34" charset="0"/>
                <a:cs typeface="CiscoSansTT Light" panose="020B0503020201020303" pitchFamily="34" charset="0"/>
              </a:rPr>
              <a:t>Thank you</a:t>
            </a:r>
          </a:p>
        </p:txBody>
      </p:sp>
      <p:sp>
        <p:nvSpPr>
          <p:cNvPr id="6" name="TextBox 5">
            <a:extLst>
              <a:ext uri="{FF2B5EF4-FFF2-40B4-BE49-F238E27FC236}">
                <a16:creationId xmlns:a16="http://schemas.microsoft.com/office/drawing/2014/main" id="{F0791FE7-6058-4772-80EB-4B5DCAEB99C9}"/>
              </a:ext>
            </a:extLst>
          </p:cNvPr>
          <p:cNvSpPr txBox="1"/>
          <p:nvPr userDrawn="1"/>
        </p:nvSpPr>
        <p:spPr>
          <a:xfrm>
            <a:off x="4314557" y="4909949"/>
            <a:ext cx="51488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#CLUS</a:t>
            </a:r>
          </a:p>
        </p:txBody>
      </p:sp>
      <p:grpSp>
        <p:nvGrpSpPr>
          <p:cNvPr id="7" name="Group 6">
            <a:extLst>
              <a:ext uri="{FF2B5EF4-FFF2-40B4-BE49-F238E27FC236}">
                <a16:creationId xmlns:a16="http://schemas.microsoft.com/office/drawing/2014/main" id="{74C1DD50-407C-45B3-8A90-F6F21E4CA56B}"/>
              </a:ext>
            </a:extLst>
          </p:cNvPr>
          <p:cNvGrpSpPr>
            <a:grpSpLocks noChangeAspect="1"/>
          </p:cNvGrpSpPr>
          <p:nvPr userDrawn="1"/>
        </p:nvGrpSpPr>
        <p:grpSpPr>
          <a:xfrm>
            <a:off x="5157216" y="471144"/>
            <a:ext cx="3986784" cy="4201213"/>
            <a:chOff x="5540375" y="2120900"/>
            <a:chExt cx="3187700" cy="3359150"/>
          </a:xfrm>
        </p:grpSpPr>
        <p:sp>
          <p:nvSpPr>
            <p:cNvPr id="8" name="Freeform 1">
              <a:extLst>
                <a:ext uri="{FF2B5EF4-FFF2-40B4-BE49-F238E27FC236}">
                  <a16:creationId xmlns:a16="http://schemas.microsoft.com/office/drawing/2014/main" id="{E4A2B723-4817-464D-8287-C0CBB1B16DCA}"/>
                </a:ext>
              </a:extLst>
            </p:cNvPr>
            <p:cNvSpPr>
              <a:spLocks noChangeAspect="1" noChangeArrowheads="1"/>
            </p:cNvSpPr>
            <p:nvPr/>
          </p:nvSpPr>
          <p:spPr bwMode="auto">
            <a:xfrm>
              <a:off x="6518275" y="2566988"/>
              <a:ext cx="1557338" cy="2503487"/>
            </a:xfrm>
            <a:custGeom>
              <a:avLst/>
              <a:gdLst>
                <a:gd name="T0" fmla="*/ 705 w 4327"/>
                <a:gd name="T1" fmla="*/ 352 h 6953"/>
                <a:gd name="T2" fmla="*/ 705 w 4327"/>
                <a:gd name="T3" fmla="*/ 2923 h 6953"/>
                <a:gd name="T4" fmla="*/ 353 w 4327"/>
                <a:gd name="T5" fmla="*/ 3276 h 6953"/>
                <a:gd name="T6" fmla="*/ 353 w 4327"/>
                <a:gd name="T7" fmla="*/ 3276 h 6953"/>
                <a:gd name="T8" fmla="*/ 0 w 4327"/>
                <a:gd name="T9" fmla="*/ 2923 h 6953"/>
                <a:gd name="T10" fmla="*/ 0 w 4327"/>
                <a:gd name="T11" fmla="*/ 352 h 6953"/>
                <a:gd name="T12" fmla="*/ 353 w 4327"/>
                <a:gd name="T13" fmla="*/ 0 h 6953"/>
                <a:gd name="T14" fmla="*/ 353 w 4327"/>
                <a:gd name="T15" fmla="*/ 0 h 6953"/>
                <a:gd name="T16" fmla="*/ 705 w 4327"/>
                <a:gd name="T17" fmla="*/ 352 h 6953"/>
                <a:gd name="T18" fmla="*/ 1259 w 4327"/>
                <a:gd name="T19" fmla="*/ 2438 h 6953"/>
                <a:gd name="T20" fmla="*/ 1259 w 4327"/>
                <a:gd name="T21" fmla="*/ 2438 h 6953"/>
                <a:gd name="T22" fmla="*/ 906 w 4327"/>
                <a:gd name="T23" fmla="*/ 2791 h 6953"/>
                <a:gd name="T24" fmla="*/ 906 w 4327"/>
                <a:gd name="T25" fmla="*/ 5361 h 6953"/>
                <a:gd name="T26" fmla="*/ 1259 w 4327"/>
                <a:gd name="T27" fmla="*/ 5713 h 6953"/>
                <a:gd name="T28" fmla="*/ 1259 w 4327"/>
                <a:gd name="T29" fmla="*/ 5713 h 6953"/>
                <a:gd name="T30" fmla="*/ 1611 w 4327"/>
                <a:gd name="T31" fmla="*/ 5361 h 6953"/>
                <a:gd name="T32" fmla="*/ 1611 w 4327"/>
                <a:gd name="T33" fmla="*/ 2791 h 6953"/>
                <a:gd name="T34" fmla="*/ 1259 w 4327"/>
                <a:gd name="T35" fmla="*/ 2438 h 6953"/>
                <a:gd name="T36" fmla="*/ 3973 w 4327"/>
                <a:gd name="T37" fmla="*/ 3676 h 6953"/>
                <a:gd name="T38" fmla="*/ 3973 w 4327"/>
                <a:gd name="T39" fmla="*/ 3676 h 6953"/>
                <a:gd name="T40" fmla="*/ 3621 w 4327"/>
                <a:gd name="T41" fmla="*/ 4029 h 6953"/>
                <a:gd name="T42" fmla="*/ 3621 w 4327"/>
                <a:gd name="T43" fmla="*/ 6600 h 6953"/>
                <a:gd name="T44" fmla="*/ 3973 w 4327"/>
                <a:gd name="T45" fmla="*/ 6952 h 6953"/>
                <a:gd name="T46" fmla="*/ 3973 w 4327"/>
                <a:gd name="T47" fmla="*/ 6952 h 6953"/>
                <a:gd name="T48" fmla="*/ 4326 w 4327"/>
                <a:gd name="T49" fmla="*/ 6600 h 6953"/>
                <a:gd name="T50" fmla="*/ 4326 w 4327"/>
                <a:gd name="T51" fmla="*/ 4029 h 6953"/>
                <a:gd name="T52" fmla="*/ 3973 w 4327"/>
                <a:gd name="T53" fmla="*/ 3676 h 6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27" h="6953">
                  <a:moveTo>
                    <a:pt x="705" y="352"/>
                  </a:moveTo>
                  <a:lnTo>
                    <a:pt x="705" y="2923"/>
                  </a:lnTo>
                  <a:cubicBezTo>
                    <a:pt x="705" y="3118"/>
                    <a:pt x="547" y="3276"/>
                    <a:pt x="353" y="3276"/>
                  </a:cubicBezTo>
                  <a:lnTo>
                    <a:pt x="353" y="3276"/>
                  </a:lnTo>
                  <a:cubicBezTo>
                    <a:pt x="158" y="3276"/>
                    <a:pt x="0" y="3118"/>
                    <a:pt x="0" y="2923"/>
                  </a:cubicBezTo>
                  <a:lnTo>
                    <a:pt x="0" y="352"/>
                  </a:lnTo>
                  <a:cubicBezTo>
                    <a:pt x="0" y="158"/>
                    <a:pt x="158" y="0"/>
                    <a:pt x="353" y="0"/>
                  </a:cubicBezTo>
                  <a:lnTo>
                    <a:pt x="353" y="0"/>
                  </a:lnTo>
                  <a:cubicBezTo>
                    <a:pt x="547" y="0"/>
                    <a:pt x="705" y="158"/>
                    <a:pt x="705" y="352"/>
                  </a:cubicBezTo>
                  <a:close/>
                  <a:moveTo>
                    <a:pt x="1259" y="2438"/>
                  </a:moveTo>
                  <a:lnTo>
                    <a:pt x="1259" y="2438"/>
                  </a:lnTo>
                  <a:cubicBezTo>
                    <a:pt x="1064" y="2438"/>
                    <a:pt x="906" y="2596"/>
                    <a:pt x="906" y="2791"/>
                  </a:cubicBezTo>
                  <a:lnTo>
                    <a:pt x="906" y="5361"/>
                  </a:lnTo>
                  <a:cubicBezTo>
                    <a:pt x="906" y="5555"/>
                    <a:pt x="1064" y="5713"/>
                    <a:pt x="1259" y="5713"/>
                  </a:cubicBezTo>
                  <a:lnTo>
                    <a:pt x="1259" y="5713"/>
                  </a:lnTo>
                  <a:cubicBezTo>
                    <a:pt x="1453" y="5713"/>
                    <a:pt x="1611" y="5555"/>
                    <a:pt x="1611" y="5361"/>
                  </a:cubicBezTo>
                  <a:lnTo>
                    <a:pt x="1611" y="2791"/>
                  </a:lnTo>
                  <a:cubicBezTo>
                    <a:pt x="1611" y="2596"/>
                    <a:pt x="1453" y="2438"/>
                    <a:pt x="1259" y="2438"/>
                  </a:cubicBezTo>
                  <a:close/>
                  <a:moveTo>
                    <a:pt x="3973" y="3676"/>
                  </a:moveTo>
                  <a:lnTo>
                    <a:pt x="3973" y="3676"/>
                  </a:lnTo>
                  <a:cubicBezTo>
                    <a:pt x="3779" y="3676"/>
                    <a:pt x="3621" y="3834"/>
                    <a:pt x="3621" y="4029"/>
                  </a:cubicBezTo>
                  <a:lnTo>
                    <a:pt x="3621" y="6600"/>
                  </a:lnTo>
                  <a:cubicBezTo>
                    <a:pt x="3621" y="6794"/>
                    <a:pt x="3779" y="6952"/>
                    <a:pt x="3973" y="6952"/>
                  </a:cubicBezTo>
                  <a:lnTo>
                    <a:pt x="3973" y="6952"/>
                  </a:lnTo>
                  <a:cubicBezTo>
                    <a:pt x="4168" y="6952"/>
                    <a:pt x="4326" y="6794"/>
                    <a:pt x="4326" y="6600"/>
                  </a:cubicBezTo>
                  <a:lnTo>
                    <a:pt x="4326" y="4029"/>
                  </a:lnTo>
                  <a:cubicBezTo>
                    <a:pt x="4326" y="3834"/>
                    <a:pt x="4168" y="3676"/>
                    <a:pt x="3973" y="3676"/>
                  </a:cubicBezTo>
                  <a:close/>
                </a:path>
              </a:pathLst>
            </a:custGeom>
            <a:solidFill>
              <a:schemeClr val="accent2"/>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 name="Freeform 2">
              <a:extLst>
                <a:ext uri="{FF2B5EF4-FFF2-40B4-BE49-F238E27FC236}">
                  <a16:creationId xmlns:a16="http://schemas.microsoft.com/office/drawing/2014/main" id="{A5C1388C-2652-4471-9E6B-61111C29CE20}"/>
                </a:ext>
              </a:extLst>
            </p:cNvPr>
            <p:cNvSpPr>
              <a:spLocks noChangeAspect="1" noChangeArrowheads="1"/>
            </p:cNvSpPr>
            <p:nvPr/>
          </p:nvSpPr>
          <p:spPr bwMode="auto">
            <a:xfrm>
              <a:off x="6192838" y="2120900"/>
              <a:ext cx="2535237" cy="3359150"/>
            </a:xfrm>
            <a:custGeom>
              <a:avLst/>
              <a:gdLst>
                <a:gd name="T0" fmla="*/ 705 w 7042"/>
                <a:gd name="T1" fmla="*/ 4030 h 9332"/>
                <a:gd name="T2" fmla="*/ 705 w 7042"/>
                <a:gd name="T3" fmla="*/ 6600 h 9332"/>
                <a:gd name="T4" fmla="*/ 353 w 7042"/>
                <a:gd name="T5" fmla="*/ 6952 h 9332"/>
                <a:gd name="T6" fmla="*/ 353 w 7042"/>
                <a:gd name="T7" fmla="*/ 6952 h 9332"/>
                <a:gd name="T8" fmla="*/ 0 w 7042"/>
                <a:gd name="T9" fmla="*/ 6600 h 9332"/>
                <a:gd name="T10" fmla="*/ 0 w 7042"/>
                <a:gd name="T11" fmla="*/ 4030 h 9332"/>
                <a:gd name="T12" fmla="*/ 353 w 7042"/>
                <a:gd name="T13" fmla="*/ 3677 h 9332"/>
                <a:gd name="T14" fmla="*/ 353 w 7042"/>
                <a:gd name="T15" fmla="*/ 3677 h 9332"/>
                <a:gd name="T16" fmla="*/ 705 w 7042"/>
                <a:gd name="T17" fmla="*/ 4030 h 9332"/>
                <a:gd name="T18" fmla="*/ 3973 w 7042"/>
                <a:gd name="T19" fmla="*/ 0 h 9332"/>
                <a:gd name="T20" fmla="*/ 3973 w 7042"/>
                <a:gd name="T21" fmla="*/ 0 h 9332"/>
                <a:gd name="T22" fmla="*/ 3621 w 7042"/>
                <a:gd name="T23" fmla="*/ 353 h 9332"/>
                <a:gd name="T24" fmla="*/ 3621 w 7042"/>
                <a:gd name="T25" fmla="*/ 2923 h 9332"/>
                <a:gd name="T26" fmla="*/ 3973 w 7042"/>
                <a:gd name="T27" fmla="*/ 3276 h 9332"/>
                <a:gd name="T28" fmla="*/ 3973 w 7042"/>
                <a:gd name="T29" fmla="*/ 3276 h 9332"/>
                <a:gd name="T30" fmla="*/ 4326 w 7042"/>
                <a:gd name="T31" fmla="*/ 2923 h 9332"/>
                <a:gd name="T32" fmla="*/ 4326 w 7042"/>
                <a:gd name="T33" fmla="*/ 353 h 9332"/>
                <a:gd name="T34" fmla="*/ 3973 w 7042"/>
                <a:gd name="T35" fmla="*/ 0 h 9332"/>
                <a:gd name="T36" fmla="*/ 6688 w 7042"/>
                <a:gd name="T37" fmla="*/ 6055 h 9332"/>
                <a:gd name="T38" fmla="*/ 6688 w 7042"/>
                <a:gd name="T39" fmla="*/ 6055 h 9332"/>
                <a:gd name="T40" fmla="*/ 6335 w 7042"/>
                <a:gd name="T41" fmla="*/ 6408 h 9332"/>
                <a:gd name="T42" fmla="*/ 6335 w 7042"/>
                <a:gd name="T43" fmla="*/ 8979 h 9332"/>
                <a:gd name="T44" fmla="*/ 6688 w 7042"/>
                <a:gd name="T45" fmla="*/ 9331 h 9332"/>
                <a:gd name="T46" fmla="*/ 6688 w 7042"/>
                <a:gd name="T47" fmla="*/ 9331 h 9332"/>
                <a:gd name="T48" fmla="*/ 7041 w 7042"/>
                <a:gd name="T49" fmla="*/ 8979 h 9332"/>
                <a:gd name="T50" fmla="*/ 7041 w 7042"/>
                <a:gd name="T51" fmla="*/ 6408 h 9332"/>
                <a:gd name="T52" fmla="*/ 6688 w 7042"/>
                <a:gd name="T53" fmla="*/ 6055 h 9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42" h="9332">
                  <a:moveTo>
                    <a:pt x="705" y="4030"/>
                  </a:moveTo>
                  <a:lnTo>
                    <a:pt x="705" y="6600"/>
                  </a:lnTo>
                  <a:cubicBezTo>
                    <a:pt x="705" y="6794"/>
                    <a:pt x="547" y="6952"/>
                    <a:pt x="353" y="6952"/>
                  </a:cubicBezTo>
                  <a:lnTo>
                    <a:pt x="353" y="6952"/>
                  </a:lnTo>
                  <a:cubicBezTo>
                    <a:pt x="158" y="6952"/>
                    <a:pt x="0" y="6794"/>
                    <a:pt x="0" y="6600"/>
                  </a:cubicBezTo>
                  <a:lnTo>
                    <a:pt x="0" y="4030"/>
                  </a:lnTo>
                  <a:cubicBezTo>
                    <a:pt x="0" y="3835"/>
                    <a:pt x="158" y="3677"/>
                    <a:pt x="353" y="3677"/>
                  </a:cubicBezTo>
                  <a:lnTo>
                    <a:pt x="353" y="3677"/>
                  </a:lnTo>
                  <a:cubicBezTo>
                    <a:pt x="547" y="3677"/>
                    <a:pt x="705" y="3835"/>
                    <a:pt x="705" y="4030"/>
                  </a:cubicBezTo>
                  <a:close/>
                  <a:moveTo>
                    <a:pt x="3973" y="0"/>
                  </a:moveTo>
                  <a:lnTo>
                    <a:pt x="3973" y="0"/>
                  </a:lnTo>
                  <a:cubicBezTo>
                    <a:pt x="3779" y="0"/>
                    <a:pt x="3621" y="158"/>
                    <a:pt x="3621" y="353"/>
                  </a:cubicBezTo>
                  <a:lnTo>
                    <a:pt x="3621" y="2923"/>
                  </a:lnTo>
                  <a:cubicBezTo>
                    <a:pt x="3621" y="3118"/>
                    <a:pt x="3779" y="3276"/>
                    <a:pt x="3973" y="3276"/>
                  </a:cubicBezTo>
                  <a:lnTo>
                    <a:pt x="3973" y="3276"/>
                  </a:lnTo>
                  <a:cubicBezTo>
                    <a:pt x="4168" y="3276"/>
                    <a:pt x="4326" y="3118"/>
                    <a:pt x="4326" y="2923"/>
                  </a:cubicBezTo>
                  <a:lnTo>
                    <a:pt x="4326" y="353"/>
                  </a:lnTo>
                  <a:cubicBezTo>
                    <a:pt x="4326" y="158"/>
                    <a:pt x="4168" y="0"/>
                    <a:pt x="3973" y="0"/>
                  </a:cubicBezTo>
                  <a:close/>
                  <a:moveTo>
                    <a:pt x="6688" y="6055"/>
                  </a:moveTo>
                  <a:lnTo>
                    <a:pt x="6688" y="6055"/>
                  </a:lnTo>
                  <a:cubicBezTo>
                    <a:pt x="6493" y="6055"/>
                    <a:pt x="6335" y="6213"/>
                    <a:pt x="6335" y="6408"/>
                  </a:cubicBezTo>
                  <a:lnTo>
                    <a:pt x="6335" y="8979"/>
                  </a:lnTo>
                  <a:cubicBezTo>
                    <a:pt x="6335" y="9173"/>
                    <a:pt x="6493" y="9331"/>
                    <a:pt x="6688" y="9331"/>
                  </a:cubicBezTo>
                  <a:lnTo>
                    <a:pt x="6688" y="9331"/>
                  </a:lnTo>
                  <a:cubicBezTo>
                    <a:pt x="6883" y="9331"/>
                    <a:pt x="7041" y="9173"/>
                    <a:pt x="7041" y="8979"/>
                  </a:cubicBezTo>
                  <a:lnTo>
                    <a:pt x="7041" y="6408"/>
                  </a:lnTo>
                  <a:cubicBezTo>
                    <a:pt x="7041" y="6213"/>
                    <a:pt x="6883" y="6055"/>
                    <a:pt x="6688" y="6055"/>
                  </a:cubicBezTo>
                  <a:close/>
                </a:path>
              </a:pathLst>
            </a:custGeom>
            <a:solidFill>
              <a:schemeClr val="accent6"/>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3">
              <a:extLst>
                <a:ext uri="{FF2B5EF4-FFF2-40B4-BE49-F238E27FC236}">
                  <a16:creationId xmlns:a16="http://schemas.microsoft.com/office/drawing/2014/main" id="{5157CACA-E449-4FAA-9B58-3D2C6DF04B25}"/>
                </a:ext>
              </a:extLst>
            </p:cNvPr>
            <p:cNvSpPr>
              <a:spLocks noChangeAspect="1" noChangeArrowheads="1"/>
            </p:cNvSpPr>
            <p:nvPr/>
          </p:nvSpPr>
          <p:spPr bwMode="auto">
            <a:xfrm>
              <a:off x="5867400" y="2976563"/>
              <a:ext cx="2860675" cy="2092325"/>
            </a:xfrm>
            <a:custGeom>
              <a:avLst/>
              <a:gdLst>
                <a:gd name="T0" fmla="*/ 2514 w 7948"/>
                <a:gd name="T1" fmla="*/ 2889 h 5813"/>
                <a:gd name="T2" fmla="*/ 2514 w 7948"/>
                <a:gd name="T3" fmla="*/ 5460 h 5813"/>
                <a:gd name="T4" fmla="*/ 2162 w 7948"/>
                <a:gd name="T5" fmla="*/ 5812 h 5813"/>
                <a:gd name="T6" fmla="*/ 2162 w 7948"/>
                <a:gd name="T7" fmla="*/ 5812 h 5813"/>
                <a:gd name="T8" fmla="*/ 1809 w 7948"/>
                <a:gd name="T9" fmla="*/ 5460 h 5813"/>
                <a:gd name="T10" fmla="*/ 1809 w 7948"/>
                <a:gd name="T11" fmla="*/ 2889 h 5813"/>
                <a:gd name="T12" fmla="*/ 2162 w 7948"/>
                <a:gd name="T13" fmla="*/ 2536 h 5813"/>
                <a:gd name="T14" fmla="*/ 2162 w 7948"/>
                <a:gd name="T15" fmla="*/ 2536 h 5813"/>
                <a:gd name="T16" fmla="*/ 2514 w 7948"/>
                <a:gd name="T17" fmla="*/ 2889 h 5813"/>
                <a:gd name="T18" fmla="*/ 3973 w 7948"/>
                <a:gd name="T19" fmla="*/ 0 h 5813"/>
                <a:gd name="T20" fmla="*/ 3973 w 7948"/>
                <a:gd name="T21" fmla="*/ 0 h 5813"/>
                <a:gd name="T22" fmla="*/ 3621 w 7948"/>
                <a:gd name="T23" fmla="*/ 353 h 5813"/>
                <a:gd name="T24" fmla="*/ 3621 w 7948"/>
                <a:gd name="T25" fmla="*/ 2922 h 5813"/>
                <a:gd name="T26" fmla="*/ 3973 w 7948"/>
                <a:gd name="T27" fmla="*/ 3275 h 5813"/>
                <a:gd name="T28" fmla="*/ 3973 w 7948"/>
                <a:gd name="T29" fmla="*/ 3275 h 5813"/>
                <a:gd name="T30" fmla="*/ 4326 w 7948"/>
                <a:gd name="T31" fmla="*/ 2922 h 5813"/>
                <a:gd name="T32" fmla="*/ 4326 w 7948"/>
                <a:gd name="T33" fmla="*/ 353 h 5813"/>
                <a:gd name="T34" fmla="*/ 3973 w 7948"/>
                <a:gd name="T35" fmla="*/ 0 h 5813"/>
                <a:gd name="T36" fmla="*/ 7594 w 7948"/>
                <a:gd name="T37" fmla="*/ 0 h 5813"/>
                <a:gd name="T38" fmla="*/ 7594 w 7948"/>
                <a:gd name="T39" fmla="*/ 0 h 5813"/>
                <a:gd name="T40" fmla="*/ 7241 w 7948"/>
                <a:gd name="T41" fmla="*/ 353 h 5813"/>
                <a:gd name="T42" fmla="*/ 7241 w 7948"/>
                <a:gd name="T43" fmla="*/ 2922 h 5813"/>
                <a:gd name="T44" fmla="*/ 7594 w 7948"/>
                <a:gd name="T45" fmla="*/ 3275 h 5813"/>
                <a:gd name="T46" fmla="*/ 7594 w 7948"/>
                <a:gd name="T47" fmla="*/ 3275 h 5813"/>
                <a:gd name="T48" fmla="*/ 7947 w 7948"/>
                <a:gd name="T49" fmla="*/ 2922 h 5813"/>
                <a:gd name="T50" fmla="*/ 7947 w 7948"/>
                <a:gd name="T51" fmla="*/ 353 h 5813"/>
                <a:gd name="T52" fmla="*/ 7594 w 7948"/>
                <a:gd name="T53" fmla="*/ 0 h 5813"/>
                <a:gd name="T54" fmla="*/ 353 w 7948"/>
                <a:gd name="T55" fmla="*/ 0 h 5813"/>
                <a:gd name="T56" fmla="*/ 353 w 7948"/>
                <a:gd name="T57" fmla="*/ 0 h 5813"/>
                <a:gd name="T58" fmla="*/ 0 w 7948"/>
                <a:gd name="T59" fmla="*/ 353 h 5813"/>
                <a:gd name="T60" fmla="*/ 0 w 7948"/>
                <a:gd name="T61" fmla="*/ 2922 h 5813"/>
                <a:gd name="T62" fmla="*/ 353 w 7948"/>
                <a:gd name="T63" fmla="*/ 3275 h 5813"/>
                <a:gd name="T64" fmla="*/ 353 w 7948"/>
                <a:gd name="T65" fmla="*/ 3275 h 5813"/>
                <a:gd name="T66" fmla="*/ 706 w 7948"/>
                <a:gd name="T67" fmla="*/ 2922 h 5813"/>
                <a:gd name="T68" fmla="*/ 706 w 7948"/>
                <a:gd name="T69" fmla="*/ 353 h 5813"/>
                <a:gd name="T70" fmla="*/ 353 w 7948"/>
                <a:gd name="T71" fmla="*/ 0 h 5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48" h="5813">
                  <a:moveTo>
                    <a:pt x="2514" y="2889"/>
                  </a:moveTo>
                  <a:lnTo>
                    <a:pt x="2514" y="5460"/>
                  </a:lnTo>
                  <a:cubicBezTo>
                    <a:pt x="2514" y="5654"/>
                    <a:pt x="2356" y="5812"/>
                    <a:pt x="2162" y="5812"/>
                  </a:cubicBezTo>
                  <a:lnTo>
                    <a:pt x="2162" y="5812"/>
                  </a:lnTo>
                  <a:cubicBezTo>
                    <a:pt x="1967" y="5812"/>
                    <a:pt x="1809" y="5654"/>
                    <a:pt x="1809" y="5460"/>
                  </a:cubicBezTo>
                  <a:lnTo>
                    <a:pt x="1809" y="2889"/>
                  </a:lnTo>
                  <a:cubicBezTo>
                    <a:pt x="1809" y="2694"/>
                    <a:pt x="1967" y="2536"/>
                    <a:pt x="2162" y="2536"/>
                  </a:cubicBezTo>
                  <a:lnTo>
                    <a:pt x="2162" y="2536"/>
                  </a:lnTo>
                  <a:cubicBezTo>
                    <a:pt x="2356" y="2536"/>
                    <a:pt x="2514" y="2694"/>
                    <a:pt x="2514" y="2889"/>
                  </a:cubicBezTo>
                  <a:close/>
                  <a:moveTo>
                    <a:pt x="3973" y="0"/>
                  </a:moveTo>
                  <a:lnTo>
                    <a:pt x="3973" y="0"/>
                  </a:lnTo>
                  <a:cubicBezTo>
                    <a:pt x="3779" y="0"/>
                    <a:pt x="3621" y="158"/>
                    <a:pt x="3621" y="353"/>
                  </a:cubicBezTo>
                  <a:lnTo>
                    <a:pt x="3621" y="2922"/>
                  </a:lnTo>
                  <a:cubicBezTo>
                    <a:pt x="3621" y="3117"/>
                    <a:pt x="3779" y="3275"/>
                    <a:pt x="3973" y="3275"/>
                  </a:cubicBezTo>
                  <a:lnTo>
                    <a:pt x="3973" y="3275"/>
                  </a:lnTo>
                  <a:cubicBezTo>
                    <a:pt x="4168" y="3275"/>
                    <a:pt x="4326" y="3117"/>
                    <a:pt x="4326" y="2922"/>
                  </a:cubicBezTo>
                  <a:lnTo>
                    <a:pt x="4326" y="353"/>
                  </a:lnTo>
                  <a:cubicBezTo>
                    <a:pt x="4326" y="158"/>
                    <a:pt x="4168" y="0"/>
                    <a:pt x="3973" y="0"/>
                  </a:cubicBezTo>
                  <a:close/>
                  <a:moveTo>
                    <a:pt x="7594" y="0"/>
                  </a:moveTo>
                  <a:lnTo>
                    <a:pt x="7594" y="0"/>
                  </a:lnTo>
                  <a:cubicBezTo>
                    <a:pt x="7399" y="0"/>
                    <a:pt x="7241" y="158"/>
                    <a:pt x="7241" y="353"/>
                  </a:cubicBezTo>
                  <a:lnTo>
                    <a:pt x="7241" y="2922"/>
                  </a:lnTo>
                  <a:cubicBezTo>
                    <a:pt x="7241" y="3117"/>
                    <a:pt x="7399" y="3275"/>
                    <a:pt x="7594" y="3275"/>
                  </a:cubicBezTo>
                  <a:lnTo>
                    <a:pt x="7594" y="3275"/>
                  </a:lnTo>
                  <a:cubicBezTo>
                    <a:pt x="7789" y="3275"/>
                    <a:pt x="7947" y="3117"/>
                    <a:pt x="7947" y="2922"/>
                  </a:cubicBezTo>
                  <a:lnTo>
                    <a:pt x="7947" y="353"/>
                  </a:lnTo>
                  <a:cubicBezTo>
                    <a:pt x="7947" y="158"/>
                    <a:pt x="7789" y="0"/>
                    <a:pt x="7594" y="0"/>
                  </a:cubicBezTo>
                  <a:close/>
                  <a:moveTo>
                    <a:pt x="353" y="0"/>
                  </a:moveTo>
                  <a:lnTo>
                    <a:pt x="353" y="0"/>
                  </a:lnTo>
                  <a:cubicBezTo>
                    <a:pt x="158" y="0"/>
                    <a:pt x="0" y="158"/>
                    <a:pt x="0" y="353"/>
                  </a:cubicBezTo>
                  <a:lnTo>
                    <a:pt x="0" y="2922"/>
                  </a:lnTo>
                  <a:cubicBezTo>
                    <a:pt x="0" y="3117"/>
                    <a:pt x="158" y="3275"/>
                    <a:pt x="353" y="3275"/>
                  </a:cubicBezTo>
                  <a:lnTo>
                    <a:pt x="353" y="3275"/>
                  </a:lnTo>
                  <a:cubicBezTo>
                    <a:pt x="547" y="3275"/>
                    <a:pt x="706" y="3117"/>
                    <a:pt x="706" y="2922"/>
                  </a:cubicBezTo>
                  <a:lnTo>
                    <a:pt x="706" y="353"/>
                  </a:lnTo>
                  <a:cubicBezTo>
                    <a:pt x="706" y="158"/>
                    <a:pt x="547" y="0"/>
                    <a:pt x="353" y="0"/>
                  </a:cubicBezTo>
                  <a:close/>
                </a:path>
              </a:pathLst>
            </a:custGeom>
            <a:solidFill>
              <a:schemeClr val="accent5"/>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4">
              <a:extLst>
                <a:ext uri="{FF2B5EF4-FFF2-40B4-BE49-F238E27FC236}">
                  <a16:creationId xmlns:a16="http://schemas.microsoft.com/office/drawing/2014/main" id="{B9E3D2E3-5758-4356-8081-C5C2713B14E9}"/>
                </a:ext>
              </a:extLst>
            </p:cNvPr>
            <p:cNvSpPr>
              <a:spLocks noChangeAspect="1" noChangeArrowheads="1"/>
            </p:cNvSpPr>
            <p:nvPr/>
          </p:nvSpPr>
          <p:spPr bwMode="auto">
            <a:xfrm>
              <a:off x="5540375" y="3444875"/>
              <a:ext cx="2860675" cy="2035175"/>
            </a:xfrm>
            <a:custGeom>
              <a:avLst/>
              <a:gdLst>
                <a:gd name="T0" fmla="*/ 6138 w 7948"/>
                <a:gd name="T1" fmla="*/ 353 h 5655"/>
                <a:gd name="T2" fmla="*/ 6138 w 7948"/>
                <a:gd name="T3" fmla="*/ 2923 h 5655"/>
                <a:gd name="T4" fmla="*/ 5785 w 7948"/>
                <a:gd name="T5" fmla="*/ 3275 h 5655"/>
                <a:gd name="T6" fmla="*/ 5785 w 7948"/>
                <a:gd name="T7" fmla="*/ 3275 h 5655"/>
                <a:gd name="T8" fmla="*/ 5433 w 7948"/>
                <a:gd name="T9" fmla="*/ 2923 h 5655"/>
                <a:gd name="T10" fmla="*/ 5433 w 7948"/>
                <a:gd name="T11" fmla="*/ 353 h 5655"/>
                <a:gd name="T12" fmla="*/ 5785 w 7948"/>
                <a:gd name="T13" fmla="*/ 0 h 5655"/>
                <a:gd name="T14" fmla="*/ 5785 w 7948"/>
                <a:gd name="T15" fmla="*/ 0 h 5655"/>
                <a:gd name="T16" fmla="*/ 6138 w 7948"/>
                <a:gd name="T17" fmla="*/ 353 h 5655"/>
                <a:gd name="T18" fmla="*/ 7594 w 7948"/>
                <a:gd name="T19" fmla="*/ 0 h 5655"/>
                <a:gd name="T20" fmla="*/ 7594 w 7948"/>
                <a:gd name="T21" fmla="*/ 0 h 5655"/>
                <a:gd name="T22" fmla="*/ 7241 w 7948"/>
                <a:gd name="T23" fmla="*/ 353 h 5655"/>
                <a:gd name="T24" fmla="*/ 7241 w 7948"/>
                <a:gd name="T25" fmla="*/ 2923 h 5655"/>
                <a:gd name="T26" fmla="*/ 7594 w 7948"/>
                <a:gd name="T27" fmla="*/ 3275 h 5655"/>
                <a:gd name="T28" fmla="*/ 7594 w 7948"/>
                <a:gd name="T29" fmla="*/ 3275 h 5655"/>
                <a:gd name="T30" fmla="*/ 7947 w 7948"/>
                <a:gd name="T31" fmla="*/ 2923 h 5655"/>
                <a:gd name="T32" fmla="*/ 7947 w 7948"/>
                <a:gd name="T33" fmla="*/ 353 h 5655"/>
                <a:gd name="T34" fmla="*/ 7594 w 7948"/>
                <a:gd name="T35" fmla="*/ 0 h 5655"/>
                <a:gd name="T36" fmla="*/ 353 w 7948"/>
                <a:gd name="T37" fmla="*/ 0 h 5655"/>
                <a:gd name="T38" fmla="*/ 353 w 7948"/>
                <a:gd name="T39" fmla="*/ 0 h 5655"/>
                <a:gd name="T40" fmla="*/ 0 w 7948"/>
                <a:gd name="T41" fmla="*/ 353 h 5655"/>
                <a:gd name="T42" fmla="*/ 0 w 7948"/>
                <a:gd name="T43" fmla="*/ 2923 h 5655"/>
                <a:gd name="T44" fmla="*/ 353 w 7948"/>
                <a:gd name="T45" fmla="*/ 3275 h 5655"/>
                <a:gd name="T46" fmla="*/ 353 w 7948"/>
                <a:gd name="T47" fmla="*/ 3275 h 5655"/>
                <a:gd name="T48" fmla="*/ 706 w 7948"/>
                <a:gd name="T49" fmla="*/ 2923 h 5655"/>
                <a:gd name="T50" fmla="*/ 706 w 7948"/>
                <a:gd name="T51" fmla="*/ 353 h 5655"/>
                <a:gd name="T52" fmla="*/ 353 w 7948"/>
                <a:gd name="T53" fmla="*/ 0 h 5655"/>
                <a:gd name="T54" fmla="*/ 1259 w 7948"/>
                <a:gd name="T55" fmla="*/ 2378 h 5655"/>
                <a:gd name="T56" fmla="*/ 1259 w 7948"/>
                <a:gd name="T57" fmla="*/ 2378 h 5655"/>
                <a:gd name="T58" fmla="*/ 906 w 7948"/>
                <a:gd name="T59" fmla="*/ 2731 h 5655"/>
                <a:gd name="T60" fmla="*/ 906 w 7948"/>
                <a:gd name="T61" fmla="*/ 5302 h 5655"/>
                <a:gd name="T62" fmla="*/ 1259 w 7948"/>
                <a:gd name="T63" fmla="*/ 5654 h 5655"/>
                <a:gd name="T64" fmla="*/ 1259 w 7948"/>
                <a:gd name="T65" fmla="*/ 5654 h 5655"/>
                <a:gd name="T66" fmla="*/ 1612 w 7948"/>
                <a:gd name="T67" fmla="*/ 5302 h 5655"/>
                <a:gd name="T68" fmla="*/ 1612 w 7948"/>
                <a:gd name="T69" fmla="*/ 2731 h 5655"/>
                <a:gd name="T70" fmla="*/ 1259 w 7948"/>
                <a:gd name="T71" fmla="*/ 2378 h 5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48" h="5655">
                  <a:moveTo>
                    <a:pt x="6138" y="353"/>
                  </a:moveTo>
                  <a:lnTo>
                    <a:pt x="6138" y="2923"/>
                  </a:lnTo>
                  <a:cubicBezTo>
                    <a:pt x="6138" y="3117"/>
                    <a:pt x="5980" y="3275"/>
                    <a:pt x="5785" y="3275"/>
                  </a:cubicBezTo>
                  <a:lnTo>
                    <a:pt x="5785" y="3275"/>
                  </a:lnTo>
                  <a:cubicBezTo>
                    <a:pt x="5591" y="3275"/>
                    <a:pt x="5433" y="3117"/>
                    <a:pt x="5433" y="2923"/>
                  </a:cubicBezTo>
                  <a:lnTo>
                    <a:pt x="5433" y="353"/>
                  </a:lnTo>
                  <a:cubicBezTo>
                    <a:pt x="5433" y="158"/>
                    <a:pt x="5591" y="0"/>
                    <a:pt x="5785" y="0"/>
                  </a:cubicBezTo>
                  <a:lnTo>
                    <a:pt x="5785" y="0"/>
                  </a:lnTo>
                  <a:cubicBezTo>
                    <a:pt x="5980" y="0"/>
                    <a:pt x="6138" y="158"/>
                    <a:pt x="6138" y="353"/>
                  </a:cubicBezTo>
                  <a:close/>
                  <a:moveTo>
                    <a:pt x="7594" y="0"/>
                  </a:moveTo>
                  <a:lnTo>
                    <a:pt x="7594" y="0"/>
                  </a:lnTo>
                  <a:cubicBezTo>
                    <a:pt x="7400" y="0"/>
                    <a:pt x="7241" y="158"/>
                    <a:pt x="7241" y="353"/>
                  </a:cubicBezTo>
                  <a:lnTo>
                    <a:pt x="7241" y="2923"/>
                  </a:lnTo>
                  <a:cubicBezTo>
                    <a:pt x="7241" y="3117"/>
                    <a:pt x="7400" y="3275"/>
                    <a:pt x="7594" y="3275"/>
                  </a:cubicBezTo>
                  <a:lnTo>
                    <a:pt x="7594" y="3275"/>
                  </a:lnTo>
                  <a:cubicBezTo>
                    <a:pt x="7789" y="3275"/>
                    <a:pt x="7947" y="3117"/>
                    <a:pt x="7947" y="2923"/>
                  </a:cubicBezTo>
                  <a:lnTo>
                    <a:pt x="7947" y="353"/>
                  </a:lnTo>
                  <a:cubicBezTo>
                    <a:pt x="7947" y="158"/>
                    <a:pt x="7789" y="0"/>
                    <a:pt x="7594" y="0"/>
                  </a:cubicBezTo>
                  <a:close/>
                  <a:moveTo>
                    <a:pt x="353" y="0"/>
                  </a:moveTo>
                  <a:lnTo>
                    <a:pt x="353" y="0"/>
                  </a:lnTo>
                  <a:cubicBezTo>
                    <a:pt x="158" y="0"/>
                    <a:pt x="0" y="158"/>
                    <a:pt x="0" y="353"/>
                  </a:cubicBezTo>
                  <a:lnTo>
                    <a:pt x="0" y="2923"/>
                  </a:lnTo>
                  <a:cubicBezTo>
                    <a:pt x="0" y="3117"/>
                    <a:pt x="158" y="3275"/>
                    <a:pt x="353" y="3275"/>
                  </a:cubicBezTo>
                  <a:lnTo>
                    <a:pt x="353" y="3275"/>
                  </a:lnTo>
                  <a:cubicBezTo>
                    <a:pt x="548" y="3275"/>
                    <a:pt x="706" y="3117"/>
                    <a:pt x="706" y="2923"/>
                  </a:cubicBezTo>
                  <a:lnTo>
                    <a:pt x="706" y="353"/>
                  </a:lnTo>
                  <a:cubicBezTo>
                    <a:pt x="706" y="158"/>
                    <a:pt x="548" y="0"/>
                    <a:pt x="353" y="0"/>
                  </a:cubicBezTo>
                  <a:close/>
                  <a:moveTo>
                    <a:pt x="1259" y="2378"/>
                  </a:moveTo>
                  <a:lnTo>
                    <a:pt x="1259" y="2378"/>
                  </a:lnTo>
                  <a:cubicBezTo>
                    <a:pt x="1064" y="2378"/>
                    <a:pt x="906" y="2536"/>
                    <a:pt x="906" y="2731"/>
                  </a:cubicBezTo>
                  <a:lnTo>
                    <a:pt x="906" y="5302"/>
                  </a:lnTo>
                  <a:cubicBezTo>
                    <a:pt x="906" y="5496"/>
                    <a:pt x="1064" y="5654"/>
                    <a:pt x="1259" y="5654"/>
                  </a:cubicBezTo>
                  <a:lnTo>
                    <a:pt x="1259" y="5654"/>
                  </a:lnTo>
                  <a:cubicBezTo>
                    <a:pt x="1453" y="5654"/>
                    <a:pt x="1612" y="5496"/>
                    <a:pt x="1612" y="5302"/>
                  </a:cubicBezTo>
                  <a:lnTo>
                    <a:pt x="1612" y="2731"/>
                  </a:lnTo>
                  <a:cubicBezTo>
                    <a:pt x="1612" y="2536"/>
                    <a:pt x="1453" y="2378"/>
                    <a:pt x="1259" y="2378"/>
                  </a:cubicBezTo>
                  <a:close/>
                </a:path>
              </a:pathLst>
            </a:custGeom>
            <a:solidFill>
              <a:schemeClr val="accent1"/>
            </a:solidFill>
            <a:ln w="9525" cap="flat">
              <a:noFill/>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41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099897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a:extLst/>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2019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4012" r:id="rId16"/>
    <p:sldLayoutId id="2147483969" r:id="rId17"/>
    <p:sldLayoutId id="2147483968" r:id="rId18"/>
    <p:sldLayoutId id="2147483973" r:id="rId19"/>
    <p:sldLayoutId id="2147483967" r:id="rId20"/>
    <p:sldLayoutId id="2147483970" r:id="rId21"/>
    <p:sldLayoutId id="2147483987" r:id="rId22"/>
    <p:sldLayoutId id="2147483983" r:id="rId23"/>
    <p:sldLayoutId id="2147483971" r:id="rId24"/>
    <p:sldLayoutId id="2147483972" r:id="rId25"/>
    <p:sldLayoutId id="2147483897"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Lst>
  <p:hf sldNum="0" hdr="0" ftr="0" dt="0"/>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wmf"/><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7.wmf"/><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8.tiff"/><Relationship Id="rId4" Type="http://schemas.openxmlformats.org/officeDocument/2006/relationships/image" Target="../media/image7.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CCB4C-5276-40A1-A50D-9260CAE9862E}"/>
              </a:ext>
            </a:extLst>
          </p:cNvPr>
          <p:cNvSpPr>
            <a:spLocks noGrp="1"/>
          </p:cNvSpPr>
          <p:nvPr>
            <p:ph type="ctrTitle"/>
          </p:nvPr>
        </p:nvSpPr>
        <p:spPr/>
        <p:txBody>
          <a:bodyPr/>
          <a:lstStyle/>
          <a:p>
            <a:r>
              <a:rPr lang="en-US" dirty="0"/>
              <a:t>Remote Leaf </a:t>
            </a:r>
          </a:p>
        </p:txBody>
      </p:sp>
      <p:sp>
        <p:nvSpPr>
          <p:cNvPr id="3" name="Subtitle 2">
            <a:extLst>
              <a:ext uri="{FF2B5EF4-FFF2-40B4-BE49-F238E27FC236}">
                <a16:creationId xmlns:a16="http://schemas.microsoft.com/office/drawing/2014/main" id="{D12B6238-EBC4-45FF-B10B-DA0EDC654A0A}"/>
              </a:ext>
            </a:extLst>
          </p:cNvPr>
          <p:cNvSpPr>
            <a:spLocks noGrp="1"/>
          </p:cNvSpPr>
          <p:nvPr>
            <p:ph type="subTitle" idx="1"/>
          </p:nvPr>
        </p:nvSpPr>
        <p:spPr/>
        <p:txBody>
          <a:bodyPr/>
          <a:lstStyle/>
          <a:p>
            <a:r>
              <a:rPr lang="en-US" dirty="0"/>
              <a:t>Sonu Khandelwal</a:t>
            </a:r>
          </a:p>
        </p:txBody>
      </p:sp>
      <p:sp>
        <p:nvSpPr>
          <p:cNvPr id="4" name="Text Placeholder 3">
            <a:extLst>
              <a:ext uri="{FF2B5EF4-FFF2-40B4-BE49-F238E27FC236}">
                <a16:creationId xmlns:a16="http://schemas.microsoft.com/office/drawing/2014/main" id="{22142147-A7A0-4749-A92D-199E58B2BF76}"/>
              </a:ext>
            </a:extLst>
          </p:cNvPr>
          <p:cNvSpPr>
            <a:spLocks noGrp="1"/>
          </p:cNvSpPr>
          <p:nvPr>
            <p:ph type="body" sz="quarter" idx="11"/>
          </p:nvPr>
        </p:nvSpPr>
        <p:spPr/>
        <p:txBody>
          <a:bodyPr/>
          <a:lstStyle/>
          <a:p>
            <a:r>
              <a:rPr lang="en-US" dirty="0"/>
              <a:t>Technical Marketing Engineer</a:t>
            </a:r>
          </a:p>
        </p:txBody>
      </p:sp>
      <p:sp>
        <p:nvSpPr>
          <p:cNvPr id="5" name="Text Placeholder 4">
            <a:extLst>
              <a:ext uri="{FF2B5EF4-FFF2-40B4-BE49-F238E27FC236}">
                <a16:creationId xmlns:a16="http://schemas.microsoft.com/office/drawing/2014/main" id="{5A6A4E73-12E5-44F9-A0BF-291B7D33CF89}"/>
              </a:ext>
            </a:extLst>
          </p:cNvPr>
          <p:cNvSpPr>
            <a:spLocks noGrp="1"/>
          </p:cNvSpPr>
          <p:nvPr>
            <p:ph type="body" sz="quarter" idx="12"/>
          </p:nvPr>
        </p:nvSpPr>
        <p:spPr/>
        <p:txBody>
          <a:bodyPr/>
          <a:lstStyle/>
          <a:p>
            <a:r>
              <a:rPr lang="en-US" dirty="0"/>
              <a:t>June 25</a:t>
            </a:r>
            <a:r>
              <a:rPr lang="en-US" baseline="30000" dirty="0"/>
              <a:t>th</a:t>
            </a:r>
            <a:r>
              <a:rPr lang="en-US" dirty="0"/>
              <a:t> 2019</a:t>
            </a:r>
          </a:p>
        </p:txBody>
      </p:sp>
      <p:sp>
        <p:nvSpPr>
          <p:cNvPr id="7" name="TextBox 6">
            <a:extLst>
              <a:ext uri="{FF2B5EF4-FFF2-40B4-BE49-F238E27FC236}">
                <a16:creationId xmlns:a16="http://schemas.microsoft.com/office/drawing/2014/main" id="{C39D812A-B60A-4B22-8EE1-072E942FD472}"/>
              </a:ext>
            </a:extLst>
          </p:cNvPr>
          <p:cNvSpPr txBox="1"/>
          <p:nvPr/>
        </p:nvSpPr>
        <p:spPr>
          <a:xfrm>
            <a:off x="6172200" y="142851"/>
            <a:ext cx="3031599" cy="369332"/>
          </a:xfrm>
          <a:prstGeom prst="rect">
            <a:avLst/>
          </a:prstGeom>
          <a:noFill/>
        </p:spPr>
        <p:txBody>
          <a:bodyPr wrap="none" rtlCol="0">
            <a:spAutoFit/>
          </a:bodyPr>
          <a:lstStyle/>
          <a:p>
            <a:r>
              <a:rPr lang="en-US" dirty="0">
                <a:latin typeface="+mn-lt"/>
              </a:rPr>
              <a:t>Updated with 4.1.2 content</a:t>
            </a:r>
          </a:p>
        </p:txBody>
      </p:sp>
    </p:spTree>
    <p:extLst>
      <p:ext uri="{BB962C8B-B14F-4D97-AF65-F5344CB8AC3E}">
        <p14:creationId xmlns:p14="http://schemas.microsoft.com/office/powerpoint/2010/main" val="3879659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loud 122"/>
          <p:cNvSpPr/>
          <p:nvPr/>
        </p:nvSpPr>
        <p:spPr>
          <a:xfrm>
            <a:off x="1887520" y="1433374"/>
            <a:ext cx="4579509"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24" name="Rounded Rectangle 123"/>
          <p:cNvSpPr/>
          <p:nvPr/>
        </p:nvSpPr>
        <p:spPr>
          <a:xfrm>
            <a:off x="4792190" y="1910674"/>
            <a:ext cx="3648425"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a:t>
            </a:r>
          </a:p>
        </p:txBody>
      </p:sp>
      <p:sp>
        <p:nvSpPr>
          <p:cNvPr id="125" name="Rounded Rectangle 124"/>
          <p:cNvSpPr/>
          <p:nvPr/>
        </p:nvSpPr>
        <p:spPr>
          <a:xfrm>
            <a:off x="429694" y="1895764"/>
            <a:ext cx="3203286"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26" name="Rectangle 125"/>
          <p:cNvSpPr/>
          <p:nvPr/>
        </p:nvSpPr>
        <p:spPr>
          <a:xfrm>
            <a:off x="870225" y="399378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27" name="Group 126"/>
          <p:cNvGrpSpPr/>
          <p:nvPr/>
        </p:nvGrpSpPr>
        <p:grpSpPr>
          <a:xfrm>
            <a:off x="602042" y="2136984"/>
            <a:ext cx="2487226" cy="921340"/>
            <a:chOff x="951707" y="2531095"/>
            <a:chExt cx="2937225" cy="1550750"/>
          </a:xfrm>
        </p:grpSpPr>
        <p:pic>
          <p:nvPicPr>
            <p:cNvPr id="128" name="Picture 12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486162" y="2087465"/>
            <a:ext cx="754493" cy="502291"/>
            <a:chOff x="614534" y="2759311"/>
            <a:chExt cx="1043267" cy="871763"/>
          </a:xfrm>
        </p:grpSpPr>
        <p:grpSp>
          <p:nvGrpSpPr>
            <p:cNvPr id="143" name="Shape 314"/>
            <p:cNvGrpSpPr/>
            <p:nvPr/>
          </p:nvGrpSpPr>
          <p:grpSpPr>
            <a:xfrm>
              <a:off x="614534" y="2759311"/>
              <a:ext cx="618543" cy="670935"/>
              <a:chOff x="1853" y="592"/>
              <a:chExt cx="2052" cy="2052"/>
            </a:xfrm>
          </p:grpSpPr>
          <p:sp>
            <p:nvSpPr>
              <p:cNvPr id="16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4" name="Shape 314"/>
            <p:cNvGrpSpPr/>
            <p:nvPr/>
          </p:nvGrpSpPr>
          <p:grpSpPr>
            <a:xfrm>
              <a:off x="838797" y="2850027"/>
              <a:ext cx="618543" cy="670935"/>
              <a:chOff x="1853" y="592"/>
              <a:chExt cx="2052" cy="2052"/>
            </a:xfrm>
          </p:grpSpPr>
          <p:sp>
            <p:nvSpPr>
              <p:cNvPr id="15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5" name="Shape 314"/>
            <p:cNvGrpSpPr/>
            <p:nvPr/>
          </p:nvGrpSpPr>
          <p:grpSpPr>
            <a:xfrm>
              <a:off x="1039258" y="2960139"/>
              <a:ext cx="618543" cy="670935"/>
              <a:chOff x="1853" y="592"/>
              <a:chExt cx="2052" cy="2052"/>
            </a:xfrm>
          </p:grpSpPr>
          <p:sp>
            <p:nvSpPr>
              <p:cNvPr id="14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79" name="Rectangle 178"/>
          <p:cNvSpPr/>
          <p:nvPr/>
        </p:nvSpPr>
        <p:spPr>
          <a:xfrm>
            <a:off x="5304487" y="399278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pic>
        <p:nvPicPr>
          <p:cNvPr id="180" name="Picture 1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168" y="223527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8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152" y="2172832"/>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5769" y="3223744"/>
            <a:ext cx="348166" cy="33528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075" y="3251211"/>
            <a:ext cx="354948"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Connector 183"/>
          <p:cNvCxnSpPr>
            <a:stCxn id="181" idx="2"/>
            <a:endCxn id="182" idx="0"/>
          </p:cNvCxnSpPr>
          <p:nvPr/>
        </p:nvCxnSpPr>
        <p:spPr>
          <a:xfrm>
            <a:off x="5868561" y="2608340"/>
            <a:ext cx="31291" cy="6154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83" idx="0"/>
            <a:endCxn id="180" idx="2"/>
          </p:cNvCxnSpPr>
          <p:nvPr/>
        </p:nvCxnSpPr>
        <p:spPr>
          <a:xfrm flipH="1" flipV="1">
            <a:off x="7296577" y="2670782"/>
            <a:ext cx="4972" cy="5804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5713547" y="3672497"/>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193" name="TextBox 192"/>
          <p:cNvSpPr txBox="1"/>
          <p:nvPr/>
        </p:nvSpPr>
        <p:spPr>
          <a:xfrm>
            <a:off x="7075794" y="3635563"/>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194" name="Left-Right Arrow 193"/>
          <p:cNvSpPr/>
          <p:nvPr/>
        </p:nvSpPr>
        <p:spPr>
          <a:xfrm>
            <a:off x="6154969" y="2341819"/>
            <a:ext cx="838292" cy="178421"/>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0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262" y="3380163"/>
            <a:ext cx="35077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03" name="Straight Connector 202"/>
          <p:cNvCxnSpPr>
            <a:stCxn id="131" idx="2"/>
            <a:endCxn id="202" idx="0"/>
          </p:cNvCxnSpPr>
          <p:nvPr/>
        </p:nvCxnSpPr>
        <p:spPr>
          <a:xfrm flipH="1">
            <a:off x="2870649" y="3058324"/>
            <a:ext cx="4447" cy="32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3028382" y="3332488"/>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pic>
        <p:nvPicPr>
          <p:cNvPr id="22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337" y="1795720"/>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22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914" y="1795719"/>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6" name="Straight Connector 225"/>
          <p:cNvCxnSpPr>
            <a:stCxn id="225" idx="2"/>
            <a:endCxn id="180" idx="0"/>
          </p:cNvCxnSpPr>
          <p:nvPr/>
        </p:nvCxnSpPr>
        <p:spPr>
          <a:xfrm>
            <a:off x="6115633" y="2006538"/>
            <a:ext cx="1180944" cy="2287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181" idx="0"/>
            <a:endCxn id="224" idx="2"/>
          </p:cNvCxnSpPr>
          <p:nvPr/>
        </p:nvCxnSpPr>
        <p:spPr>
          <a:xfrm flipH="1" flipV="1">
            <a:off x="5524131" y="2068623"/>
            <a:ext cx="344430" cy="1042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25" idx="2"/>
            <a:endCxn id="181" idx="0"/>
          </p:cNvCxnSpPr>
          <p:nvPr/>
        </p:nvCxnSpPr>
        <p:spPr>
          <a:xfrm flipH="1">
            <a:off x="5868561" y="2006538"/>
            <a:ext cx="247072" cy="166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180" idx="0"/>
            <a:endCxn id="224" idx="2"/>
          </p:cNvCxnSpPr>
          <p:nvPr/>
        </p:nvCxnSpPr>
        <p:spPr>
          <a:xfrm flipH="1" flipV="1">
            <a:off x="5524131" y="2068623"/>
            <a:ext cx="1772446" cy="1666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6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170" y="1702759"/>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26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886" y="1858117"/>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77" name="Straight Connector 276"/>
          <p:cNvCxnSpPr>
            <a:stCxn id="267" idx="1"/>
            <a:endCxn id="133" idx="0"/>
          </p:cNvCxnSpPr>
          <p:nvPr/>
        </p:nvCxnSpPr>
        <p:spPr>
          <a:xfrm flipH="1">
            <a:off x="1685302" y="1839211"/>
            <a:ext cx="85868" cy="29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67" idx="1"/>
            <a:endCxn id="128" idx="0"/>
          </p:cNvCxnSpPr>
          <p:nvPr/>
        </p:nvCxnSpPr>
        <p:spPr>
          <a:xfrm>
            <a:off x="1771170" y="1839211"/>
            <a:ext cx="370963" cy="306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128" idx="0"/>
            <a:endCxn id="268" idx="1"/>
          </p:cNvCxnSpPr>
          <p:nvPr/>
        </p:nvCxnSpPr>
        <p:spPr>
          <a:xfrm flipV="1">
            <a:off x="2142133" y="1963527"/>
            <a:ext cx="88753" cy="182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268" idx="1"/>
            <a:endCxn id="133" idx="0"/>
          </p:cNvCxnSpPr>
          <p:nvPr/>
        </p:nvCxnSpPr>
        <p:spPr>
          <a:xfrm flipH="1">
            <a:off x="1685302" y="1963527"/>
            <a:ext cx="545584" cy="17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7300371" y="2747020"/>
            <a:ext cx="445956" cy="246221"/>
          </a:xfrm>
          <a:prstGeom prst="rect">
            <a:avLst/>
          </a:prstGeom>
          <a:noFill/>
        </p:spPr>
        <p:txBody>
          <a:bodyPr wrap="none" rtlCol="0">
            <a:spAutoFit/>
          </a:bodyPr>
          <a:lstStyle/>
          <a:p>
            <a:pPr eaLnBrk="0" hangingPunct="0">
              <a:defRPr/>
            </a:pPr>
            <a:r>
              <a:rPr lang="en-US" sz="1000" dirty="0">
                <a:solidFill>
                  <a:srgbClr val="58585B"/>
                </a:solidFill>
                <a:latin typeface="Arial" panose="020B0604020202020204" pitchFamily="34" charset="0"/>
                <a:ea typeface="ＭＳ Ｐゴシック" panose="020B0600070205080204" pitchFamily="34" charset="-128"/>
                <a:cs typeface="+mn-cs"/>
              </a:rPr>
              <a:t>Eth1</a:t>
            </a:r>
          </a:p>
        </p:txBody>
      </p:sp>
      <p:sp>
        <p:nvSpPr>
          <p:cNvPr id="2" name="Freeform 1"/>
          <p:cNvSpPr/>
          <p:nvPr/>
        </p:nvSpPr>
        <p:spPr>
          <a:xfrm>
            <a:off x="5407741" y="1997491"/>
            <a:ext cx="1742641" cy="1265563"/>
          </a:xfrm>
          <a:custGeom>
            <a:avLst/>
            <a:gdLst>
              <a:gd name="connsiteX0" fmla="*/ 382050 w 2015050"/>
              <a:gd name="connsiteY0" fmla="*/ 1492726 h 1506374"/>
              <a:gd name="connsiteX1" fmla="*/ 361579 w 2015050"/>
              <a:gd name="connsiteY1" fmla="*/ 667036 h 1506374"/>
              <a:gd name="connsiteX2" fmla="*/ 354755 w 2015050"/>
              <a:gd name="connsiteY2" fmla="*/ 667036 h 1506374"/>
              <a:gd name="connsiteX3" fmla="*/ 6737 w 2015050"/>
              <a:gd name="connsiteY3" fmla="*/ 73359 h 1506374"/>
              <a:gd name="connsiteX4" fmla="*/ 709597 w 2015050"/>
              <a:gd name="connsiteY4" fmla="*/ 73359 h 1506374"/>
              <a:gd name="connsiteX5" fmla="*/ 1808241 w 2015050"/>
              <a:gd name="connsiteY5" fmla="*/ 653389 h 1506374"/>
              <a:gd name="connsiteX6" fmla="*/ 2012958 w 2015050"/>
              <a:gd name="connsiteY6" fmla="*/ 1506374 h 150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050" h="1506374">
                <a:moveTo>
                  <a:pt x="382050" y="1492726"/>
                </a:moveTo>
                <a:cubicBezTo>
                  <a:pt x="375226" y="1217496"/>
                  <a:pt x="366128" y="804651"/>
                  <a:pt x="361579" y="667036"/>
                </a:cubicBezTo>
                <a:cubicBezTo>
                  <a:pt x="357030" y="529421"/>
                  <a:pt x="413895" y="765982"/>
                  <a:pt x="354755" y="667036"/>
                </a:cubicBezTo>
                <a:cubicBezTo>
                  <a:pt x="295615" y="568090"/>
                  <a:pt x="-52403" y="172305"/>
                  <a:pt x="6737" y="73359"/>
                </a:cubicBezTo>
                <a:cubicBezTo>
                  <a:pt x="65877" y="-25587"/>
                  <a:pt x="409346" y="-23313"/>
                  <a:pt x="709597" y="73359"/>
                </a:cubicBezTo>
                <a:cubicBezTo>
                  <a:pt x="1009848" y="170031"/>
                  <a:pt x="1591014" y="414553"/>
                  <a:pt x="1808241" y="653389"/>
                </a:cubicBezTo>
                <a:cubicBezTo>
                  <a:pt x="2025468" y="892225"/>
                  <a:pt x="2019213" y="1199299"/>
                  <a:pt x="2012958" y="1506374"/>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ular Callout 89"/>
          <p:cNvSpPr/>
          <p:nvPr/>
        </p:nvSpPr>
        <p:spPr>
          <a:xfrm>
            <a:off x="6337068" y="979973"/>
            <a:ext cx="2711310" cy="448890"/>
          </a:xfrm>
          <a:prstGeom prst="wedgeRectCallout">
            <a:avLst>
              <a:gd name="adj1" fmla="val -43112"/>
              <a:gd name="adj2" fmla="val 26377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200" dirty="0">
                <a:solidFill>
                  <a:srgbClr val="FFFFFF"/>
                </a:solidFill>
                <a:latin typeface="Arial"/>
              </a:rPr>
              <a:t>Switches are in </a:t>
            </a:r>
            <a:r>
              <a:rPr lang="en-US" sz="1200" dirty="0" err="1">
                <a:solidFill>
                  <a:srgbClr val="FFFFFF"/>
                </a:solidFill>
                <a:latin typeface="Arial"/>
              </a:rPr>
              <a:t>vPC</a:t>
            </a:r>
            <a:r>
              <a:rPr lang="en-US" sz="1200" dirty="0">
                <a:solidFill>
                  <a:srgbClr val="FFFFFF"/>
                </a:solidFill>
                <a:latin typeface="Arial"/>
              </a:rPr>
              <a:t> domain</a:t>
            </a:r>
          </a:p>
          <a:p>
            <a:pPr algn="ctr" eaLnBrk="0" hangingPunct="0">
              <a:defRPr/>
            </a:pPr>
            <a:r>
              <a:rPr lang="en-US" sz="1200" dirty="0">
                <a:solidFill>
                  <a:srgbClr val="FFFFFF"/>
                </a:solidFill>
                <a:latin typeface="Arial"/>
              </a:rPr>
              <a:t>EP info Sync over vPC control plane </a:t>
            </a:r>
          </a:p>
        </p:txBody>
      </p:sp>
      <p:grpSp>
        <p:nvGrpSpPr>
          <p:cNvPr id="89" name="Group 88">
            <a:extLst>
              <a:ext uri="{FF2B5EF4-FFF2-40B4-BE49-F238E27FC236}">
                <a16:creationId xmlns:a16="http://schemas.microsoft.com/office/drawing/2014/main" id="{96F04838-5F46-4C3E-95AD-F38329895340}"/>
              </a:ext>
            </a:extLst>
          </p:cNvPr>
          <p:cNvGrpSpPr/>
          <p:nvPr/>
        </p:nvGrpSpPr>
        <p:grpSpPr>
          <a:xfrm>
            <a:off x="7218206" y="2235230"/>
            <a:ext cx="156742" cy="147313"/>
            <a:chOff x="6391352" y="2442150"/>
            <a:chExt cx="1275036" cy="1275036"/>
          </a:xfrm>
        </p:grpSpPr>
        <p:sp>
          <p:nvSpPr>
            <p:cNvPr id="91" name="Oval 90">
              <a:extLst>
                <a:ext uri="{FF2B5EF4-FFF2-40B4-BE49-F238E27FC236}">
                  <a16:creationId xmlns:a16="http://schemas.microsoft.com/office/drawing/2014/main" id="{EA7015B4-86AD-41CE-A00D-8B24324A235F}"/>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92" name="Freeform 5">
              <a:extLst>
                <a:ext uri="{FF2B5EF4-FFF2-40B4-BE49-F238E27FC236}">
                  <a16:creationId xmlns:a16="http://schemas.microsoft.com/office/drawing/2014/main" id="{405B7388-A302-4B2C-AC75-425DDCE265C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93" name="Group 92">
            <a:extLst>
              <a:ext uri="{FF2B5EF4-FFF2-40B4-BE49-F238E27FC236}">
                <a16:creationId xmlns:a16="http://schemas.microsoft.com/office/drawing/2014/main" id="{1C6B065C-EB43-4841-9441-0DAD72FCC6CC}"/>
              </a:ext>
            </a:extLst>
          </p:cNvPr>
          <p:cNvGrpSpPr/>
          <p:nvPr/>
        </p:nvGrpSpPr>
        <p:grpSpPr>
          <a:xfrm>
            <a:off x="5773281" y="2218721"/>
            <a:ext cx="156742" cy="147313"/>
            <a:chOff x="6391352" y="2442150"/>
            <a:chExt cx="1275036" cy="1275036"/>
          </a:xfrm>
        </p:grpSpPr>
        <p:sp>
          <p:nvSpPr>
            <p:cNvPr id="94" name="Oval 93">
              <a:extLst>
                <a:ext uri="{FF2B5EF4-FFF2-40B4-BE49-F238E27FC236}">
                  <a16:creationId xmlns:a16="http://schemas.microsoft.com/office/drawing/2014/main" id="{F5A237F7-2566-4CB7-96AD-846FFB11E61D}"/>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95" name="Freeform 5">
              <a:extLst>
                <a:ext uri="{FF2B5EF4-FFF2-40B4-BE49-F238E27FC236}">
                  <a16:creationId xmlns:a16="http://schemas.microsoft.com/office/drawing/2014/main" id="{88263A5A-1D77-4FB0-ADF3-EF7792EA48F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sp>
        <p:nvSpPr>
          <p:cNvPr id="96" name="Title 2">
            <a:extLst>
              <a:ext uri="{FF2B5EF4-FFF2-40B4-BE49-F238E27FC236}">
                <a16:creationId xmlns:a16="http://schemas.microsoft.com/office/drawing/2014/main" id="{8151FF57-637F-45FF-8173-52510842CC7B}"/>
              </a:ext>
            </a:extLst>
          </p:cNvPr>
          <p:cNvSpPr txBox="1">
            <a:spLocks/>
          </p:cNvSpPr>
          <p:nvPr/>
        </p:nvSpPr>
        <p:spPr bwMode="auto">
          <a:xfrm>
            <a:off x="41086" y="140955"/>
            <a:ext cx="9502207" cy="48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CiscoSansTT Light" panose="020B0503020201020303" pitchFamily="34" charset="0"/>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RL to RL Packet Flow for non-</a:t>
            </a:r>
            <a:r>
              <a:rPr lang="en-US" dirty="0" err="1"/>
              <a:t>vPC</a:t>
            </a:r>
            <a:r>
              <a:rPr lang="en-US" dirty="0"/>
              <a:t> attached host</a:t>
            </a:r>
          </a:p>
        </p:txBody>
      </p:sp>
    </p:spTree>
    <p:extLst>
      <p:ext uri="{BB962C8B-B14F-4D97-AF65-F5344CB8AC3E}">
        <p14:creationId xmlns:p14="http://schemas.microsoft.com/office/powerpoint/2010/main" val="11944952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92DA9-FB90-4DBA-9AE8-38876ECA8EEF}"/>
              </a:ext>
            </a:extLst>
          </p:cNvPr>
          <p:cNvSpPr>
            <a:spLocks noGrp="1"/>
          </p:cNvSpPr>
          <p:nvPr>
            <p:ph type="body" sz="quarter" idx="10"/>
          </p:nvPr>
        </p:nvSpPr>
        <p:spPr>
          <a:xfrm>
            <a:off x="132345" y="840519"/>
            <a:ext cx="8277344" cy="3389312"/>
          </a:xfrm>
        </p:spPr>
        <p:txBody>
          <a:bodyPr/>
          <a:lstStyle/>
          <a:p>
            <a:pPr marL="57150" indent="0">
              <a:buNone/>
            </a:pPr>
            <a:r>
              <a:rPr lang="en-IN" sz="1400" dirty="0"/>
              <a:t>Enable </a:t>
            </a:r>
            <a:r>
              <a:rPr lang="en-IN" sz="1400" dirty="0" err="1"/>
              <a:t>RemoteLeaf</a:t>
            </a:r>
            <a:r>
              <a:rPr lang="en-IN" sz="1400" dirty="0"/>
              <a:t> Direct under fabric wide settings.  [30msec of traffic loss at this stage since direct tunnels are being formed from RL.</a:t>
            </a:r>
          </a:p>
          <a:p>
            <a:pPr marL="57150" indent="0">
              <a:buNone/>
            </a:pPr>
            <a:r>
              <a:rPr lang="en-IN" sz="1400" dirty="0"/>
              <a:t>Please note, once customer enables RL direct, It can’t be disabled again</a:t>
            </a:r>
            <a:endParaRPr lang="en-US" sz="1400" dirty="0"/>
          </a:p>
          <a:p>
            <a:endParaRPr lang="en-US" sz="1400" dirty="0"/>
          </a:p>
        </p:txBody>
      </p:sp>
      <p:sp>
        <p:nvSpPr>
          <p:cNvPr id="3" name="Title 2">
            <a:extLst>
              <a:ext uri="{FF2B5EF4-FFF2-40B4-BE49-F238E27FC236}">
                <a16:creationId xmlns:a16="http://schemas.microsoft.com/office/drawing/2014/main" id="{EF26CB24-548B-4C32-BF70-D0DD1A6A114D}"/>
              </a:ext>
            </a:extLst>
          </p:cNvPr>
          <p:cNvSpPr>
            <a:spLocks noGrp="1"/>
          </p:cNvSpPr>
          <p:nvPr>
            <p:ph type="title"/>
          </p:nvPr>
        </p:nvSpPr>
        <p:spPr>
          <a:xfrm>
            <a:off x="64201" y="105700"/>
            <a:ext cx="8345488" cy="731837"/>
          </a:xfrm>
        </p:spPr>
        <p:txBody>
          <a:bodyPr/>
          <a:lstStyle/>
          <a:p>
            <a:r>
              <a:rPr lang="en-US" dirty="0"/>
              <a:t>Migration steps from Non-RL direct to RL-Direct</a:t>
            </a:r>
          </a:p>
        </p:txBody>
      </p:sp>
      <p:pic>
        <p:nvPicPr>
          <p:cNvPr id="2" name="Picture 1">
            <a:extLst>
              <a:ext uri="{FF2B5EF4-FFF2-40B4-BE49-F238E27FC236}">
                <a16:creationId xmlns:a16="http://schemas.microsoft.com/office/drawing/2014/main" id="{68294679-B802-4624-ACC3-63490EC9C6AD}"/>
              </a:ext>
            </a:extLst>
          </p:cNvPr>
          <p:cNvPicPr>
            <a:picLocks noChangeAspect="1"/>
          </p:cNvPicPr>
          <p:nvPr/>
        </p:nvPicPr>
        <p:blipFill>
          <a:blip r:embed="rId2"/>
          <a:stretch>
            <a:fillRect/>
          </a:stretch>
        </p:blipFill>
        <p:spPr>
          <a:xfrm>
            <a:off x="183995" y="1843936"/>
            <a:ext cx="8413595" cy="3016800"/>
          </a:xfrm>
          <a:prstGeom prst="rect">
            <a:avLst/>
          </a:prstGeom>
        </p:spPr>
      </p:pic>
      <p:sp>
        <p:nvSpPr>
          <p:cNvPr id="5" name="Rectangle 4">
            <a:extLst>
              <a:ext uri="{FF2B5EF4-FFF2-40B4-BE49-F238E27FC236}">
                <a16:creationId xmlns:a16="http://schemas.microsoft.com/office/drawing/2014/main" id="{9048857D-5D10-4AD1-A836-66C7D72C88A9}"/>
              </a:ext>
            </a:extLst>
          </p:cNvPr>
          <p:cNvSpPr/>
          <p:nvPr/>
        </p:nvSpPr>
        <p:spPr>
          <a:xfrm>
            <a:off x="2430966" y="4103649"/>
            <a:ext cx="5391614" cy="178419"/>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302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92DA9-FB90-4DBA-9AE8-38876ECA8EEF}"/>
              </a:ext>
            </a:extLst>
          </p:cNvPr>
          <p:cNvSpPr>
            <a:spLocks noGrp="1"/>
          </p:cNvSpPr>
          <p:nvPr>
            <p:ph type="body" sz="quarter" idx="10"/>
          </p:nvPr>
        </p:nvSpPr>
        <p:spPr/>
        <p:txBody>
          <a:bodyPr/>
          <a:lstStyle/>
          <a:p>
            <a:pPr marL="57150" indent="0">
              <a:buNone/>
            </a:pPr>
            <a:r>
              <a:rPr lang="en-IN" sz="1400" dirty="0"/>
              <a:t>Below steps can be done at a later time, with following steps RL will build communication channels to APIC using routable IP. Reachability to private TEP pool from RL location can be removed at this stage</a:t>
            </a:r>
          </a:p>
          <a:p>
            <a:pPr marL="57150" indent="0">
              <a:buNone/>
            </a:pPr>
            <a:endParaRPr lang="en-US" sz="1400" dirty="0"/>
          </a:p>
          <a:p>
            <a:pPr marL="400050" indent="-342900">
              <a:buFont typeface="+mj-lt"/>
              <a:buAutoNum type="arabicPeriod"/>
            </a:pPr>
            <a:r>
              <a:rPr lang="en-IN" sz="1400" dirty="0"/>
              <a:t>Configure APIC's Routable IP as </a:t>
            </a:r>
            <a:r>
              <a:rPr lang="en-IN" sz="1400" dirty="0" err="1"/>
              <a:t>ip</a:t>
            </a:r>
            <a:r>
              <a:rPr lang="en-IN" sz="1400" dirty="0"/>
              <a:t> </a:t>
            </a:r>
            <a:r>
              <a:rPr lang="en-IN" sz="1400" dirty="0" err="1"/>
              <a:t>dhcp</a:t>
            </a:r>
            <a:r>
              <a:rPr lang="en-IN" sz="1400" dirty="0"/>
              <a:t> relay on L3 interfaces of IPN connected to the Remote </a:t>
            </a:r>
            <a:r>
              <a:rPr lang="en-IN" sz="1400" dirty="0" err="1"/>
              <a:t>Leafs</a:t>
            </a:r>
            <a:r>
              <a:rPr lang="en-IN" sz="1400" dirty="0"/>
              <a:t>.</a:t>
            </a:r>
          </a:p>
          <a:p>
            <a:pPr marL="400050" indent="-342900">
              <a:buFont typeface="+mj-lt"/>
              <a:buAutoNum type="arabicPeriod"/>
            </a:pPr>
            <a:r>
              <a:rPr lang="en-IN" sz="1400" dirty="0"/>
              <a:t> Decommission and Recommission each Remote Leaf to get it discovered on APIC's Routable IP.</a:t>
            </a:r>
            <a:endParaRPr lang="en-US" sz="1400" dirty="0"/>
          </a:p>
          <a:p>
            <a:pPr marL="57150" indent="0">
              <a:buNone/>
            </a:pPr>
            <a:endParaRPr lang="en-US" sz="1400" dirty="0"/>
          </a:p>
          <a:p>
            <a:endParaRPr lang="en-US" sz="1400" dirty="0"/>
          </a:p>
        </p:txBody>
      </p:sp>
      <p:sp>
        <p:nvSpPr>
          <p:cNvPr id="3" name="Title 2">
            <a:extLst>
              <a:ext uri="{FF2B5EF4-FFF2-40B4-BE49-F238E27FC236}">
                <a16:creationId xmlns:a16="http://schemas.microsoft.com/office/drawing/2014/main" id="{EF26CB24-548B-4C32-BF70-D0DD1A6A114D}"/>
              </a:ext>
            </a:extLst>
          </p:cNvPr>
          <p:cNvSpPr>
            <a:spLocks noGrp="1"/>
          </p:cNvSpPr>
          <p:nvPr>
            <p:ph type="title"/>
          </p:nvPr>
        </p:nvSpPr>
        <p:spPr>
          <a:xfrm>
            <a:off x="147834" y="186531"/>
            <a:ext cx="8345488" cy="731837"/>
          </a:xfrm>
        </p:spPr>
        <p:txBody>
          <a:bodyPr/>
          <a:lstStyle/>
          <a:p>
            <a:r>
              <a:rPr lang="en-US" dirty="0"/>
              <a:t>Migration steps from Non-RL direct to RL-Direct</a:t>
            </a:r>
          </a:p>
        </p:txBody>
      </p:sp>
    </p:spTree>
    <p:extLst>
      <p:ext uri="{BB962C8B-B14F-4D97-AF65-F5344CB8AC3E}">
        <p14:creationId xmlns:p14="http://schemas.microsoft.com/office/powerpoint/2010/main" val="3989941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C6125B-592A-475E-939B-73A44A7843E5}"/>
              </a:ext>
            </a:extLst>
          </p:cNvPr>
          <p:cNvSpPr>
            <a:spLocks noGrp="1"/>
          </p:cNvSpPr>
          <p:nvPr>
            <p:ph type="ctrTitle"/>
          </p:nvPr>
        </p:nvSpPr>
        <p:spPr/>
        <p:txBody>
          <a:bodyPr/>
          <a:lstStyle/>
          <a:p>
            <a:r>
              <a:rPr lang="en-US" dirty="0"/>
              <a:t>Optimization of traffic forwarding on RL in ACI 4.0</a:t>
            </a:r>
          </a:p>
        </p:txBody>
      </p:sp>
    </p:spTree>
    <p:extLst>
      <p:ext uri="{BB962C8B-B14F-4D97-AF65-F5344CB8AC3E}">
        <p14:creationId xmlns:p14="http://schemas.microsoft.com/office/powerpoint/2010/main" val="662690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9163" y="152188"/>
            <a:ext cx="8345488" cy="731837"/>
          </a:xfrm>
        </p:spPr>
        <p:txBody>
          <a:bodyPr/>
          <a:lstStyle/>
          <a:p>
            <a:r>
              <a:rPr lang="en-US" dirty="0">
                <a:latin typeface="Arial" panose="020B0604020202020204" pitchFamily="34" charset="0"/>
                <a:cs typeface="Arial" panose="020B0604020202020204" pitchFamily="34" charset="0"/>
              </a:rPr>
              <a:t>Inter-VRF traffic before ACI 4.0</a:t>
            </a:r>
          </a:p>
        </p:txBody>
      </p:sp>
      <p:sp>
        <p:nvSpPr>
          <p:cNvPr id="4" name="Cloud 3"/>
          <p:cNvSpPr/>
          <p:nvPr/>
        </p:nvSpPr>
        <p:spPr>
          <a:xfrm>
            <a:off x="1774848" y="1593455"/>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06853" y="2095714"/>
            <a:ext cx="3567798" cy="2220990"/>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309627" y="2055844"/>
            <a:ext cx="3730324" cy="226085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275650" y="437976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770047" y="438708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481975" y="2297065"/>
            <a:ext cx="2487226" cy="921340"/>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66095" y="2247546"/>
            <a:ext cx="754493" cy="502291"/>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426" y="245756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085" y="2455530"/>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480" y="3529820"/>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142" y="3513421"/>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48494" y="2891038"/>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761066" y="2893072"/>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48494" y="2891038"/>
            <a:ext cx="2392851" cy="6223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H="1" flipV="1">
            <a:off x="7533835" y="2893072"/>
            <a:ext cx="607510" cy="6203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692509" y="341625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7876171" y="3420265"/>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1" name="TextBox 70"/>
          <p:cNvSpPr txBox="1"/>
          <p:nvPr/>
        </p:nvSpPr>
        <p:spPr>
          <a:xfrm>
            <a:off x="5566677" y="3888638"/>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VRF1</a:t>
            </a:r>
          </a:p>
        </p:txBody>
      </p:sp>
      <p:sp>
        <p:nvSpPr>
          <p:cNvPr id="72" name="TextBox 71"/>
          <p:cNvSpPr txBox="1"/>
          <p:nvPr/>
        </p:nvSpPr>
        <p:spPr>
          <a:xfrm>
            <a:off x="7937696" y="3883565"/>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VRF2</a:t>
            </a:r>
          </a:p>
        </p:txBody>
      </p:sp>
      <p:sp>
        <p:nvSpPr>
          <p:cNvPr id="73" name="Left-Right Arrow 72"/>
          <p:cNvSpPr/>
          <p:nvPr/>
        </p:nvSpPr>
        <p:spPr>
          <a:xfrm>
            <a:off x="6076613" y="2624517"/>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099" y="3535337"/>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endCxn id="74" idx="0"/>
          </p:cNvCxnSpPr>
          <p:nvPr/>
        </p:nvCxnSpPr>
        <p:spPr>
          <a:xfrm flipH="1">
            <a:off x="2722305" y="3211998"/>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08315" y="349256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7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95" y="1853869"/>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831" y="1769027"/>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362484" y="2116537"/>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686848" y="2201379"/>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748494" y="2116537"/>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686848" y="2201379"/>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565235" y="1978021"/>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565235" y="2153060"/>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13202" y="2027391"/>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022066" y="2105555"/>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469" y="1941274"/>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35" y="1788836"/>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89" name="Freeform 88"/>
          <p:cNvSpPr/>
          <p:nvPr/>
        </p:nvSpPr>
        <p:spPr>
          <a:xfrm>
            <a:off x="2123469" y="1885300"/>
            <a:ext cx="6017876" cy="1650037"/>
          </a:xfrm>
          <a:custGeom>
            <a:avLst/>
            <a:gdLst>
              <a:gd name="connsiteX0" fmla="*/ 3713308 w 6347326"/>
              <a:gd name="connsiteY0" fmla="*/ 1745004 h 1745004"/>
              <a:gd name="connsiteX1" fmla="*/ 3699660 w 6347326"/>
              <a:gd name="connsiteY1" fmla="*/ 953434 h 1745004"/>
              <a:gd name="connsiteX2" fmla="*/ 3604126 w 6347326"/>
              <a:gd name="connsiteY2" fmla="*/ 79978 h 1745004"/>
              <a:gd name="connsiteX3" fmla="*/ 506084 w 6347326"/>
              <a:gd name="connsiteY3" fmla="*/ 223279 h 1745004"/>
              <a:gd name="connsiteX4" fmla="*/ 14765 w 6347326"/>
              <a:gd name="connsiteY4" fmla="*/ 578121 h 1745004"/>
              <a:gd name="connsiteX5" fmla="*/ 608443 w 6347326"/>
              <a:gd name="connsiteY5" fmla="*/ 250575 h 1745004"/>
              <a:gd name="connsiteX6" fmla="*/ 3522240 w 6347326"/>
              <a:gd name="connsiteY6" fmla="*/ 271046 h 1745004"/>
              <a:gd name="connsiteX7" fmla="*/ 4511702 w 6347326"/>
              <a:gd name="connsiteY7" fmla="*/ 18563 h 1745004"/>
              <a:gd name="connsiteX8" fmla="*/ 5692234 w 6347326"/>
              <a:gd name="connsiteY8" fmla="*/ 851076 h 1745004"/>
              <a:gd name="connsiteX9" fmla="*/ 6347326 w 6347326"/>
              <a:gd name="connsiteY9" fmla="*/ 1574407 h 174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7326" h="1745004">
                <a:moveTo>
                  <a:pt x="3713308" y="1745004"/>
                </a:moveTo>
                <a:cubicBezTo>
                  <a:pt x="3715582" y="1487971"/>
                  <a:pt x="3717857" y="1230938"/>
                  <a:pt x="3699660" y="953434"/>
                </a:cubicBezTo>
                <a:cubicBezTo>
                  <a:pt x="3681463" y="675930"/>
                  <a:pt x="4136389" y="201670"/>
                  <a:pt x="3604126" y="79978"/>
                </a:cubicBezTo>
                <a:cubicBezTo>
                  <a:pt x="3071863" y="-41715"/>
                  <a:pt x="1104311" y="140255"/>
                  <a:pt x="506084" y="223279"/>
                </a:cubicBezTo>
                <a:cubicBezTo>
                  <a:pt x="-92143" y="306303"/>
                  <a:pt x="-2295" y="573572"/>
                  <a:pt x="14765" y="578121"/>
                </a:cubicBezTo>
                <a:cubicBezTo>
                  <a:pt x="31825" y="582670"/>
                  <a:pt x="23864" y="301754"/>
                  <a:pt x="608443" y="250575"/>
                </a:cubicBezTo>
                <a:cubicBezTo>
                  <a:pt x="1193022" y="199396"/>
                  <a:pt x="2871697" y="309715"/>
                  <a:pt x="3522240" y="271046"/>
                </a:cubicBezTo>
                <a:cubicBezTo>
                  <a:pt x="4172783" y="232377"/>
                  <a:pt x="4150036" y="-78109"/>
                  <a:pt x="4511702" y="18563"/>
                </a:cubicBezTo>
                <a:cubicBezTo>
                  <a:pt x="4873368" y="115235"/>
                  <a:pt x="5386297" y="591769"/>
                  <a:pt x="5692234" y="851076"/>
                </a:cubicBezTo>
                <a:cubicBezTo>
                  <a:pt x="5998171" y="1110383"/>
                  <a:pt x="6172748" y="1342395"/>
                  <a:pt x="6347326" y="1574407"/>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4407" y="1094939"/>
            <a:ext cx="4499950"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EP1 and EP2 are in different VRF</a:t>
            </a:r>
          </a:p>
          <a:p>
            <a:r>
              <a:rPr lang="en-US" sz="1200" dirty="0">
                <a:latin typeface="Arial" panose="020B0604020202020204" pitchFamily="34" charset="0"/>
                <a:cs typeface="Arial" panose="020B0604020202020204" pitchFamily="34" charset="0"/>
              </a:rPr>
              <a:t>Traffic forwarding between EP1 and EP2 needs to go to Spine</a:t>
            </a:r>
          </a:p>
        </p:txBody>
      </p:sp>
    </p:spTree>
    <p:extLst>
      <p:ext uri="{BB962C8B-B14F-4D97-AF65-F5344CB8AC3E}">
        <p14:creationId xmlns:p14="http://schemas.microsoft.com/office/powerpoint/2010/main" val="25316314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9627" y="287476"/>
            <a:ext cx="8345488" cy="753625"/>
          </a:xfrm>
        </p:spPr>
        <p:txBody>
          <a:bodyPr/>
          <a:lstStyle/>
          <a:p>
            <a:r>
              <a:rPr lang="en-US" dirty="0">
                <a:latin typeface="Arial" panose="020B0604020202020204" pitchFamily="34" charset="0"/>
                <a:cs typeface="Arial" panose="020B0604020202020204" pitchFamily="34" charset="0"/>
              </a:rPr>
              <a:t>Inter-VRF traffic after ACI 4.0</a:t>
            </a:r>
          </a:p>
        </p:txBody>
      </p:sp>
      <p:sp>
        <p:nvSpPr>
          <p:cNvPr id="4" name="Cloud 3"/>
          <p:cNvSpPr/>
          <p:nvPr/>
        </p:nvSpPr>
        <p:spPr>
          <a:xfrm>
            <a:off x="1774848" y="1593455"/>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06852" y="2095714"/>
            <a:ext cx="3864383" cy="2220990"/>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309627" y="2055844"/>
            <a:ext cx="3730324" cy="226085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275650" y="437976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770047" y="438708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481975" y="2297065"/>
            <a:ext cx="2487226" cy="921340"/>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66095" y="2247546"/>
            <a:ext cx="754493" cy="502291"/>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426" y="245756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085" y="2455530"/>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480" y="3529820"/>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429" y="3557046"/>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48494" y="2891038"/>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761066" y="2893072"/>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48494" y="2891038"/>
            <a:ext cx="1804138" cy="6660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H="1" flipV="1">
            <a:off x="7533835" y="2893072"/>
            <a:ext cx="18797" cy="6639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692509" y="341625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7247859" y="3418785"/>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1" name="TextBox 70"/>
          <p:cNvSpPr txBox="1"/>
          <p:nvPr/>
        </p:nvSpPr>
        <p:spPr>
          <a:xfrm>
            <a:off x="5566677" y="3888638"/>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VRF1</a:t>
            </a:r>
          </a:p>
        </p:txBody>
      </p:sp>
      <p:sp>
        <p:nvSpPr>
          <p:cNvPr id="72" name="TextBox 71"/>
          <p:cNvSpPr txBox="1"/>
          <p:nvPr/>
        </p:nvSpPr>
        <p:spPr>
          <a:xfrm>
            <a:off x="7344869" y="3937461"/>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VRF2</a:t>
            </a:r>
          </a:p>
        </p:txBody>
      </p:sp>
      <p:sp>
        <p:nvSpPr>
          <p:cNvPr id="73" name="Left-Right Arrow 72"/>
          <p:cNvSpPr/>
          <p:nvPr/>
        </p:nvSpPr>
        <p:spPr>
          <a:xfrm>
            <a:off x="6076613" y="2624517"/>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099" y="3535337"/>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endCxn id="74" idx="0"/>
          </p:cNvCxnSpPr>
          <p:nvPr/>
        </p:nvCxnSpPr>
        <p:spPr>
          <a:xfrm flipH="1">
            <a:off x="2722305" y="3211998"/>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08315" y="349256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7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95" y="1853869"/>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831" y="1769027"/>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362484" y="2116537"/>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686848" y="2201379"/>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748494" y="2116537"/>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686848" y="2201379"/>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565235" y="1978021"/>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565235" y="2153060"/>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13202" y="2027391"/>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022066" y="2105555"/>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469" y="1941274"/>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35" y="1788836"/>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89" name="Freeform 88"/>
          <p:cNvSpPr/>
          <p:nvPr/>
        </p:nvSpPr>
        <p:spPr>
          <a:xfrm>
            <a:off x="5465756" y="2012238"/>
            <a:ext cx="2150181" cy="1845059"/>
          </a:xfrm>
          <a:custGeom>
            <a:avLst/>
            <a:gdLst>
              <a:gd name="connsiteX0" fmla="*/ 178299 w 2150181"/>
              <a:gd name="connsiteY0" fmla="*/ 1571790 h 1845059"/>
              <a:gd name="connsiteX1" fmla="*/ 146768 w 2150181"/>
              <a:gd name="connsiteY1" fmla="*/ 751983 h 1845059"/>
              <a:gd name="connsiteX2" fmla="*/ 136258 w 2150181"/>
              <a:gd name="connsiteY2" fmla="*/ 493 h 1845059"/>
              <a:gd name="connsiteX3" fmla="*/ 2001844 w 2150181"/>
              <a:gd name="connsiteY3" fmla="*/ 657390 h 1845059"/>
              <a:gd name="connsiteX4" fmla="*/ 1896741 w 2150181"/>
              <a:gd name="connsiteY4" fmla="*/ 1845059 h 1845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0181" h="1845059">
                <a:moveTo>
                  <a:pt x="178299" y="1571790"/>
                </a:moveTo>
                <a:cubicBezTo>
                  <a:pt x="166037" y="1292828"/>
                  <a:pt x="153775" y="1013866"/>
                  <a:pt x="146768" y="751983"/>
                </a:cubicBezTo>
                <a:cubicBezTo>
                  <a:pt x="139761" y="490100"/>
                  <a:pt x="-172921" y="16258"/>
                  <a:pt x="136258" y="493"/>
                </a:cubicBezTo>
                <a:cubicBezTo>
                  <a:pt x="445437" y="-15272"/>
                  <a:pt x="1708430" y="349962"/>
                  <a:pt x="2001844" y="657390"/>
                </a:cubicBezTo>
                <a:cubicBezTo>
                  <a:pt x="2295258" y="964818"/>
                  <a:pt x="2095999" y="1404938"/>
                  <a:pt x="1896741" y="1845059"/>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384407" y="882328"/>
            <a:ext cx="5517408" cy="646331"/>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EP1 and EP2 are in different VRF</a:t>
            </a:r>
          </a:p>
          <a:p>
            <a:r>
              <a:rPr lang="en-US" sz="1200" dirty="0">
                <a:latin typeface="Arial" panose="020B0604020202020204" pitchFamily="34" charset="0"/>
                <a:cs typeface="Arial" panose="020B0604020202020204" pitchFamily="34" charset="0"/>
              </a:rPr>
              <a:t>Traffic forwarding between EP1 and EP2 is forwarded through upstream router</a:t>
            </a:r>
          </a:p>
          <a:p>
            <a:r>
              <a:rPr lang="en-US" sz="1200" dirty="0">
                <a:latin typeface="Arial" panose="020B0604020202020204" pitchFamily="34" charset="0"/>
                <a:cs typeface="Arial" panose="020B0604020202020204" pitchFamily="34" charset="0"/>
              </a:rPr>
              <a:t>Behavior is same for both </a:t>
            </a:r>
            <a:r>
              <a:rPr lang="en-US" sz="1200" dirty="0" err="1">
                <a:latin typeface="Arial" panose="020B0604020202020204" pitchFamily="34" charset="0"/>
                <a:cs typeface="Arial" panose="020B0604020202020204" pitchFamily="34" charset="0"/>
              </a:rPr>
              <a:t>vPC</a:t>
            </a:r>
            <a:r>
              <a:rPr lang="en-US" sz="1200" dirty="0">
                <a:latin typeface="Arial" panose="020B0604020202020204" pitchFamily="34" charset="0"/>
                <a:cs typeface="Arial" panose="020B0604020202020204" pitchFamily="34" charset="0"/>
              </a:rPr>
              <a:t> or orphan port.</a:t>
            </a:r>
          </a:p>
        </p:txBody>
      </p:sp>
      <p:pic>
        <p:nvPicPr>
          <p:cNvPr id="9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32" y="3563717"/>
            <a:ext cx="358406" cy="33528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8108052" y="3913050"/>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a:p>
            <a:r>
              <a:rPr lang="en-US" dirty="0"/>
              <a:t>VRF2</a:t>
            </a:r>
          </a:p>
        </p:txBody>
      </p:sp>
      <p:cxnSp>
        <p:nvCxnSpPr>
          <p:cNvPr id="94" name="Straight Connector 93"/>
          <p:cNvCxnSpPr>
            <a:stCxn id="61" idx="2"/>
            <a:endCxn id="91" idx="0"/>
          </p:cNvCxnSpPr>
          <p:nvPr/>
        </p:nvCxnSpPr>
        <p:spPr>
          <a:xfrm>
            <a:off x="7533835" y="2893072"/>
            <a:ext cx="767700" cy="670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6" name="Freeform 95"/>
          <p:cNvSpPr/>
          <p:nvPr/>
        </p:nvSpPr>
        <p:spPr>
          <a:xfrm>
            <a:off x="5726763" y="1902325"/>
            <a:ext cx="2605707" cy="1786987"/>
          </a:xfrm>
          <a:custGeom>
            <a:avLst/>
            <a:gdLst>
              <a:gd name="connsiteX0" fmla="*/ 62130 w 2605707"/>
              <a:gd name="connsiteY0" fmla="*/ 1690395 h 1786987"/>
              <a:gd name="connsiteX1" fmla="*/ 49251 w 2605707"/>
              <a:gd name="connsiteY1" fmla="*/ 879026 h 1786987"/>
              <a:gd name="connsiteX2" fmla="*/ 603042 w 2605707"/>
              <a:gd name="connsiteY2" fmla="*/ 3263 h 1786987"/>
              <a:gd name="connsiteX3" fmla="*/ 1807217 w 2605707"/>
              <a:gd name="connsiteY3" fmla="*/ 627888 h 1786987"/>
              <a:gd name="connsiteX4" fmla="*/ 2605707 w 2605707"/>
              <a:gd name="connsiteY4" fmla="*/ 1786987 h 1786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5707" h="1786987">
                <a:moveTo>
                  <a:pt x="62130" y="1690395"/>
                </a:moveTo>
                <a:cubicBezTo>
                  <a:pt x="10614" y="1425305"/>
                  <a:pt x="-40901" y="1160215"/>
                  <a:pt x="49251" y="879026"/>
                </a:cubicBezTo>
                <a:cubicBezTo>
                  <a:pt x="139403" y="597837"/>
                  <a:pt x="310048" y="45119"/>
                  <a:pt x="603042" y="3263"/>
                </a:cubicBezTo>
                <a:cubicBezTo>
                  <a:pt x="896036" y="-38593"/>
                  <a:pt x="1473440" y="330601"/>
                  <a:pt x="1807217" y="627888"/>
                </a:cubicBezTo>
                <a:cubicBezTo>
                  <a:pt x="2140994" y="925175"/>
                  <a:pt x="2373350" y="1356081"/>
                  <a:pt x="2605707" y="1786987"/>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4053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439" y="230000"/>
            <a:ext cx="8345488" cy="731837"/>
          </a:xfrm>
        </p:spPr>
        <p:txBody>
          <a:bodyPr/>
          <a:lstStyle/>
          <a:p>
            <a:r>
              <a:rPr lang="en-US" dirty="0">
                <a:latin typeface="Arial" panose="020B0604020202020204" pitchFamily="34" charset="0"/>
                <a:cs typeface="Arial" panose="020B0604020202020204" pitchFamily="34" charset="0"/>
              </a:rPr>
              <a:t>ERSPAN traffic before ACI 4.0</a:t>
            </a:r>
          </a:p>
        </p:txBody>
      </p:sp>
      <p:sp>
        <p:nvSpPr>
          <p:cNvPr id="4" name="Cloud 3"/>
          <p:cNvSpPr/>
          <p:nvPr/>
        </p:nvSpPr>
        <p:spPr>
          <a:xfrm>
            <a:off x="1774848" y="1593455"/>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06852" y="2095713"/>
            <a:ext cx="4053435" cy="238313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309627" y="2055844"/>
            <a:ext cx="3730324" cy="226085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456195" y="4585475"/>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770047" y="438708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481975" y="2297065"/>
            <a:ext cx="2487226" cy="921340"/>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66095" y="2247546"/>
            <a:ext cx="754493" cy="502291"/>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426" y="245756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085" y="2455530"/>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480" y="3529820"/>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026" y="3545391"/>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48494" y="2891038"/>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761066" y="2893072"/>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48494" y="2891038"/>
            <a:ext cx="1180735" cy="6543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V="1">
            <a:off x="6929229" y="2893072"/>
            <a:ext cx="604606" cy="65231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692509" y="341625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6725685" y="3418785"/>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1" name="TextBox 70"/>
          <p:cNvSpPr txBox="1"/>
          <p:nvPr/>
        </p:nvSpPr>
        <p:spPr>
          <a:xfrm>
            <a:off x="5566677" y="3888638"/>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VRF1</a:t>
            </a:r>
          </a:p>
        </p:txBody>
      </p:sp>
      <p:sp>
        <p:nvSpPr>
          <p:cNvPr id="72" name="TextBox 71"/>
          <p:cNvSpPr txBox="1"/>
          <p:nvPr/>
        </p:nvSpPr>
        <p:spPr>
          <a:xfrm>
            <a:off x="6725685" y="3887675"/>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VRF2</a:t>
            </a:r>
          </a:p>
        </p:txBody>
      </p:sp>
      <p:sp>
        <p:nvSpPr>
          <p:cNvPr id="73" name="Left-Right Arrow 72"/>
          <p:cNvSpPr/>
          <p:nvPr/>
        </p:nvSpPr>
        <p:spPr>
          <a:xfrm>
            <a:off x="6076613" y="2624517"/>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099" y="3535337"/>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endCxn id="74" idx="0"/>
          </p:cNvCxnSpPr>
          <p:nvPr/>
        </p:nvCxnSpPr>
        <p:spPr>
          <a:xfrm flipH="1">
            <a:off x="2722305" y="3211998"/>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08315" y="349256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7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95" y="1853869"/>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831" y="1769027"/>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362484" y="2116537"/>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686848" y="2201379"/>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748494" y="2116537"/>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686848" y="2201379"/>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565235" y="1978021"/>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565235" y="2153060"/>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13202" y="2027391"/>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022066" y="2105555"/>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469" y="1941274"/>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35" y="1788836"/>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90" name="TextBox 89"/>
          <p:cNvSpPr txBox="1"/>
          <p:nvPr/>
        </p:nvSpPr>
        <p:spPr>
          <a:xfrm>
            <a:off x="384407" y="882328"/>
            <a:ext cx="847360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Even though ERSPAN source and destination was local at Remote Leaf, traffic was always going to Spine at ACI main DC.</a:t>
            </a:r>
          </a:p>
        </p:txBody>
      </p:sp>
      <p:pic>
        <p:nvPicPr>
          <p:cNvPr id="9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32" y="3563717"/>
            <a:ext cx="358406" cy="33528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8108052" y="3913050"/>
            <a:ext cx="952235" cy="428066"/>
          </a:xfrm>
          <a:prstGeom prst="rect">
            <a:avLst/>
          </a:prstGeom>
          <a:noFill/>
        </p:spPr>
        <p:txBody>
          <a:bodyPr wrap="squar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ERSPAN Destination</a:t>
            </a:r>
          </a:p>
        </p:txBody>
      </p:sp>
      <p:cxnSp>
        <p:nvCxnSpPr>
          <p:cNvPr id="93" name="Straight Connector 92"/>
          <p:cNvCxnSpPr>
            <a:stCxn id="61" idx="2"/>
            <a:endCxn id="91" idx="0"/>
          </p:cNvCxnSpPr>
          <p:nvPr/>
        </p:nvCxnSpPr>
        <p:spPr>
          <a:xfrm>
            <a:off x="7533835" y="2893072"/>
            <a:ext cx="767700" cy="670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1" idx="0"/>
            <a:endCxn id="62" idx="2"/>
          </p:cNvCxnSpPr>
          <p:nvPr/>
        </p:nvCxnSpPr>
        <p:spPr>
          <a:xfrm flipH="1" flipV="1">
            <a:off x="5748494" y="2891038"/>
            <a:ext cx="2553041" cy="6726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8" name="Freeform 97"/>
          <p:cNvSpPr/>
          <p:nvPr/>
        </p:nvSpPr>
        <p:spPr>
          <a:xfrm>
            <a:off x="1925435" y="1934599"/>
            <a:ext cx="6420075" cy="1716562"/>
          </a:xfrm>
          <a:custGeom>
            <a:avLst/>
            <a:gdLst>
              <a:gd name="connsiteX0" fmla="*/ 3741269 w 6420075"/>
              <a:gd name="connsiteY0" fmla="*/ 1710122 h 1716562"/>
              <a:gd name="connsiteX1" fmla="*/ 3721951 w 6420075"/>
              <a:gd name="connsiteY1" fmla="*/ 821480 h 1716562"/>
              <a:gd name="connsiteX2" fmla="*/ 3683314 w 6420075"/>
              <a:gd name="connsiteY2" fmla="*/ 80945 h 1716562"/>
              <a:gd name="connsiteX3" fmla="*/ 437838 w 6420075"/>
              <a:gd name="connsiteY3" fmla="*/ 158218 h 1716562"/>
              <a:gd name="connsiteX4" fmla="*/ 38593 w 6420075"/>
              <a:gd name="connsiteY4" fmla="*/ 621857 h 1716562"/>
              <a:gd name="connsiteX5" fmla="*/ 495793 w 6420075"/>
              <a:gd name="connsiteY5" fmla="*/ 93824 h 1716562"/>
              <a:gd name="connsiteX6" fmla="*/ 3889376 w 6420075"/>
              <a:gd name="connsiteY6" fmla="*/ 48747 h 1716562"/>
              <a:gd name="connsiteX7" fmla="*/ 5615145 w 6420075"/>
              <a:gd name="connsiteY7" fmla="*/ 608978 h 1716562"/>
              <a:gd name="connsiteX8" fmla="*/ 6420075 w 6420075"/>
              <a:gd name="connsiteY8" fmla="*/ 1716562 h 171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0075" h="1716562">
                <a:moveTo>
                  <a:pt x="3741269" y="1710122"/>
                </a:moveTo>
                <a:cubicBezTo>
                  <a:pt x="3736439" y="1401565"/>
                  <a:pt x="3731610" y="1093009"/>
                  <a:pt x="3721951" y="821480"/>
                </a:cubicBezTo>
                <a:cubicBezTo>
                  <a:pt x="3712292" y="549950"/>
                  <a:pt x="4230666" y="191489"/>
                  <a:pt x="3683314" y="80945"/>
                </a:cubicBezTo>
                <a:cubicBezTo>
                  <a:pt x="3135962" y="-29599"/>
                  <a:pt x="1045291" y="68066"/>
                  <a:pt x="437838" y="158218"/>
                </a:cubicBezTo>
                <a:cubicBezTo>
                  <a:pt x="-169615" y="248370"/>
                  <a:pt x="28934" y="632589"/>
                  <a:pt x="38593" y="621857"/>
                </a:cubicBezTo>
                <a:cubicBezTo>
                  <a:pt x="48252" y="611125"/>
                  <a:pt x="-146004" y="189342"/>
                  <a:pt x="495793" y="93824"/>
                </a:cubicBezTo>
                <a:cubicBezTo>
                  <a:pt x="1137590" y="-1694"/>
                  <a:pt x="3036151" y="-37112"/>
                  <a:pt x="3889376" y="48747"/>
                </a:cubicBezTo>
                <a:cubicBezTo>
                  <a:pt x="4742601" y="134606"/>
                  <a:pt x="5193362" y="331009"/>
                  <a:pt x="5615145" y="608978"/>
                </a:cubicBezTo>
                <a:cubicBezTo>
                  <a:pt x="6036928" y="886947"/>
                  <a:pt x="6228501" y="1301754"/>
                  <a:pt x="6420075" y="1716562"/>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853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250" y="186421"/>
            <a:ext cx="8345488" cy="731837"/>
          </a:xfrm>
        </p:spPr>
        <p:txBody>
          <a:bodyPr/>
          <a:lstStyle/>
          <a:p>
            <a:r>
              <a:rPr lang="en-US" dirty="0">
                <a:latin typeface="Arial" panose="020B0604020202020204" pitchFamily="34" charset="0"/>
                <a:cs typeface="Arial" panose="020B0604020202020204" pitchFamily="34" charset="0"/>
              </a:rPr>
              <a:t>ERSPAN traffic after ACI 4.0</a:t>
            </a:r>
          </a:p>
        </p:txBody>
      </p:sp>
      <p:sp>
        <p:nvSpPr>
          <p:cNvPr id="4" name="Cloud 3"/>
          <p:cNvSpPr/>
          <p:nvPr/>
        </p:nvSpPr>
        <p:spPr>
          <a:xfrm>
            <a:off x="1774848" y="1593455"/>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06852" y="2095713"/>
            <a:ext cx="4053435" cy="238313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309627" y="2055844"/>
            <a:ext cx="3730324" cy="226085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456195" y="4585475"/>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770047" y="438708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481975" y="2297065"/>
            <a:ext cx="2487226" cy="921340"/>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66095" y="2247546"/>
            <a:ext cx="754493" cy="502291"/>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426" y="245756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085" y="2455530"/>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480" y="3529820"/>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026" y="3545391"/>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48494" y="2891038"/>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761066" y="2893072"/>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48494" y="2891038"/>
            <a:ext cx="1180735" cy="6543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V="1">
            <a:off x="6929229" y="2893072"/>
            <a:ext cx="604606" cy="65231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692509" y="341625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6725685" y="3418785"/>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1" name="TextBox 70"/>
          <p:cNvSpPr txBox="1"/>
          <p:nvPr/>
        </p:nvSpPr>
        <p:spPr>
          <a:xfrm>
            <a:off x="5566677" y="3888638"/>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VRF1</a:t>
            </a:r>
          </a:p>
        </p:txBody>
      </p:sp>
      <p:sp>
        <p:nvSpPr>
          <p:cNvPr id="72" name="TextBox 71"/>
          <p:cNvSpPr txBox="1"/>
          <p:nvPr/>
        </p:nvSpPr>
        <p:spPr>
          <a:xfrm>
            <a:off x="6725685" y="3887675"/>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VRF2</a:t>
            </a:r>
          </a:p>
        </p:txBody>
      </p:sp>
      <p:sp>
        <p:nvSpPr>
          <p:cNvPr id="73" name="Left-Right Arrow 72"/>
          <p:cNvSpPr/>
          <p:nvPr/>
        </p:nvSpPr>
        <p:spPr>
          <a:xfrm>
            <a:off x="6076613" y="2624517"/>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099" y="3535337"/>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endCxn id="74" idx="0"/>
          </p:cNvCxnSpPr>
          <p:nvPr/>
        </p:nvCxnSpPr>
        <p:spPr>
          <a:xfrm flipH="1">
            <a:off x="2722305" y="3211998"/>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08315" y="349256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7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95" y="1853869"/>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831" y="1769027"/>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362484" y="2116537"/>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686848" y="2201379"/>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748494" y="2116537"/>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686848" y="2201379"/>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565235" y="1978021"/>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565235" y="2153060"/>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13202" y="2027391"/>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022066" y="2105555"/>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469" y="1941274"/>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35" y="1788836"/>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9"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32" y="3563717"/>
            <a:ext cx="358406" cy="33528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8108052" y="3913050"/>
            <a:ext cx="952235" cy="428066"/>
          </a:xfrm>
          <a:prstGeom prst="rect">
            <a:avLst/>
          </a:prstGeom>
          <a:noFill/>
        </p:spPr>
        <p:txBody>
          <a:bodyPr wrap="squar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ERSPAN Destination</a:t>
            </a:r>
          </a:p>
        </p:txBody>
      </p:sp>
      <p:cxnSp>
        <p:nvCxnSpPr>
          <p:cNvPr id="91" name="Straight Connector 90"/>
          <p:cNvCxnSpPr>
            <a:stCxn id="61" idx="2"/>
            <a:endCxn id="89" idx="0"/>
          </p:cNvCxnSpPr>
          <p:nvPr/>
        </p:nvCxnSpPr>
        <p:spPr>
          <a:xfrm>
            <a:off x="7533835" y="2893072"/>
            <a:ext cx="767700" cy="670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9" idx="0"/>
            <a:endCxn id="62" idx="2"/>
          </p:cNvCxnSpPr>
          <p:nvPr/>
        </p:nvCxnSpPr>
        <p:spPr>
          <a:xfrm flipH="1" flipV="1">
            <a:off x="5748494" y="2891038"/>
            <a:ext cx="2553041" cy="6726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84407" y="882328"/>
            <a:ext cx="85102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ERSPAN destination information is learnt at RL, hence it’s able to forward traffic directly without hair-pinning traffic to Spine.</a:t>
            </a:r>
          </a:p>
        </p:txBody>
      </p:sp>
      <p:sp>
        <p:nvSpPr>
          <p:cNvPr id="95" name="Freeform 94"/>
          <p:cNvSpPr/>
          <p:nvPr/>
        </p:nvSpPr>
        <p:spPr>
          <a:xfrm>
            <a:off x="5371315" y="2768450"/>
            <a:ext cx="2800330" cy="927787"/>
          </a:xfrm>
          <a:custGeom>
            <a:avLst/>
            <a:gdLst>
              <a:gd name="connsiteX0" fmla="*/ 282510 w 2800330"/>
              <a:gd name="connsiteY0" fmla="*/ 824756 h 927787"/>
              <a:gd name="connsiteX1" fmla="*/ 230995 w 2800330"/>
              <a:gd name="connsiteY1" fmla="*/ 508 h 927787"/>
              <a:gd name="connsiteX2" fmla="*/ 2800330 w 2800330"/>
              <a:gd name="connsiteY2" fmla="*/ 927787 h 927787"/>
            </a:gdLst>
            <a:ahLst/>
            <a:cxnLst>
              <a:cxn ang="0">
                <a:pos x="connsiteX0" y="connsiteY0"/>
              </a:cxn>
              <a:cxn ang="0">
                <a:pos x="connsiteX1" y="connsiteY1"/>
              </a:cxn>
              <a:cxn ang="0">
                <a:pos x="connsiteX2" y="connsiteY2"/>
              </a:cxn>
            </a:cxnLst>
            <a:rect l="l" t="t" r="r" b="b"/>
            <a:pathLst>
              <a:path w="2800330" h="927787">
                <a:moveTo>
                  <a:pt x="282510" y="824756"/>
                </a:moveTo>
                <a:cubicBezTo>
                  <a:pt x="46934" y="404046"/>
                  <a:pt x="-188642" y="-16664"/>
                  <a:pt x="230995" y="508"/>
                </a:cubicBezTo>
                <a:cubicBezTo>
                  <a:pt x="650632" y="17680"/>
                  <a:pt x="1725481" y="472733"/>
                  <a:pt x="2800330" y="927787"/>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982078" y="3456852"/>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Tree>
    <p:extLst>
      <p:ext uri="{BB962C8B-B14F-4D97-AF65-F5344CB8AC3E}">
        <p14:creationId xmlns:p14="http://schemas.microsoft.com/office/powerpoint/2010/main" val="21186872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439" y="196211"/>
            <a:ext cx="8345488" cy="731837"/>
          </a:xfrm>
        </p:spPr>
        <p:txBody>
          <a:bodyPr/>
          <a:lstStyle/>
          <a:p>
            <a:r>
              <a:rPr lang="en-US" dirty="0">
                <a:latin typeface="Arial" panose="020B0604020202020204" pitchFamily="34" charset="0"/>
                <a:cs typeface="Arial" panose="020B0604020202020204" pitchFamily="34" charset="0"/>
              </a:rPr>
              <a:t>ERSPAN traffic after ACI 4.0 with orphan port</a:t>
            </a:r>
          </a:p>
        </p:txBody>
      </p:sp>
      <p:sp>
        <p:nvSpPr>
          <p:cNvPr id="4" name="Cloud 3"/>
          <p:cNvSpPr/>
          <p:nvPr/>
        </p:nvSpPr>
        <p:spPr>
          <a:xfrm>
            <a:off x="1774848" y="1593455"/>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06852" y="2095713"/>
            <a:ext cx="4053435" cy="238313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309627" y="2055844"/>
            <a:ext cx="3730324" cy="226085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456195" y="4585475"/>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770047" y="438708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481975" y="2297065"/>
            <a:ext cx="2487226" cy="921340"/>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66095" y="2247546"/>
            <a:ext cx="754493" cy="502291"/>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7426" y="245756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085" y="2455530"/>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480" y="3529820"/>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026" y="3545391"/>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48494" y="2891038"/>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761066" y="2893072"/>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48494" y="2891038"/>
            <a:ext cx="1180735" cy="6543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V="1">
            <a:off x="6929229" y="2893072"/>
            <a:ext cx="604606" cy="65231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692509" y="341625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6725685" y="3418785"/>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1" name="TextBox 70"/>
          <p:cNvSpPr txBox="1"/>
          <p:nvPr/>
        </p:nvSpPr>
        <p:spPr>
          <a:xfrm>
            <a:off x="5566677" y="3888638"/>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VRF1</a:t>
            </a:r>
          </a:p>
        </p:txBody>
      </p:sp>
      <p:sp>
        <p:nvSpPr>
          <p:cNvPr id="72" name="TextBox 71"/>
          <p:cNvSpPr txBox="1"/>
          <p:nvPr/>
        </p:nvSpPr>
        <p:spPr>
          <a:xfrm>
            <a:off x="6725685" y="3887675"/>
            <a:ext cx="542136" cy="428066"/>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VRF2</a:t>
            </a:r>
          </a:p>
        </p:txBody>
      </p:sp>
      <p:sp>
        <p:nvSpPr>
          <p:cNvPr id="73" name="Left-Right Arrow 72"/>
          <p:cNvSpPr/>
          <p:nvPr/>
        </p:nvSpPr>
        <p:spPr>
          <a:xfrm>
            <a:off x="6076613" y="2624517"/>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099" y="3535337"/>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endCxn id="74" idx="0"/>
          </p:cNvCxnSpPr>
          <p:nvPr/>
        </p:nvCxnSpPr>
        <p:spPr>
          <a:xfrm flipH="1">
            <a:off x="2722305" y="3211998"/>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08315" y="349256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7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195" y="1853869"/>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831" y="1769027"/>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362484" y="2116537"/>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686848" y="2201379"/>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748494" y="2116537"/>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686848" y="2201379"/>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565235" y="1978021"/>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565235" y="2153060"/>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13202" y="2027391"/>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022066" y="2105555"/>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469" y="1941274"/>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235" y="1788836"/>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9"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32" y="3563717"/>
            <a:ext cx="358406" cy="33528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8108052" y="3913050"/>
            <a:ext cx="952235" cy="428066"/>
          </a:xfrm>
          <a:prstGeom prst="rect">
            <a:avLst/>
          </a:prstGeom>
          <a:noFill/>
        </p:spPr>
        <p:txBody>
          <a:bodyPr wrap="squar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ERSPAN Destination</a:t>
            </a:r>
          </a:p>
        </p:txBody>
      </p:sp>
      <p:cxnSp>
        <p:nvCxnSpPr>
          <p:cNvPr id="91" name="Straight Connector 90"/>
          <p:cNvCxnSpPr>
            <a:stCxn id="61" idx="2"/>
            <a:endCxn id="89" idx="0"/>
          </p:cNvCxnSpPr>
          <p:nvPr/>
        </p:nvCxnSpPr>
        <p:spPr>
          <a:xfrm>
            <a:off x="7533835" y="2893072"/>
            <a:ext cx="767700" cy="670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84407" y="882328"/>
            <a:ext cx="601985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If ERSPAN destination is connected as orphan port, traffic is sent over upstream router</a:t>
            </a:r>
          </a:p>
        </p:txBody>
      </p:sp>
      <p:sp>
        <p:nvSpPr>
          <p:cNvPr id="93" name="Freeform 92"/>
          <p:cNvSpPr/>
          <p:nvPr/>
        </p:nvSpPr>
        <p:spPr>
          <a:xfrm>
            <a:off x="5452140" y="1914296"/>
            <a:ext cx="2876136" cy="1723569"/>
          </a:xfrm>
          <a:custGeom>
            <a:avLst/>
            <a:gdLst>
              <a:gd name="connsiteX0" fmla="*/ 350024 w 2876136"/>
              <a:gd name="connsiteY0" fmla="*/ 1710412 h 1723569"/>
              <a:gd name="connsiteX1" fmla="*/ 192142 w 2876136"/>
              <a:gd name="connsiteY1" fmla="*/ 631551 h 1723569"/>
              <a:gd name="connsiteX2" fmla="*/ 126358 w 2876136"/>
              <a:gd name="connsiteY2" fmla="*/ 23 h 1723569"/>
              <a:gd name="connsiteX3" fmla="*/ 2007785 w 2876136"/>
              <a:gd name="connsiteY3" fmla="*/ 651287 h 1723569"/>
              <a:gd name="connsiteX4" fmla="*/ 2876136 w 2876136"/>
              <a:gd name="connsiteY4" fmla="*/ 1723569 h 1723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6136" h="1723569">
                <a:moveTo>
                  <a:pt x="350024" y="1710412"/>
                </a:moveTo>
                <a:cubicBezTo>
                  <a:pt x="289722" y="1313514"/>
                  <a:pt x="229420" y="916616"/>
                  <a:pt x="192142" y="631551"/>
                </a:cubicBezTo>
                <a:cubicBezTo>
                  <a:pt x="154864" y="346486"/>
                  <a:pt x="-176249" y="-3266"/>
                  <a:pt x="126358" y="23"/>
                </a:cubicBezTo>
                <a:cubicBezTo>
                  <a:pt x="428965" y="3312"/>
                  <a:pt x="1549489" y="364029"/>
                  <a:pt x="2007785" y="651287"/>
                </a:cubicBezTo>
                <a:cubicBezTo>
                  <a:pt x="2466081" y="938545"/>
                  <a:pt x="2671108" y="1331057"/>
                  <a:pt x="2876136" y="1723569"/>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2645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427" y="194849"/>
            <a:ext cx="8345488" cy="731837"/>
          </a:xfrm>
        </p:spPr>
        <p:txBody>
          <a:bodyPr/>
          <a:lstStyle/>
          <a:p>
            <a:r>
              <a:rPr lang="en-US" dirty="0">
                <a:latin typeface="Arial" panose="020B0604020202020204" pitchFamily="34" charset="0"/>
                <a:cs typeface="Arial" panose="020B0604020202020204" pitchFamily="34" charset="0"/>
              </a:rPr>
              <a:t>PBR traffic forwarding before ACI 4.0</a:t>
            </a:r>
          </a:p>
        </p:txBody>
      </p:sp>
      <p:sp>
        <p:nvSpPr>
          <p:cNvPr id="4" name="Cloud 3"/>
          <p:cNvSpPr/>
          <p:nvPr/>
        </p:nvSpPr>
        <p:spPr>
          <a:xfrm>
            <a:off x="1814103" y="1311696"/>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46108" y="1813955"/>
            <a:ext cx="3567798" cy="2119244"/>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348882" y="1774086"/>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314905" y="400930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789413" y="387210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521230" y="2015306"/>
            <a:ext cx="2487226" cy="921340"/>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05350" y="1965787"/>
            <a:ext cx="754493" cy="502291"/>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81" y="2175805"/>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340" y="2173771"/>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735" y="3248061"/>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397" y="3231662"/>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87749" y="2609279"/>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800321" y="2611313"/>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87749" y="2609279"/>
            <a:ext cx="2392851" cy="6223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H="1" flipV="1">
            <a:off x="7573090" y="2611313"/>
            <a:ext cx="607510" cy="6203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731764" y="3134497"/>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7915426" y="313850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1" name="TextBox 70"/>
          <p:cNvSpPr txBox="1"/>
          <p:nvPr/>
        </p:nvSpPr>
        <p:spPr>
          <a:xfrm>
            <a:off x="5605932" y="360687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p:txBody>
      </p:sp>
      <p:sp>
        <p:nvSpPr>
          <p:cNvPr id="72" name="TextBox 71"/>
          <p:cNvSpPr txBox="1"/>
          <p:nvPr/>
        </p:nvSpPr>
        <p:spPr>
          <a:xfrm>
            <a:off x="7976951" y="3601806"/>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p:txBody>
      </p:sp>
      <p:sp>
        <p:nvSpPr>
          <p:cNvPr id="73" name="Left-Right Arrow 72"/>
          <p:cNvSpPr/>
          <p:nvPr/>
        </p:nvSpPr>
        <p:spPr>
          <a:xfrm>
            <a:off x="6115868" y="2342758"/>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354" y="3253578"/>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endCxn id="74" idx="0"/>
          </p:cNvCxnSpPr>
          <p:nvPr/>
        </p:nvCxnSpPr>
        <p:spPr>
          <a:xfrm flipH="1">
            <a:off x="2761560" y="2930239"/>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47570" y="3210810"/>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cxnSp>
        <p:nvCxnSpPr>
          <p:cNvPr id="77" name="Straight Connector 76"/>
          <p:cNvCxnSpPr>
            <a:endCxn id="79" idx="0"/>
          </p:cNvCxnSpPr>
          <p:nvPr/>
        </p:nvCxnSpPr>
        <p:spPr>
          <a:xfrm>
            <a:off x="5787748" y="2611313"/>
            <a:ext cx="1149346" cy="6158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9" idx="0"/>
            <a:endCxn id="61" idx="2"/>
          </p:cNvCxnSpPr>
          <p:nvPr/>
        </p:nvCxnSpPr>
        <p:spPr>
          <a:xfrm flipV="1">
            <a:off x="6937094" y="2611313"/>
            <a:ext cx="635996" cy="6158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Rounded Rectangle 78"/>
          <p:cNvSpPr/>
          <p:nvPr/>
        </p:nvSpPr>
        <p:spPr>
          <a:xfrm>
            <a:off x="6351576" y="3227151"/>
            <a:ext cx="1171036" cy="37465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L4-L7</a:t>
            </a:r>
          </a:p>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rgbClr val="FFFFFF"/>
                </a:solidFill>
                <a:latin typeface="Arial"/>
              </a:rPr>
              <a:t>Service Node</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Oval 79"/>
          <p:cNvSpPr/>
          <p:nvPr/>
        </p:nvSpPr>
        <p:spPr>
          <a:xfrm>
            <a:off x="6686705" y="3089150"/>
            <a:ext cx="434130" cy="88437"/>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a:ea typeface="+mn-ea"/>
              <a:cs typeface="+mn-cs"/>
            </a:endParaRPr>
          </a:p>
        </p:txBody>
      </p:sp>
      <p:pic>
        <p:nvPicPr>
          <p:cNvPr id="8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450" y="1572110"/>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086" y="1487268"/>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3" name="Straight Connector 82"/>
          <p:cNvCxnSpPr>
            <a:stCxn id="82" idx="2"/>
            <a:endCxn id="61" idx="0"/>
          </p:cNvCxnSpPr>
          <p:nvPr/>
        </p:nvCxnSpPr>
        <p:spPr>
          <a:xfrm>
            <a:off x="6401739" y="1834778"/>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2" idx="0"/>
            <a:endCxn id="81" idx="2"/>
          </p:cNvCxnSpPr>
          <p:nvPr/>
        </p:nvCxnSpPr>
        <p:spPr>
          <a:xfrm flipH="1" flipV="1">
            <a:off x="5726103" y="1919620"/>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2" idx="2"/>
            <a:endCxn id="62" idx="0"/>
          </p:cNvCxnSpPr>
          <p:nvPr/>
        </p:nvCxnSpPr>
        <p:spPr>
          <a:xfrm flipH="1">
            <a:off x="5787749" y="1834778"/>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1" idx="0"/>
            <a:endCxn id="81" idx="2"/>
          </p:cNvCxnSpPr>
          <p:nvPr/>
        </p:nvCxnSpPr>
        <p:spPr>
          <a:xfrm flipH="1" flipV="1">
            <a:off x="5726103" y="1919620"/>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2027423" y="4324050"/>
            <a:ext cx="1491047" cy="62779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EP1</a:t>
            </a:r>
          </a:p>
          <a:p>
            <a:pPr algn="ctr"/>
            <a:r>
              <a:rPr lang="en-US" dirty="0">
                <a:solidFill>
                  <a:schemeClr val="bg2"/>
                </a:solidFill>
              </a:rPr>
              <a:t>EPG1</a:t>
            </a:r>
          </a:p>
        </p:txBody>
      </p:sp>
      <p:sp>
        <p:nvSpPr>
          <p:cNvPr id="88" name="Oval 87"/>
          <p:cNvSpPr/>
          <p:nvPr/>
        </p:nvSpPr>
        <p:spPr>
          <a:xfrm>
            <a:off x="5572604" y="4312223"/>
            <a:ext cx="1491047" cy="62779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EP2</a:t>
            </a:r>
          </a:p>
          <a:p>
            <a:pPr algn="ctr"/>
            <a:r>
              <a:rPr lang="en-US" dirty="0">
                <a:solidFill>
                  <a:schemeClr val="bg2"/>
                </a:solidFill>
              </a:rPr>
              <a:t>EPG2</a:t>
            </a:r>
          </a:p>
        </p:txBody>
      </p:sp>
      <p:sp>
        <p:nvSpPr>
          <p:cNvPr id="89" name="Rounded Rectangle 88"/>
          <p:cNvSpPr/>
          <p:nvPr/>
        </p:nvSpPr>
        <p:spPr>
          <a:xfrm>
            <a:off x="3502987" y="4224189"/>
            <a:ext cx="2069617" cy="803866"/>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Contract</a:t>
            </a:r>
          </a:p>
          <a:p>
            <a:pPr algn="ctr"/>
            <a:r>
              <a:rPr lang="en-US" dirty="0">
                <a:solidFill>
                  <a:schemeClr val="bg2"/>
                </a:solidFill>
              </a:rPr>
              <a:t>PBR to Service Node at RL</a:t>
            </a:r>
          </a:p>
        </p:txBody>
      </p:sp>
      <p:cxnSp>
        <p:nvCxnSpPr>
          <p:cNvPr id="90" name="Straight Connector 89"/>
          <p:cNvCxnSpPr>
            <a:stCxn id="15" idx="0"/>
          </p:cNvCxnSpPr>
          <p:nvPr/>
        </p:nvCxnSpPr>
        <p:spPr>
          <a:xfrm flipV="1">
            <a:off x="1604490" y="1696262"/>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5" idx="0"/>
          </p:cNvCxnSpPr>
          <p:nvPr/>
        </p:nvCxnSpPr>
        <p:spPr>
          <a:xfrm flipV="1">
            <a:off x="1604490" y="1871301"/>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10" idx="0"/>
          </p:cNvCxnSpPr>
          <p:nvPr/>
        </p:nvCxnSpPr>
        <p:spPr>
          <a:xfrm>
            <a:off x="1752457" y="1745632"/>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10" idx="0"/>
          </p:cNvCxnSpPr>
          <p:nvPr/>
        </p:nvCxnSpPr>
        <p:spPr>
          <a:xfrm flipH="1">
            <a:off x="2061321" y="1823796"/>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724" y="1659515"/>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490" y="1507077"/>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96" name="Freeform 95"/>
          <p:cNvSpPr/>
          <p:nvPr/>
        </p:nvSpPr>
        <p:spPr>
          <a:xfrm>
            <a:off x="2009873" y="1579771"/>
            <a:ext cx="6338119" cy="1765907"/>
          </a:xfrm>
          <a:custGeom>
            <a:avLst/>
            <a:gdLst>
              <a:gd name="connsiteX0" fmla="*/ 3676806 w 6338119"/>
              <a:gd name="connsiteY0" fmla="*/ 1729540 h 1765907"/>
              <a:gd name="connsiteX1" fmla="*/ 3676806 w 6338119"/>
              <a:gd name="connsiteY1" fmla="*/ 890203 h 1765907"/>
              <a:gd name="connsiteX2" fmla="*/ 3656334 w 6338119"/>
              <a:gd name="connsiteY2" fmla="*/ 37218 h 1765907"/>
              <a:gd name="connsiteX3" fmla="*/ 421815 w 6338119"/>
              <a:gd name="connsiteY3" fmla="*/ 200991 h 1765907"/>
              <a:gd name="connsiteX4" fmla="*/ 46501 w 6338119"/>
              <a:gd name="connsiteY4" fmla="*/ 637719 h 1765907"/>
              <a:gd name="connsiteX5" fmla="*/ 490053 w 6338119"/>
              <a:gd name="connsiteY5" fmla="*/ 269230 h 1765907"/>
              <a:gd name="connsiteX6" fmla="*/ 3642686 w 6338119"/>
              <a:gd name="connsiteY6" fmla="*/ 173696 h 1765907"/>
              <a:gd name="connsiteX7" fmla="*/ 4932400 w 6338119"/>
              <a:gd name="connsiteY7" fmla="*/ 1756836 h 1765907"/>
              <a:gd name="connsiteX8" fmla="*/ 5662555 w 6338119"/>
              <a:gd name="connsiteY8" fmla="*/ 856084 h 1765907"/>
              <a:gd name="connsiteX9" fmla="*/ 6338119 w 6338119"/>
              <a:gd name="connsiteY9" fmla="*/ 1627182 h 176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38119" h="1765907">
                <a:moveTo>
                  <a:pt x="3676806" y="1729540"/>
                </a:moveTo>
                <a:cubicBezTo>
                  <a:pt x="3678512" y="1450898"/>
                  <a:pt x="3680218" y="1172257"/>
                  <a:pt x="3676806" y="890203"/>
                </a:cubicBezTo>
                <a:cubicBezTo>
                  <a:pt x="3673394" y="608149"/>
                  <a:pt x="4198832" y="152087"/>
                  <a:pt x="3656334" y="37218"/>
                </a:cubicBezTo>
                <a:cubicBezTo>
                  <a:pt x="3113836" y="-77651"/>
                  <a:pt x="1023454" y="100908"/>
                  <a:pt x="421815" y="200991"/>
                </a:cubicBezTo>
                <a:cubicBezTo>
                  <a:pt x="-179824" y="301074"/>
                  <a:pt x="35128" y="626346"/>
                  <a:pt x="46501" y="637719"/>
                </a:cubicBezTo>
                <a:cubicBezTo>
                  <a:pt x="57874" y="649092"/>
                  <a:pt x="-109311" y="346567"/>
                  <a:pt x="490053" y="269230"/>
                </a:cubicBezTo>
                <a:cubicBezTo>
                  <a:pt x="1089417" y="191893"/>
                  <a:pt x="2902295" y="-74238"/>
                  <a:pt x="3642686" y="173696"/>
                </a:cubicBezTo>
                <a:cubicBezTo>
                  <a:pt x="4383077" y="421630"/>
                  <a:pt x="4595755" y="1643105"/>
                  <a:pt x="4932400" y="1756836"/>
                </a:cubicBezTo>
                <a:cubicBezTo>
                  <a:pt x="5269045" y="1870567"/>
                  <a:pt x="5428269" y="877693"/>
                  <a:pt x="5662555" y="856084"/>
                </a:cubicBezTo>
                <a:cubicBezTo>
                  <a:pt x="5896841" y="834475"/>
                  <a:pt x="6117480" y="1230828"/>
                  <a:pt x="6338119" y="1627182"/>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8882" y="782032"/>
            <a:ext cx="7918578" cy="461665"/>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PBR traffic was always sent to Spine even when source EP, destination EP and service node were local at RL.</a:t>
            </a:r>
          </a:p>
          <a:p>
            <a:r>
              <a:rPr lang="en-US" sz="1200" dirty="0">
                <a:latin typeface="Arial" panose="020B0604020202020204" pitchFamily="34" charset="0"/>
                <a:cs typeface="Arial" panose="020B0604020202020204" pitchFamily="34" charset="0"/>
              </a:rPr>
              <a:t>Service EP information was not learnt at RL</a:t>
            </a:r>
          </a:p>
        </p:txBody>
      </p:sp>
    </p:spTree>
    <p:extLst>
      <p:ext uri="{BB962C8B-B14F-4D97-AF65-F5344CB8AC3E}">
        <p14:creationId xmlns:p14="http://schemas.microsoft.com/office/powerpoint/2010/main" val="5621673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226930" y="184429"/>
            <a:ext cx="8345488" cy="731837"/>
          </a:xfrm>
        </p:spPr>
        <p:txBody>
          <a:bodyPr/>
          <a:lstStyle/>
          <a:p>
            <a:r>
              <a:rPr lang="en-US" dirty="0">
                <a:latin typeface="Arial" panose="020B0604020202020204" pitchFamily="34" charset="0"/>
                <a:cs typeface="Arial" panose="020B0604020202020204" pitchFamily="34" charset="0"/>
              </a:rPr>
              <a:t>PBR traffic forwarding after ACI 4.0</a:t>
            </a:r>
          </a:p>
        </p:txBody>
      </p:sp>
      <p:sp>
        <p:nvSpPr>
          <p:cNvPr id="6" name="Cloud 5"/>
          <p:cNvSpPr/>
          <p:nvPr/>
        </p:nvSpPr>
        <p:spPr>
          <a:xfrm>
            <a:off x="1814103" y="1311696"/>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 name="Rounded Rectangle 6"/>
          <p:cNvSpPr/>
          <p:nvPr/>
        </p:nvSpPr>
        <p:spPr>
          <a:xfrm>
            <a:off x="5046108" y="1813955"/>
            <a:ext cx="3567798" cy="2119244"/>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8" name="Rounded Rectangle 7"/>
          <p:cNvSpPr/>
          <p:nvPr/>
        </p:nvSpPr>
        <p:spPr>
          <a:xfrm>
            <a:off x="348882" y="1774086"/>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p:cNvSpPr/>
          <p:nvPr/>
        </p:nvSpPr>
        <p:spPr>
          <a:xfrm>
            <a:off x="5314905" y="400930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10" name="Rectangle 9"/>
          <p:cNvSpPr/>
          <p:nvPr/>
        </p:nvSpPr>
        <p:spPr>
          <a:xfrm>
            <a:off x="789413" y="387210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1" name="Group 10"/>
          <p:cNvGrpSpPr/>
          <p:nvPr/>
        </p:nvGrpSpPr>
        <p:grpSpPr>
          <a:xfrm>
            <a:off x="521230" y="2015306"/>
            <a:ext cx="2487226" cy="921340"/>
            <a:chOff x="951707" y="2531095"/>
            <a:chExt cx="2937225" cy="1550750"/>
          </a:xfrm>
        </p:grpSpPr>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05350" y="1965787"/>
            <a:ext cx="754493" cy="502291"/>
            <a:chOff x="614534" y="2759311"/>
            <a:chExt cx="1043267" cy="871763"/>
          </a:xfrm>
        </p:grpSpPr>
        <p:grpSp>
          <p:nvGrpSpPr>
            <p:cNvPr id="27" name="Shape 314"/>
            <p:cNvGrpSpPr/>
            <p:nvPr/>
          </p:nvGrpSpPr>
          <p:grpSpPr>
            <a:xfrm>
              <a:off x="614534" y="2759311"/>
              <a:ext cx="618543" cy="670935"/>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8" name="Shape 314"/>
            <p:cNvGrpSpPr/>
            <p:nvPr/>
          </p:nvGrpSpPr>
          <p:grpSpPr>
            <a:xfrm>
              <a:off x="838797" y="2850027"/>
              <a:ext cx="618543" cy="670935"/>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9" name="Shape 314"/>
            <p:cNvGrpSpPr/>
            <p:nvPr/>
          </p:nvGrpSpPr>
          <p:grpSpPr>
            <a:xfrm>
              <a:off x="1039258" y="2960139"/>
              <a:ext cx="618543" cy="670935"/>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3" name="Picture 6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81" y="2175805"/>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340" y="2173771"/>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735" y="3248061"/>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397" y="3231662"/>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a:stCxn id="64" idx="2"/>
            <a:endCxn id="65" idx="0"/>
          </p:cNvCxnSpPr>
          <p:nvPr/>
        </p:nvCxnSpPr>
        <p:spPr>
          <a:xfrm>
            <a:off x="5787749" y="2609279"/>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5" idx="0"/>
            <a:endCxn id="63" idx="2"/>
          </p:cNvCxnSpPr>
          <p:nvPr/>
        </p:nvCxnSpPr>
        <p:spPr>
          <a:xfrm flipV="1">
            <a:off x="5800321" y="2611313"/>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4" idx="2"/>
            <a:endCxn id="66" idx="0"/>
          </p:cNvCxnSpPr>
          <p:nvPr/>
        </p:nvCxnSpPr>
        <p:spPr>
          <a:xfrm>
            <a:off x="5787749" y="2609279"/>
            <a:ext cx="2392851" cy="6223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a:endCxn id="63" idx="2"/>
          </p:cNvCxnSpPr>
          <p:nvPr/>
        </p:nvCxnSpPr>
        <p:spPr>
          <a:xfrm flipH="1" flipV="1">
            <a:off x="7573090" y="2611313"/>
            <a:ext cx="607510" cy="6203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731764" y="3134497"/>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2" name="Oval 71"/>
          <p:cNvSpPr/>
          <p:nvPr/>
        </p:nvSpPr>
        <p:spPr>
          <a:xfrm>
            <a:off x="7915426" y="313850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3" name="TextBox 72"/>
          <p:cNvSpPr txBox="1"/>
          <p:nvPr/>
        </p:nvSpPr>
        <p:spPr>
          <a:xfrm>
            <a:off x="5605932" y="360687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p:txBody>
      </p:sp>
      <p:sp>
        <p:nvSpPr>
          <p:cNvPr id="74" name="TextBox 73"/>
          <p:cNvSpPr txBox="1"/>
          <p:nvPr/>
        </p:nvSpPr>
        <p:spPr>
          <a:xfrm>
            <a:off x="7976951" y="3601806"/>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p:txBody>
      </p:sp>
      <p:sp>
        <p:nvSpPr>
          <p:cNvPr id="75" name="Left-Right Arrow 74"/>
          <p:cNvSpPr/>
          <p:nvPr/>
        </p:nvSpPr>
        <p:spPr>
          <a:xfrm>
            <a:off x="6115868" y="2342758"/>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6"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354" y="3253578"/>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a:endCxn id="76" idx="0"/>
          </p:cNvCxnSpPr>
          <p:nvPr/>
        </p:nvCxnSpPr>
        <p:spPr>
          <a:xfrm flipH="1">
            <a:off x="2761560" y="2930239"/>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947570" y="3210810"/>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cxnSp>
        <p:nvCxnSpPr>
          <p:cNvPr id="79" name="Straight Connector 78"/>
          <p:cNvCxnSpPr>
            <a:endCxn id="81" idx="0"/>
          </p:cNvCxnSpPr>
          <p:nvPr/>
        </p:nvCxnSpPr>
        <p:spPr>
          <a:xfrm>
            <a:off x="5787748" y="2611313"/>
            <a:ext cx="1149346" cy="6158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1" idx="0"/>
            <a:endCxn id="63" idx="2"/>
          </p:cNvCxnSpPr>
          <p:nvPr/>
        </p:nvCxnSpPr>
        <p:spPr>
          <a:xfrm flipV="1">
            <a:off x="6937094" y="2611313"/>
            <a:ext cx="635996" cy="6158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Rounded Rectangle 80"/>
          <p:cNvSpPr/>
          <p:nvPr/>
        </p:nvSpPr>
        <p:spPr>
          <a:xfrm>
            <a:off x="6351576" y="3227151"/>
            <a:ext cx="1171036" cy="37465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L4-L7</a:t>
            </a:r>
          </a:p>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rgbClr val="FFFFFF"/>
                </a:solidFill>
                <a:latin typeface="Arial"/>
              </a:rPr>
              <a:t>Service Node</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p:cNvSpPr/>
          <p:nvPr/>
        </p:nvSpPr>
        <p:spPr>
          <a:xfrm>
            <a:off x="6686705" y="3089150"/>
            <a:ext cx="434130" cy="88437"/>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8585B"/>
              </a:solidFill>
              <a:effectLst/>
              <a:uLnTx/>
              <a:uFillTx/>
              <a:latin typeface="Arial"/>
              <a:ea typeface="+mn-ea"/>
              <a:cs typeface="+mn-cs"/>
            </a:endParaRPr>
          </a:p>
        </p:txBody>
      </p:sp>
      <p:pic>
        <p:nvPicPr>
          <p:cNvPr id="8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450" y="1572110"/>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086" y="1487268"/>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5" name="Straight Connector 84"/>
          <p:cNvCxnSpPr>
            <a:stCxn id="84" idx="2"/>
            <a:endCxn id="63" idx="0"/>
          </p:cNvCxnSpPr>
          <p:nvPr/>
        </p:nvCxnSpPr>
        <p:spPr>
          <a:xfrm>
            <a:off x="6401739" y="1834778"/>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4" idx="0"/>
            <a:endCxn id="83" idx="2"/>
          </p:cNvCxnSpPr>
          <p:nvPr/>
        </p:nvCxnSpPr>
        <p:spPr>
          <a:xfrm flipH="1" flipV="1">
            <a:off x="5726103" y="1919620"/>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4" idx="2"/>
            <a:endCxn id="64" idx="0"/>
          </p:cNvCxnSpPr>
          <p:nvPr/>
        </p:nvCxnSpPr>
        <p:spPr>
          <a:xfrm flipH="1">
            <a:off x="5787749" y="1834778"/>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3" idx="0"/>
            <a:endCxn id="83" idx="2"/>
          </p:cNvCxnSpPr>
          <p:nvPr/>
        </p:nvCxnSpPr>
        <p:spPr>
          <a:xfrm flipH="1" flipV="1">
            <a:off x="5726103" y="1919620"/>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027423" y="4324050"/>
            <a:ext cx="1491047" cy="62779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EP1</a:t>
            </a:r>
          </a:p>
          <a:p>
            <a:pPr algn="ctr"/>
            <a:r>
              <a:rPr lang="en-US" dirty="0">
                <a:solidFill>
                  <a:schemeClr val="bg2"/>
                </a:solidFill>
              </a:rPr>
              <a:t>EPG1</a:t>
            </a:r>
          </a:p>
        </p:txBody>
      </p:sp>
      <p:sp>
        <p:nvSpPr>
          <p:cNvPr id="90" name="Oval 89"/>
          <p:cNvSpPr/>
          <p:nvPr/>
        </p:nvSpPr>
        <p:spPr>
          <a:xfrm>
            <a:off x="5572604" y="4312223"/>
            <a:ext cx="1491047" cy="62779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EP2</a:t>
            </a:r>
          </a:p>
          <a:p>
            <a:pPr algn="ctr"/>
            <a:r>
              <a:rPr lang="en-US" dirty="0">
                <a:solidFill>
                  <a:schemeClr val="bg2"/>
                </a:solidFill>
              </a:rPr>
              <a:t>EPG2</a:t>
            </a:r>
          </a:p>
        </p:txBody>
      </p:sp>
      <p:sp>
        <p:nvSpPr>
          <p:cNvPr id="91" name="Rounded Rectangle 90"/>
          <p:cNvSpPr/>
          <p:nvPr/>
        </p:nvSpPr>
        <p:spPr>
          <a:xfrm>
            <a:off x="3502987" y="4224189"/>
            <a:ext cx="2069617" cy="803866"/>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Contract</a:t>
            </a:r>
          </a:p>
          <a:p>
            <a:pPr algn="ctr"/>
            <a:r>
              <a:rPr lang="en-US" dirty="0">
                <a:solidFill>
                  <a:schemeClr val="bg2"/>
                </a:solidFill>
              </a:rPr>
              <a:t>PBR to Service Node at RL</a:t>
            </a:r>
          </a:p>
        </p:txBody>
      </p:sp>
      <p:cxnSp>
        <p:nvCxnSpPr>
          <p:cNvPr id="92" name="Straight Connector 91"/>
          <p:cNvCxnSpPr>
            <a:stCxn id="17" idx="0"/>
          </p:cNvCxnSpPr>
          <p:nvPr/>
        </p:nvCxnSpPr>
        <p:spPr>
          <a:xfrm flipV="1">
            <a:off x="1604490" y="1696262"/>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 idx="0"/>
          </p:cNvCxnSpPr>
          <p:nvPr/>
        </p:nvCxnSpPr>
        <p:spPr>
          <a:xfrm flipV="1">
            <a:off x="1604490" y="1871301"/>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12" idx="0"/>
          </p:cNvCxnSpPr>
          <p:nvPr/>
        </p:nvCxnSpPr>
        <p:spPr>
          <a:xfrm>
            <a:off x="1752457" y="1745632"/>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2" idx="0"/>
          </p:cNvCxnSpPr>
          <p:nvPr/>
        </p:nvCxnSpPr>
        <p:spPr>
          <a:xfrm flipH="1">
            <a:off x="2061321" y="1823796"/>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724" y="1659515"/>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490" y="1507077"/>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99" name="Rectangle 98"/>
          <p:cNvSpPr/>
          <p:nvPr/>
        </p:nvSpPr>
        <p:spPr>
          <a:xfrm>
            <a:off x="405350" y="770321"/>
            <a:ext cx="7900062"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Service EP information is learnt at RL, and traffic forwarding is going to be local at RL location. </a:t>
            </a:r>
          </a:p>
        </p:txBody>
      </p:sp>
      <p:sp>
        <p:nvSpPr>
          <p:cNvPr id="100" name="Freeform 99"/>
          <p:cNvSpPr/>
          <p:nvPr/>
        </p:nvSpPr>
        <p:spPr>
          <a:xfrm>
            <a:off x="5454770" y="2529895"/>
            <a:ext cx="2729754" cy="844370"/>
          </a:xfrm>
          <a:custGeom>
            <a:avLst/>
            <a:gdLst>
              <a:gd name="connsiteX0" fmla="*/ 276329 w 2729754"/>
              <a:gd name="connsiteY0" fmla="*/ 844370 h 844370"/>
              <a:gd name="connsiteX1" fmla="*/ 224813 w 2729754"/>
              <a:gd name="connsiteY1" fmla="*/ 804 h 844370"/>
              <a:gd name="connsiteX2" fmla="*/ 2729754 w 2729754"/>
              <a:gd name="connsiteY2" fmla="*/ 722020 h 844370"/>
            </a:gdLst>
            <a:ahLst/>
            <a:cxnLst>
              <a:cxn ang="0">
                <a:pos x="connsiteX0" y="connsiteY0"/>
              </a:cxn>
              <a:cxn ang="0">
                <a:pos x="connsiteX1" y="connsiteY1"/>
              </a:cxn>
              <a:cxn ang="0">
                <a:pos x="connsiteX2" y="connsiteY2"/>
              </a:cxn>
            </a:cxnLst>
            <a:rect l="l" t="t" r="r" b="b"/>
            <a:pathLst>
              <a:path w="2729754" h="844370">
                <a:moveTo>
                  <a:pt x="276329" y="844370"/>
                </a:moveTo>
                <a:cubicBezTo>
                  <a:pt x="46119" y="432783"/>
                  <a:pt x="-184091" y="21196"/>
                  <a:pt x="224813" y="804"/>
                </a:cubicBezTo>
                <a:cubicBezTo>
                  <a:pt x="633717" y="-19588"/>
                  <a:pt x="1681735" y="351216"/>
                  <a:pt x="2729754" y="722020"/>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8DE2-4788-42EE-9AA7-DF3B87F1E493}"/>
              </a:ext>
            </a:extLst>
          </p:cNvPr>
          <p:cNvSpPr>
            <a:spLocks noGrp="1"/>
          </p:cNvSpPr>
          <p:nvPr>
            <p:ph type="ctrTitle"/>
          </p:nvPr>
        </p:nvSpPr>
        <p:spPr/>
        <p:txBody>
          <a:bodyPr/>
          <a:lstStyle/>
          <a:p>
            <a:r>
              <a:rPr lang="en-US" dirty="0"/>
              <a:t>RL IPN requirements</a:t>
            </a:r>
          </a:p>
        </p:txBody>
      </p:sp>
    </p:spTree>
    <p:extLst>
      <p:ext uri="{BB962C8B-B14F-4D97-AF65-F5344CB8AC3E}">
        <p14:creationId xmlns:p14="http://schemas.microsoft.com/office/powerpoint/2010/main" val="4036133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201362" y="133048"/>
            <a:ext cx="8672866" cy="731837"/>
          </a:xfrm>
        </p:spPr>
        <p:txBody>
          <a:bodyPr/>
          <a:lstStyle/>
          <a:p>
            <a:r>
              <a:rPr lang="en-US" dirty="0">
                <a:latin typeface="Arial" panose="020B0604020202020204" pitchFamily="34" charset="0"/>
                <a:cs typeface="Arial" panose="020B0604020202020204" pitchFamily="34" charset="0"/>
              </a:rPr>
              <a:t>PBR traffic forwarding after ACI 4.0 with Orphan port</a:t>
            </a:r>
          </a:p>
        </p:txBody>
      </p:sp>
      <p:sp>
        <p:nvSpPr>
          <p:cNvPr id="6" name="Cloud 5"/>
          <p:cNvSpPr/>
          <p:nvPr/>
        </p:nvSpPr>
        <p:spPr>
          <a:xfrm>
            <a:off x="1814103" y="1311696"/>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 name="Rounded Rectangle 6"/>
          <p:cNvSpPr/>
          <p:nvPr/>
        </p:nvSpPr>
        <p:spPr>
          <a:xfrm>
            <a:off x="5046108" y="1813955"/>
            <a:ext cx="3567798" cy="2119244"/>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8" name="Rounded Rectangle 7"/>
          <p:cNvSpPr/>
          <p:nvPr/>
        </p:nvSpPr>
        <p:spPr>
          <a:xfrm>
            <a:off x="348882" y="1774086"/>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p:cNvSpPr/>
          <p:nvPr/>
        </p:nvSpPr>
        <p:spPr>
          <a:xfrm>
            <a:off x="5314905" y="400930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10" name="Rectangle 9"/>
          <p:cNvSpPr/>
          <p:nvPr/>
        </p:nvSpPr>
        <p:spPr>
          <a:xfrm>
            <a:off x="789413" y="387210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1" name="Group 10"/>
          <p:cNvGrpSpPr/>
          <p:nvPr/>
        </p:nvGrpSpPr>
        <p:grpSpPr>
          <a:xfrm>
            <a:off x="521230" y="2015306"/>
            <a:ext cx="2487226" cy="921340"/>
            <a:chOff x="951707" y="2531095"/>
            <a:chExt cx="2937225" cy="1550750"/>
          </a:xfrm>
        </p:grpSpPr>
        <p:pic>
          <p:nvPicPr>
            <p:cNvPr id="12" name="Picture 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05350" y="1965787"/>
            <a:ext cx="754493" cy="502291"/>
            <a:chOff x="614534" y="2759311"/>
            <a:chExt cx="1043267" cy="871763"/>
          </a:xfrm>
        </p:grpSpPr>
        <p:grpSp>
          <p:nvGrpSpPr>
            <p:cNvPr id="27" name="Shape 314"/>
            <p:cNvGrpSpPr/>
            <p:nvPr/>
          </p:nvGrpSpPr>
          <p:grpSpPr>
            <a:xfrm>
              <a:off x="614534" y="2759311"/>
              <a:ext cx="618543" cy="670935"/>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8" name="Shape 314"/>
            <p:cNvGrpSpPr/>
            <p:nvPr/>
          </p:nvGrpSpPr>
          <p:grpSpPr>
            <a:xfrm>
              <a:off x="838797" y="2850027"/>
              <a:ext cx="618543" cy="670935"/>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9" name="Shape 314"/>
            <p:cNvGrpSpPr/>
            <p:nvPr/>
          </p:nvGrpSpPr>
          <p:grpSpPr>
            <a:xfrm>
              <a:off x="1039258" y="2960139"/>
              <a:ext cx="618543" cy="670935"/>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3" name="Picture 6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81" y="2175805"/>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340" y="2173771"/>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735" y="3248061"/>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397" y="3231662"/>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a:stCxn id="64" idx="2"/>
            <a:endCxn id="65" idx="0"/>
          </p:cNvCxnSpPr>
          <p:nvPr/>
        </p:nvCxnSpPr>
        <p:spPr>
          <a:xfrm>
            <a:off x="5787749" y="2609279"/>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6" idx="0"/>
            <a:endCxn id="63" idx="2"/>
          </p:cNvCxnSpPr>
          <p:nvPr/>
        </p:nvCxnSpPr>
        <p:spPr>
          <a:xfrm flipH="1" flipV="1">
            <a:off x="7573090" y="2611313"/>
            <a:ext cx="607510" cy="6203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605932" y="360687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p:txBody>
      </p:sp>
      <p:sp>
        <p:nvSpPr>
          <p:cNvPr id="74" name="TextBox 73"/>
          <p:cNvSpPr txBox="1"/>
          <p:nvPr/>
        </p:nvSpPr>
        <p:spPr>
          <a:xfrm>
            <a:off x="7976951" y="3601806"/>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p:txBody>
      </p:sp>
      <p:sp>
        <p:nvSpPr>
          <p:cNvPr id="75" name="Left-Right Arrow 74"/>
          <p:cNvSpPr/>
          <p:nvPr/>
        </p:nvSpPr>
        <p:spPr>
          <a:xfrm>
            <a:off x="6115868" y="2342758"/>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6"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354" y="3253578"/>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p:cNvCxnSpPr>
            <a:endCxn id="76" idx="0"/>
          </p:cNvCxnSpPr>
          <p:nvPr/>
        </p:nvCxnSpPr>
        <p:spPr>
          <a:xfrm flipH="1">
            <a:off x="2761560" y="2930239"/>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947570" y="3210810"/>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cxnSp>
        <p:nvCxnSpPr>
          <p:cNvPr id="80" name="Straight Connector 79"/>
          <p:cNvCxnSpPr>
            <a:stCxn id="81" idx="0"/>
            <a:endCxn id="63" idx="2"/>
          </p:cNvCxnSpPr>
          <p:nvPr/>
        </p:nvCxnSpPr>
        <p:spPr>
          <a:xfrm flipV="1">
            <a:off x="6937094" y="2611313"/>
            <a:ext cx="635996" cy="6158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1" name="Rounded Rectangle 80"/>
          <p:cNvSpPr/>
          <p:nvPr/>
        </p:nvSpPr>
        <p:spPr>
          <a:xfrm>
            <a:off x="6351576" y="3227151"/>
            <a:ext cx="1171036" cy="374655"/>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L4-L7</a:t>
            </a:r>
          </a:p>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rgbClr val="FFFFFF"/>
                </a:solidFill>
                <a:latin typeface="Arial"/>
              </a:rPr>
              <a:t>Service Node</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450" y="1572110"/>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086" y="1487268"/>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5" name="Straight Connector 84"/>
          <p:cNvCxnSpPr>
            <a:stCxn id="84" idx="2"/>
            <a:endCxn id="63" idx="0"/>
          </p:cNvCxnSpPr>
          <p:nvPr/>
        </p:nvCxnSpPr>
        <p:spPr>
          <a:xfrm>
            <a:off x="6401739" y="1834778"/>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4" idx="0"/>
            <a:endCxn id="83" idx="2"/>
          </p:cNvCxnSpPr>
          <p:nvPr/>
        </p:nvCxnSpPr>
        <p:spPr>
          <a:xfrm flipH="1" flipV="1">
            <a:off x="5726103" y="1919620"/>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4" idx="2"/>
            <a:endCxn id="64" idx="0"/>
          </p:cNvCxnSpPr>
          <p:nvPr/>
        </p:nvCxnSpPr>
        <p:spPr>
          <a:xfrm flipH="1">
            <a:off x="5787749" y="1834778"/>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3" idx="0"/>
            <a:endCxn id="83" idx="2"/>
          </p:cNvCxnSpPr>
          <p:nvPr/>
        </p:nvCxnSpPr>
        <p:spPr>
          <a:xfrm flipH="1" flipV="1">
            <a:off x="5726103" y="1919620"/>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2027423" y="4324050"/>
            <a:ext cx="1491047" cy="627797"/>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EP1</a:t>
            </a:r>
          </a:p>
          <a:p>
            <a:pPr algn="ctr"/>
            <a:r>
              <a:rPr lang="en-US" dirty="0">
                <a:solidFill>
                  <a:schemeClr val="bg2"/>
                </a:solidFill>
              </a:rPr>
              <a:t>EPG1</a:t>
            </a:r>
          </a:p>
        </p:txBody>
      </p:sp>
      <p:sp>
        <p:nvSpPr>
          <p:cNvPr id="90" name="Oval 89"/>
          <p:cNvSpPr/>
          <p:nvPr/>
        </p:nvSpPr>
        <p:spPr>
          <a:xfrm>
            <a:off x="5572604" y="4312223"/>
            <a:ext cx="1491047" cy="627797"/>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EP2</a:t>
            </a:r>
          </a:p>
          <a:p>
            <a:pPr algn="ctr"/>
            <a:r>
              <a:rPr lang="en-US" dirty="0">
                <a:solidFill>
                  <a:schemeClr val="bg2"/>
                </a:solidFill>
              </a:rPr>
              <a:t>EPG2</a:t>
            </a:r>
          </a:p>
        </p:txBody>
      </p:sp>
      <p:sp>
        <p:nvSpPr>
          <p:cNvPr id="91" name="Rounded Rectangle 90"/>
          <p:cNvSpPr/>
          <p:nvPr/>
        </p:nvSpPr>
        <p:spPr>
          <a:xfrm>
            <a:off x="3502987" y="4224189"/>
            <a:ext cx="2069617" cy="803866"/>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Contract</a:t>
            </a:r>
          </a:p>
          <a:p>
            <a:pPr algn="ctr"/>
            <a:r>
              <a:rPr lang="en-US" dirty="0">
                <a:solidFill>
                  <a:schemeClr val="bg2"/>
                </a:solidFill>
              </a:rPr>
              <a:t>PBR to Service Node at RL</a:t>
            </a:r>
          </a:p>
        </p:txBody>
      </p:sp>
      <p:cxnSp>
        <p:nvCxnSpPr>
          <p:cNvPr id="92" name="Straight Connector 91"/>
          <p:cNvCxnSpPr>
            <a:stCxn id="17" idx="0"/>
          </p:cNvCxnSpPr>
          <p:nvPr/>
        </p:nvCxnSpPr>
        <p:spPr>
          <a:xfrm flipV="1">
            <a:off x="1604490" y="1696262"/>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 idx="0"/>
          </p:cNvCxnSpPr>
          <p:nvPr/>
        </p:nvCxnSpPr>
        <p:spPr>
          <a:xfrm flipV="1">
            <a:off x="1604490" y="1871301"/>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12" idx="0"/>
          </p:cNvCxnSpPr>
          <p:nvPr/>
        </p:nvCxnSpPr>
        <p:spPr>
          <a:xfrm>
            <a:off x="1752457" y="1745632"/>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2" idx="0"/>
          </p:cNvCxnSpPr>
          <p:nvPr/>
        </p:nvCxnSpPr>
        <p:spPr>
          <a:xfrm flipH="1">
            <a:off x="2061321" y="1823796"/>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724" y="1659515"/>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490" y="1507077"/>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99" name="Rectangle 98"/>
          <p:cNvSpPr/>
          <p:nvPr/>
        </p:nvSpPr>
        <p:spPr>
          <a:xfrm>
            <a:off x="405350" y="770321"/>
            <a:ext cx="7900062"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If the end points and service node is connected using orphan port, traffic to peer RL is sent over upstream router.</a:t>
            </a:r>
          </a:p>
        </p:txBody>
      </p:sp>
      <p:sp>
        <p:nvSpPr>
          <p:cNvPr id="2" name="Freeform 1"/>
          <p:cNvSpPr/>
          <p:nvPr/>
        </p:nvSpPr>
        <p:spPr>
          <a:xfrm>
            <a:off x="5536761" y="1724730"/>
            <a:ext cx="2750042" cy="1718806"/>
          </a:xfrm>
          <a:custGeom>
            <a:avLst/>
            <a:gdLst>
              <a:gd name="connsiteX0" fmla="*/ 191038 w 2750042"/>
              <a:gd name="connsiteY0" fmla="*/ 1718806 h 1718806"/>
              <a:gd name="connsiteX1" fmla="*/ 138411 w 2750042"/>
              <a:gd name="connsiteY1" fmla="*/ 870190 h 1718806"/>
              <a:gd name="connsiteX2" fmla="*/ 138411 w 2750042"/>
              <a:gd name="connsiteY2" fmla="*/ 1839 h 1718806"/>
              <a:gd name="connsiteX3" fmla="*/ 1980367 w 2750042"/>
              <a:gd name="connsiteY3" fmla="*/ 666259 h 1718806"/>
              <a:gd name="connsiteX4" fmla="*/ 1296212 w 2750042"/>
              <a:gd name="connsiteY4" fmla="*/ 1521454 h 1718806"/>
              <a:gd name="connsiteX5" fmla="*/ 2236926 w 2750042"/>
              <a:gd name="connsiteY5" fmla="*/ 889925 h 1718806"/>
              <a:gd name="connsiteX6" fmla="*/ 2750042 w 2750042"/>
              <a:gd name="connsiteY6" fmla="*/ 1587238 h 171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0042" h="1718806">
                <a:moveTo>
                  <a:pt x="191038" y="1718806"/>
                </a:moveTo>
                <a:cubicBezTo>
                  <a:pt x="169110" y="1437578"/>
                  <a:pt x="147182" y="1156351"/>
                  <a:pt x="138411" y="870190"/>
                </a:cubicBezTo>
                <a:cubicBezTo>
                  <a:pt x="129640" y="584029"/>
                  <a:pt x="-168582" y="35827"/>
                  <a:pt x="138411" y="1839"/>
                </a:cubicBezTo>
                <a:cubicBezTo>
                  <a:pt x="445404" y="-32149"/>
                  <a:pt x="1787400" y="412990"/>
                  <a:pt x="1980367" y="666259"/>
                </a:cubicBezTo>
                <a:cubicBezTo>
                  <a:pt x="2173334" y="919528"/>
                  <a:pt x="1253452" y="1484176"/>
                  <a:pt x="1296212" y="1521454"/>
                </a:cubicBezTo>
                <a:cubicBezTo>
                  <a:pt x="1338972" y="1558732"/>
                  <a:pt x="1994621" y="878961"/>
                  <a:pt x="2236926" y="889925"/>
                </a:cubicBezTo>
                <a:cubicBezTo>
                  <a:pt x="2479231" y="900889"/>
                  <a:pt x="2614636" y="1244063"/>
                  <a:pt x="2750042" y="1587238"/>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961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377" y="1134350"/>
            <a:ext cx="9030228" cy="2569946"/>
          </a:xfrm>
        </p:spPr>
        <p:txBody>
          <a:bodyPr/>
          <a:lstStyle/>
          <a:p>
            <a:r>
              <a:rPr lang="en-US" dirty="0"/>
              <a:t>Reduced impact of spine failure by implementing new EP learning at RL when spine is down</a:t>
            </a:r>
          </a:p>
        </p:txBody>
      </p:sp>
    </p:spTree>
    <p:extLst>
      <p:ext uri="{BB962C8B-B14F-4D97-AF65-F5344CB8AC3E}">
        <p14:creationId xmlns:p14="http://schemas.microsoft.com/office/powerpoint/2010/main" val="39870618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308" y="81069"/>
            <a:ext cx="8626946" cy="731837"/>
          </a:xfrm>
        </p:spPr>
        <p:txBody>
          <a:bodyPr/>
          <a:lstStyle/>
          <a:p>
            <a:r>
              <a:rPr lang="en-US" dirty="0">
                <a:latin typeface="Arial" panose="020B0604020202020204" pitchFamily="34" charset="0"/>
                <a:cs typeface="Arial" panose="020B0604020202020204" pitchFamily="34" charset="0"/>
              </a:rPr>
              <a:t>New EP learning during Spine failure before ACI 4.0</a:t>
            </a:r>
          </a:p>
        </p:txBody>
      </p:sp>
      <p:sp>
        <p:nvSpPr>
          <p:cNvPr id="94" name="Cloud 93"/>
          <p:cNvSpPr/>
          <p:nvPr/>
        </p:nvSpPr>
        <p:spPr>
          <a:xfrm>
            <a:off x="1817798" y="1997696"/>
            <a:ext cx="4572114"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95" name="Rounded Rectangle 94"/>
          <p:cNvSpPr/>
          <p:nvPr/>
        </p:nvSpPr>
        <p:spPr>
          <a:xfrm>
            <a:off x="5049803" y="2499954"/>
            <a:ext cx="3567798" cy="2369453"/>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96" name="Rounded Rectangle 95"/>
          <p:cNvSpPr/>
          <p:nvPr/>
        </p:nvSpPr>
        <p:spPr>
          <a:xfrm>
            <a:off x="352577" y="2460086"/>
            <a:ext cx="3092043" cy="1836482"/>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7" name="Rectangle 96"/>
          <p:cNvSpPr/>
          <p:nvPr/>
        </p:nvSpPr>
        <p:spPr>
          <a:xfrm>
            <a:off x="5318600" y="4869408"/>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98" name="Rectangle 97"/>
          <p:cNvSpPr/>
          <p:nvPr/>
        </p:nvSpPr>
        <p:spPr>
          <a:xfrm>
            <a:off x="220680" y="436621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9" name="Group 98"/>
          <p:cNvGrpSpPr/>
          <p:nvPr/>
        </p:nvGrpSpPr>
        <p:grpSpPr>
          <a:xfrm>
            <a:off x="524925" y="2701306"/>
            <a:ext cx="2487226" cy="921340"/>
            <a:chOff x="951707" y="2531095"/>
            <a:chExt cx="2937225" cy="1550750"/>
          </a:xfrm>
        </p:grpSpPr>
        <p:pic>
          <p:nvPicPr>
            <p:cNvPr id="100" name="Picture 9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Straight Connector 10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409045" y="2651787"/>
            <a:ext cx="754493" cy="502291"/>
            <a:chOff x="614534" y="2759311"/>
            <a:chExt cx="1043267" cy="871763"/>
          </a:xfrm>
        </p:grpSpPr>
        <p:grpSp>
          <p:nvGrpSpPr>
            <p:cNvPr id="115" name="Shape 314"/>
            <p:cNvGrpSpPr/>
            <p:nvPr/>
          </p:nvGrpSpPr>
          <p:grpSpPr>
            <a:xfrm>
              <a:off x="614534" y="2759311"/>
              <a:ext cx="618543" cy="670935"/>
              <a:chOff x="1853" y="592"/>
              <a:chExt cx="2052" cy="2052"/>
            </a:xfrm>
          </p:grpSpPr>
          <p:sp>
            <p:nvSpPr>
              <p:cNvPr id="14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16" name="Shape 314"/>
            <p:cNvGrpSpPr/>
            <p:nvPr/>
          </p:nvGrpSpPr>
          <p:grpSpPr>
            <a:xfrm>
              <a:off x="838797" y="2850027"/>
              <a:ext cx="618543" cy="670935"/>
              <a:chOff x="1853" y="592"/>
              <a:chExt cx="2052" cy="2052"/>
            </a:xfrm>
          </p:grpSpPr>
          <p:sp>
            <p:nvSpPr>
              <p:cNvPr id="12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17" name="Shape 314"/>
            <p:cNvGrpSpPr/>
            <p:nvPr/>
          </p:nvGrpSpPr>
          <p:grpSpPr>
            <a:xfrm>
              <a:off x="1039258" y="2960139"/>
              <a:ext cx="618543" cy="670935"/>
              <a:chOff x="1853" y="592"/>
              <a:chExt cx="2052" cy="2052"/>
            </a:xfrm>
          </p:grpSpPr>
          <p:sp>
            <p:nvSpPr>
              <p:cNvPr id="11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1" name="Picture 15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376" y="2861805"/>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5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35" y="2859771"/>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430" y="3934061"/>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379" y="3961287"/>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5" name="Straight Connector 154"/>
          <p:cNvCxnSpPr>
            <a:stCxn id="152" idx="2"/>
            <a:endCxn id="153" idx="0"/>
          </p:cNvCxnSpPr>
          <p:nvPr/>
        </p:nvCxnSpPr>
        <p:spPr>
          <a:xfrm>
            <a:off x="5791444" y="3295279"/>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53" idx="0"/>
            <a:endCxn id="151" idx="2"/>
          </p:cNvCxnSpPr>
          <p:nvPr/>
        </p:nvCxnSpPr>
        <p:spPr>
          <a:xfrm flipV="1">
            <a:off x="5804016" y="3297313"/>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52" idx="2"/>
            <a:endCxn id="154" idx="0"/>
          </p:cNvCxnSpPr>
          <p:nvPr/>
        </p:nvCxnSpPr>
        <p:spPr>
          <a:xfrm>
            <a:off x="5791444" y="3295279"/>
            <a:ext cx="1804138" cy="6660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54" idx="0"/>
            <a:endCxn id="151" idx="2"/>
          </p:cNvCxnSpPr>
          <p:nvPr/>
        </p:nvCxnSpPr>
        <p:spPr>
          <a:xfrm flipH="1" flipV="1">
            <a:off x="7576785" y="3297313"/>
            <a:ext cx="18797" cy="6639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5735459" y="3820497"/>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0" name="Oval 159"/>
          <p:cNvSpPr/>
          <p:nvPr/>
        </p:nvSpPr>
        <p:spPr>
          <a:xfrm>
            <a:off x="7290809" y="382302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1" name="TextBox 160"/>
          <p:cNvSpPr txBox="1"/>
          <p:nvPr/>
        </p:nvSpPr>
        <p:spPr>
          <a:xfrm>
            <a:off x="5609627" y="4259908"/>
            <a:ext cx="575799" cy="595932"/>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EPG1</a:t>
            </a:r>
          </a:p>
          <a:p>
            <a:r>
              <a:rPr lang="en-US" dirty="0"/>
              <a:t>BD1</a:t>
            </a:r>
          </a:p>
        </p:txBody>
      </p:sp>
      <p:sp>
        <p:nvSpPr>
          <p:cNvPr id="162" name="TextBox 161"/>
          <p:cNvSpPr txBox="1"/>
          <p:nvPr/>
        </p:nvSpPr>
        <p:spPr>
          <a:xfrm>
            <a:off x="7416379" y="4279833"/>
            <a:ext cx="558166" cy="595932"/>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EPG2</a:t>
            </a:r>
          </a:p>
          <a:p>
            <a:r>
              <a:rPr lang="en-US" dirty="0"/>
              <a:t>BD2</a:t>
            </a:r>
          </a:p>
        </p:txBody>
      </p:sp>
      <p:sp>
        <p:nvSpPr>
          <p:cNvPr id="163" name="Left-Right Arrow 162"/>
          <p:cNvSpPr/>
          <p:nvPr/>
        </p:nvSpPr>
        <p:spPr>
          <a:xfrm>
            <a:off x="6119563" y="3028758"/>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6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049" y="3939578"/>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65" name="Straight Connector 164"/>
          <p:cNvCxnSpPr>
            <a:endCxn id="164" idx="0"/>
          </p:cNvCxnSpPr>
          <p:nvPr/>
        </p:nvCxnSpPr>
        <p:spPr>
          <a:xfrm flipH="1">
            <a:off x="2765255" y="3616239"/>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134645" y="3869659"/>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16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9145" y="2258110"/>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16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781" y="2173268"/>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69" name="Straight Connector 168"/>
          <p:cNvCxnSpPr>
            <a:stCxn id="168" idx="2"/>
            <a:endCxn id="151" idx="0"/>
          </p:cNvCxnSpPr>
          <p:nvPr/>
        </p:nvCxnSpPr>
        <p:spPr>
          <a:xfrm>
            <a:off x="6405434" y="2520778"/>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52" idx="0"/>
            <a:endCxn id="167" idx="2"/>
          </p:cNvCxnSpPr>
          <p:nvPr/>
        </p:nvCxnSpPr>
        <p:spPr>
          <a:xfrm flipH="1" flipV="1">
            <a:off x="5729798" y="2605620"/>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8" idx="2"/>
            <a:endCxn id="152" idx="0"/>
          </p:cNvCxnSpPr>
          <p:nvPr/>
        </p:nvCxnSpPr>
        <p:spPr>
          <a:xfrm flipH="1">
            <a:off x="5791444" y="2520778"/>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1" idx="0"/>
            <a:endCxn id="167" idx="2"/>
          </p:cNvCxnSpPr>
          <p:nvPr/>
        </p:nvCxnSpPr>
        <p:spPr>
          <a:xfrm flipH="1" flipV="1">
            <a:off x="5729798" y="2605620"/>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05" idx="0"/>
          </p:cNvCxnSpPr>
          <p:nvPr/>
        </p:nvCxnSpPr>
        <p:spPr>
          <a:xfrm flipV="1">
            <a:off x="1608185" y="2382262"/>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05" idx="0"/>
          </p:cNvCxnSpPr>
          <p:nvPr/>
        </p:nvCxnSpPr>
        <p:spPr>
          <a:xfrm flipV="1">
            <a:off x="1608185" y="2557301"/>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endCxn id="100" idx="0"/>
          </p:cNvCxnSpPr>
          <p:nvPr/>
        </p:nvCxnSpPr>
        <p:spPr>
          <a:xfrm>
            <a:off x="1756152" y="2431632"/>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endCxn id="100" idx="0"/>
          </p:cNvCxnSpPr>
          <p:nvPr/>
        </p:nvCxnSpPr>
        <p:spPr>
          <a:xfrm flipH="1">
            <a:off x="2065016" y="2509796"/>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419" y="2345515"/>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17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185" y="2193077"/>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220680" y="816850"/>
            <a:ext cx="7634975" cy="1015663"/>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Assumption- All the Spines in ACI Main DC is failed, EP2 is a silent host. EP1 and EP2 are in different subnet.</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if EP1 needs to talk to EP2, it will send data packet to default GW (RL). </a:t>
            </a:r>
          </a:p>
          <a:p>
            <a:r>
              <a:rPr lang="en-US" sz="1200" dirty="0">
                <a:latin typeface="Arial" panose="020B0604020202020204" pitchFamily="34" charset="0"/>
                <a:cs typeface="Arial" panose="020B0604020202020204" pitchFamily="34" charset="0"/>
              </a:rPr>
              <a:t>When Spine is up, RL sends data packets to Spine which initiate glean message for discovery of EP2</a:t>
            </a:r>
            <a:r>
              <a:rPr lang="en-US" sz="120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but since Spine is down, RL will drop the packet to EP2.</a:t>
            </a:r>
          </a:p>
        </p:txBody>
      </p:sp>
      <p:sp>
        <p:nvSpPr>
          <p:cNvPr id="179" name="TextBox 178"/>
          <p:cNvSpPr txBox="1"/>
          <p:nvPr/>
        </p:nvSpPr>
        <p:spPr>
          <a:xfrm>
            <a:off x="1781281" y="2660385"/>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sp>
        <p:nvSpPr>
          <p:cNvPr id="180" name="TextBox 179"/>
          <p:cNvSpPr txBox="1"/>
          <p:nvPr/>
        </p:nvSpPr>
        <p:spPr>
          <a:xfrm>
            <a:off x="1390835" y="2631748"/>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cxnSp>
        <p:nvCxnSpPr>
          <p:cNvPr id="182" name="Straight Arrow Connector 181"/>
          <p:cNvCxnSpPr/>
          <p:nvPr/>
        </p:nvCxnSpPr>
        <p:spPr>
          <a:xfrm flipV="1">
            <a:off x="5499145" y="3439908"/>
            <a:ext cx="0" cy="103403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4384431" y="3909207"/>
            <a:ext cx="1053943" cy="276999"/>
          </a:xfrm>
          <a:prstGeom prst="rect">
            <a:avLst/>
          </a:prstGeom>
          <a:solidFill>
            <a:schemeClr val="bg2"/>
          </a:solidFill>
          <a:ln>
            <a:solidFill>
              <a:schemeClr val="tx2"/>
            </a:solidFill>
          </a:ln>
        </p:spPr>
        <p:txBody>
          <a:bodyPr wrap="none" rtlCol="0">
            <a:spAutoFit/>
          </a:bodyPr>
          <a:lstStyle/>
          <a:p>
            <a:r>
              <a:rPr lang="en-US" sz="1200" dirty="0">
                <a:latin typeface="Arial" panose="020B0604020202020204" pitchFamily="34" charset="0"/>
                <a:cs typeface="Arial" panose="020B0604020202020204" pitchFamily="34" charset="0"/>
              </a:rPr>
              <a:t>ARP for EP2</a:t>
            </a:r>
          </a:p>
        </p:txBody>
      </p:sp>
      <p:sp>
        <p:nvSpPr>
          <p:cNvPr id="185" name="Rectangular Callout 184"/>
          <p:cNvSpPr/>
          <p:nvPr/>
        </p:nvSpPr>
        <p:spPr>
          <a:xfrm>
            <a:off x="3720505" y="3065578"/>
            <a:ext cx="1180993" cy="612648"/>
          </a:xfrm>
          <a:prstGeom prst="wedgeRectCallout">
            <a:avLst>
              <a:gd name="adj1" fmla="val 102792"/>
              <a:gd name="adj2" fmla="val -5613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Arial" panose="020B0604020202020204" pitchFamily="34" charset="0"/>
                <a:cs typeface="Arial" panose="020B0604020202020204" pitchFamily="34" charset="0"/>
              </a:rPr>
              <a:t>RL will drop the packet</a:t>
            </a:r>
          </a:p>
        </p:txBody>
      </p:sp>
    </p:spTree>
    <p:extLst>
      <p:ext uri="{BB962C8B-B14F-4D97-AF65-F5344CB8AC3E}">
        <p14:creationId xmlns:p14="http://schemas.microsoft.com/office/powerpoint/2010/main" val="17629557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308" y="81069"/>
            <a:ext cx="8626946" cy="731837"/>
          </a:xfrm>
        </p:spPr>
        <p:txBody>
          <a:bodyPr/>
          <a:lstStyle/>
          <a:p>
            <a:r>
              <a:rPr lang="en-US" dirty="0">
                <a:latin typeface="Arial" panose="020B0604020202020204" pitchFamily="34" charset="0"/>
                <a:cs typeface="Arial" panose="020B0604020202020204" pitchFamily="34" charset="0"/>
              </a:rPr>
              <a:t>New EP learning during Spine failure after ACI 4.0</a:t>
            </a:r>
          </a:p>
        </p:txBody>
      </p:sp>
      <p:sp>
        <p:nvSpPr>
          <p:cNvPr id="94" name="Cloud 93"/>
          <p:cNvSpPr/>
          <p:nvPr/>
        </p:nvSpPr>
        <p:spPr>
          <a:xfrm>
            <a:off x="1910079" y="2209843"/>
            <a:ext cx="4572114" cy="57126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95" name="Rounded Rectangle 94"/>
          <p:cNvSpPr/>
          <p:nvPr/>
        </p:nvSpPr>
        <p:spPr>
          <a:xfrm>
            <a:off x="5142084" y="2568811"/>
            <a:ext cx="3567798" cy="2369453"/>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96" name="Rounded Rectangle 95"/>
          <p:cNvSpPr/>
          <p:nvPr/>
        </p:nvSpPr>
        <p:spPr>
          <a:xfrm>
            <a:off x="444858" y="2528943"/>
            <a:ext cx="3092043" cy="1836482"/>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7" name="Rectangle 96"/>
          <p:cNvSpPr/>
          <p:nvPr/>
        </p:nvSpPr>
        <p:spPr>
          <a:xfrm>
            <a:off x="5410881" y="4938265"/>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98" name="Rectangle 97"/>
          <p:cNvSpPr/>
          <p:nvPr/>
        </p:nvSpPr>
        <p:spPr>
          <a:xfrm>
            <a:off x="312961" y="443507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9" name="Group 98"/>
          <p:cNvGrpSpPr/>
          <p:nvPr/>
        </p:nvGrpSpPr>
        <p:grpSpPr>
          <a:xfrm>
            <a:off x="617206" y="2770163"/>
            <a:ext cx="2487226" cy="921340"/>
            <a:chOff x="951707" y="2531095"/>
            <a:chExt cx="2937225" cy="1550750"/>
          </a:xfrm>
        </p:grpSpPr>
        <p:pic>
          <p:nvPicPr>
            <p:cNvPr id="100" name="Picture 9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Straight Connector 10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01326" y="2720644"/>
            <a:ext cx="754493" cy="502291"/>
            <a:chOff x="614534" y="2759311"/>
            <a:chExt cx="1043267" cy="871763"/>
          </a:xfrm>
        </p:grpSpPr>
        <p:grpSp>
          <p:nvGrpSpPr>
            <p:cNvPr id="115" name="Shape 314"/>
            <p:cNvGrpSpPr/>
            <p:nvPr/>
          </p:nvGrpSpPr>
          <p:grpSpPr>
            <a:xfrm>
              <a:off x="614534" y="2759311"/>
              <a:ext cx="618543" cy="670935"/>
              <a:chOff x="1853" y="592"/>
              <a:chExt cx="2052" cy="2052"/>
            </a:xfrm>
          </p:grpSpPr>
          <p:sp>
            <p:nvSpPr>
              <p:cNvPr id="14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16" name="Shape 314"/>
            <p:cNvGrpSpPr/>
            <p:nvPr/>
          </p:nvGrpSpPr>
          <p:grpSpPr>
            <a:xfrm>
              <a:off x="838797" y="2850027"/>
              <a:ext cx="618543" cy="670935"/>
              <a:chOff x="1853" y="592"/>
              <a:chExt cx="2052" cy="2052"/>
            </a:xfrm>
          </p:grpSpPr>
          <p:sp>
            <p:nvSpPr>
              <p:cNvPr id="12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17" name="Shape 314"/>
            <p:cNvGrpSpPr/>
            <p:nvPr/>
          </p:nvGrpSpPr>
          <p:grpSpPr>
            <a:xfrm>
              <a:off x="1039258" y="2960139"/>
              <a:ext cx="618543" cy="670935"/>
              <a:chOff x="1853" y="592"/>
              <a:chExt cx="2052" cy="2052"/>
            </a:xfrm>
          </p:grpSpPr>
          <p:sp>
            <p:nvSpPr>
              <p:cNvPr id="11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1" name="Picture 15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2657" y="2930662"/>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5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316" y="2928628"/>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711" y="4002918"/>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660" y="4030144"/>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5" name="Straight Connector 154"/>
          <p:cNvCxnSpPr>
            <a:stCxn id="152" idx="2"/>
            <a:endCxn id="153" idx="0"/>
          </p:cNvCxnSpPr>
          <p:nvPr/>
        </p:nvCxnSpPr>
        <p:spPr>
          <a:xfrm>
            <a:off x="5883725" y="3364136"/>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53" idx="0"/>
            <a:endCxn id="151" idx="2"/>
          </p:cNvCxnSpPr>
          <p:nvPr/>
        </p:nvCxnSpPr>
        <p:spPr>
          <a:xfrm flipV="1">
            <a:off x="5896297" y="3366170"/>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52" idx="2"/>
            <a:endCxn id="154" idx="0"/>
          </p:cNvCxnSpPr>
          <p:nvPr/>
        </p:nvCxnSpPr>
        <p:spPr>
          <a:xfrm>
            <a:off x="5883725" y="3364136"/>
            <a:ext cx="1804138" cy="6660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54" idx="0"/>
            <a:endCxn id="151" idx="2"/>
          </p:cNvCxnSpPr>
          <p:nvPr/>
        </p:nvCxnSpPr>
        <p:spPr>
          <a:xfrm flipH="1" flipV="1">
            <a:off x="7669066" y="3366170"/>
            <a:ext cx="18797" cy="6639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5827740" y="3889354"/>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0" name="Oval 159"/>
          <p:cNvSpPr/>
          <p:nvPr/>
        </p:nvSpPr>
        <p:spPr>
          <a:xfrm>
            <a:off x="7383090" y="3891883"/>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1" name="TextBox 160"/>
          <p:cNvSpPr txBox="1"/>
          <p:nvPr/>
        </p:nvSpPr>
        <p:spPr>
          <a:xfrm>
            <a:off x="5701908" y="4328765"/>
            <a:ext cx="575799" cy="595932"/>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EP1</a:t>
            </a:r>
          </a:p>
          <a:p>
            <a:r>
              <a:rPr lang="en-US" dirty="0"/>
              <a:t>EPG1</a:t>
            </a:r>
          </a:p>
          <a:p>
            <a:r>
              <a:rPr lang="en-US" dirty="0"/>
              <a:t>BD1</a:t>
            </a:r>
          </a:p>
        </p:txBody>
      </p:sp>
      <p:sp>
        <p:nvSpPr>
          <p:cNvPr id="162" name="TextBox 161"/>
          <p:cNvSpPr txBox="1"/>
          <p:nvPr/>
        </p:nvSpPr>
        <p:spPr>
          <a:xfrm>
            <a:off x="7508660" y="4348690"/>
            <a:ext cx="558166" cy="595932"/>
          </a:xfrm>
          <a:prstGeom prst="rect">
            <a:avLst/>
          </a:prstGeom>
          <a:no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EP2</a:t>
            </a:r>
          </a:p>
          <a:p>
            <a:r>
              <a:rPr lang="en-US" dirty="0"/>
              <a:t>EPG2</a:t>
            </a:r>
          </a:p>
          <a:p>
            <a:r>
              <a:rPr lang="en-US" dirty="0"/>
              <a:t>BD2</a:t>
            </a:r>
          </a:p>
        </p:txBody>
      </p:sp>
      <p:sp>
        <p:nvSpPr>
          <p:cNvPr id="163" name="Left-Right Arrow 162"/>
          <p:cNvSpPr/>
          <p:nvPr/>
        </p:nvSpPr>
        <p:spPr>
          <a:xfrm>
            <a:off x="6211844" y="3097615"/>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6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330" y="4008435"/>
            <a:ext cx="27656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65" name="Straight Connector 164"/>
          <p:cNvCxnSpPr>
            <a:endCxn id="164" idx="0"/>
          </p:cNvCxnSpPr>
          <p:nvPr/>
        </p:nvCxnSpPr>
        <p:spPr>
          <a:xfrm flipH="1">
            <a:off x="2857536" y="3685096"/>
            <a:ext cx="1"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226926" y="3938516"/>
            <a:ext cx="449162" cy="260199"/>
          </a:xfrm>
          <a:prstGeom prst="rect">
            <a:avLst/>
          </a:prstGeom>
          <a:solidFill>
            <a:schemeClr val="bg2"/>
          </a:solidFill>
        </p:spPr>
        <p:txBody>
          <a:bodyPr wrap="none" rtlCol="0">
            <a:spAutoFit/>
          </a:bodyPr>
          <a:lstStyle>
            <a:defPPr>
              <a:defRPr lang="en-US"/>
            </a:defPPr>
            <a:lvl1pPr eaLnBrk="0" hangingPunct="0">
              <a:defRPr sz="1091">
                <a:solidFill>
                  <a:srgbClr val="58585B"/>
                </a:solidFill>
                <a:latin typeface="Arial" panose="020B0604020202020204" pitchFamily="34" charset="0"/>
                <a:ea typeface="ＭＳ Ｐゴシック" panose="020B0600070205080204" pitchFamily="34" charset="-128"/>
                <a:cs typeface="+mn-cs"/>
              </a:defRPr>
            </a:lvl1pPr>
          </a:lstStyle>
          <a:p>
            <a:r>
              <a:rPr lang="en-US" dirty="0"/>
              <a:t>EP3</a:t>
            </a:r>
          </a:p>
        </p:txBody>
      </p:sp>
      <p:pic>
        <p:nvPicPr>
          <p:cNvPr id="16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426" y="2326967"/>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16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7062" y="2242125"/>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69" name="Straight Connector 168"/>
          <p:cNvCxnSpPr>
            <a:stCxn id="168" idx="2"/>
            <a:endCxn id="151" idx="0"/>
          </p:cNvCxnSpPr>
          <p:nvPr/>
        </p:nvCxnSpPr>
        <p:spPr>
          <a:xfrm>
            <a:off x="6497715" y="2589635"/>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52" idx="0"/>
            <a:endCxn id="167" idx="2"/>
          </p:cNvCxnSpPr>
          <p:nvPr/>
        </p:nvCxnSpPr>
        <p:spPr>
          <a:xfrm flipH="1" flipV="1">
            <a:off x="5822079" y="2674477"/>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8" idx="2"/>
            <a:endCxn id="152" idx="0"/>
          </p:cNvCxnSpPr>
          <p:nvPr/>
        </p:nvCxnSpPr>
        <p:spPr>
          <a:xfrm flipH="1">
            <a:off x="5883725" y="2589635"/>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1" idx="0"/>
            <a:endCxn id="167" idx="2"/>
          </p:cNvCxnSpPr>
          <p:nvPr/>
        </p:nvCxnSpPr>
        <p:spPr>
          <a:xfrm flipH="1" flipV="1">
            <a:off x="5822079" y="2674477"/>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05" idx="0"/>
          </p:cNvCxnSpPr>
          <p:nvPr/>
        </p:nvCxnSpPr>
        <p:spPr>
          <a:xfrm flipV="1">
            <a:off x="1700466" y="2451119"/>
            <a:ext cx="230652"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05" idx="0"/>
          </p:cNvCxnSpPr>
          <p:nvPr/>
        </p:nvCxnSpPr>
        <p:spPr>
          <a:xfrm flipV="1">
            <a:off x="1700466" y="2626158"/>
            <a:ext cx="823312" cy="144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endCxn id="100" idx="0"/>
          </p:cNvCxnSpPr>
          <p:nvPr/>
        </p:nvCxnSpPr>
        <p:spPr>
          <a:xfrm>
            <a:off x="1848433" y="2500489"/>
            <a:ext cx="308864" cy="278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endCxn id="100" idx="0"/>
          </p:cNvCxnSpPr>
          <p:nvPr/>
        </p:nvCxnSpPr>
        <p:spPr>
          <a:xfrm flipH="1">
            <a:off x="2157297" y="2578653"/>
            <a:ext cx="288934" cy="200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8700" y="2414372"/>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17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466" y="2261934"/>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179" name="TextBox 178"/>
          <p:cNvSpPr txBox="1"/>
          <p:nvPr/>
        </p:nvSpPr>
        <p:spPr>
          <a:xfrm>
            <a:off x="1873562" y="2729242"/>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sp>
        <p:nvSpPr>
          <p:cNvPr id="180" name="TextBox 179"/>
          <p:cNvSpPr txBox="1"/>
          <p:nvPr/>
        </p:nvSpPr>
        <p:spPr>
          <a:xfrm>
            <a:off x="1483116" y="2700605"/>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cxnSp>
        <p:nvCxnSpPr>
          <p:cNvPr id="182" name="Straight Arrow Connector 181"/>
          <p:cNvCxnSpPr/>
          <p:nvPr/>
        </p:nvCxnSpPr>
        <p:spPr>
          <a:xfrm flipV="1">
            <a:off x="5591426" y="3508765"/>
            <a:ext cx="0" cy="103403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4476712" y="3978064"/>
            <a:ext cx="1053943" cy="276999"/>
          </a:xfrm>
          <a:prstGeom prst="rect">
            <a:avLst/>
          </a:prstGeom>
          <a:solidFill>
            <a:schemeClr val="bg2"/>
          </a:solidFill>
          <a:ln>
            <a:solidFill>
              <a:schemeClr val="tx2"/>
            </a:solidFill>
          </a:ln>
        </p:spPr>
        <p:txBody>
          <a:bodyPr wrap="none" rtlCol="0">
            <a:spAutoFit/>
          </a:bodyPr>
          <a:lstStyle/>
          <a:p>
            <a:r>
              <a:rPr lang="en-US" sz="1200" dirty="0">
                <a:latin typeface="Arial" panose="020B0604020202020204" pitchFamily="34" charset="0"/>
                <a:cs typeface="Arial" panose="020B0604020202020204" pitchFamily="34" charset="0"/>
              </a:rPr>
              <a:t>ARP for EP2</a:t>
            </a:r>
          </a:p>
        </p:txBody>
      </p:sp>
      <p:sp>
        <p:nvSpPr>
          <p:cNvPr id="185" name="Rectangular Callout 184"/>
          <p:cNvSpPr/>
          <p:nvPr/>
        </p:nvSpPr>
        <p:spPr>
          <a:xfrm>
            <a:off x="3389604" y="3134435"/>
            <a:ext cx="1604175" cy="612648"/>
          </a:xfrm>
          <a:prstGeom prst="wedgeRectCallout">
            <a:avLst>
              <a:gd name="adj1" fmla="val 102792"/>
              <a:gd name="adj2" fmla="val -56138"/>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2"/>
                </a:solidFill>
                <a:latin typeface="Arial" panose="020B0604020202020204" pitchFamily="34" charset="0"/>
                <a:cs typeface="Arial" panose="020B0604020202020204" pitchFamily="34" charset="0"/>
              </a:rPr>
              <a:t>t_glean</a:t>
            </a:r>
            <a:r>
              <a:rPr lang="en-US" sz="1200" dirty="0">
                <a:solidFill>
                  <a:schemeClr val="bg2"/>
                </a:solidFill>
                <a:latin typeface="Arial" panose="020B0604020202020204" pitchFamily="34" charset="0"/>
                <a:cs typeface="Arial" panose="020B0604020202020204" pitchFamily="34" charset="0"/>
              </a:rPr>
              <a:t> process at RL will initiate glean for discovery for EP2 </a:t>
            </a:r>
          </a:p>
        </p:txBody>
      </p:sp>
      <p:sp>
        <p:nvSpPr>
          <p:cNvPr id="181" name="TextBox 180"/>
          <p:cNvSpPr txBox="1"/>
          <p:nvPr/>
        </p:nvSpPr>
        <p:spPr>
          <a:xfrm>
            <a:off x="156308" y="591738"/>
            <a:ext cx="8562574" cy="1815882"/>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Assumption- All the Spines in ACI Main DC is failed, EP2 is a silent host. EP1 and EP2 are in different subnet.</a:t>
            </a:r>
          </a:p>
          <a:p>
            <a:endParaRPr lang="en-US" sz="12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if EP1 needs to talk to EP2, it will send data packet to default GW (RL). RL does not have information about EP2. When Spine is up, RL sends data packets to Spine which initiate glean message for discovery of EP2. </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To reduce dependency on the spine for new EP learning. A new process, </a:t>
            </a:r>
            <a:r>
              <a:rPr lang="en-US" sz="1100" dirty="0" err="1">
                <a:latin typeface="Arial" panose="020B0604020202020204" pitchFamily="34" charset="0"/>
                <a:cs typeface="Arial" panose="020B0604020202020204" pitchFamily="34" charset="0"/>
              </a:rPr>
              <a:t>t_glean</a:t>
            </a:r>
            <a:r>
              <a:rPr lang="en-US" sz="1100" dirty="0">
                <a:latin typeface="Arial" panose="020B0604020202020204" pitchFamily="34" charset="0"/>
                <a:cs typeface="Arial" panose="020B0604020202020204" pitchFamily="34" charset="0"/>
              </a:rPr>
              <a:t> is introduced on RL which can initiate glean message when Spine is down. Using this new process EP2 can be discovered when spines are down. </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This new learning process will also help when EP1 and EP2 are in same subnet, RL will be able to generate glean message to wake up EP2 when spine is down.</a:t>
            </a:r>
          </a:p>
        </p:txBody>
      </p:sp>
    </p:spTree>
    <p:extLst>
      <p:ext uri="{BB962C8B-B14F-4D97-AF65-F5344CB8AC3E}">
        <p14:creationId xmlns:p14="http://schemas.microsoft.com/office/powerpoint/2010/main" val="1068227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7259" y="1128419"/>
            <a:ext cx="8739388" cy="2569946"/>
          </a:xfrm>
        </p:spPr>
        <p:txBody>
          <a:bodyPr/>
          <a:lstStyle/>
          <a:p>
            <a:r>
              <a:rPr lang="en-US" dirty="0"/>
              <a:t>PBR Tracking on RL</a:t>
            </a:r>
          </a:p>
        </p:txBody>
      </p:sp>
    </p:spTree>
    <p:extLst>
      <p:ext uri="{BB962C8B-B14F-4D97-AF65-F5344CB8AC3E}">
        <p14:creationId xmlns:p14="http://schemas.microsoft.com/office/powerpoint/2010/main" val="41473143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45" y="62353"/>
            <a:ext cx="8345488" cy="731837"/>
          </a:xfrm>
        </p:spPr>
        <p:txBody>
          <a:bodyPr/>
          <a:lstStyle/>
          <a:p>
            <a:r>
              <a:rPr lang="en-US" dirty="0">
                <a:latin typeface="Arial" panose="020B0604020202020204" pitchFamily="34" charset="0"/>
                <a:cs typeface="Arial" panose="020B0604020202020204" pitchFamily="34" charset="0"/>
              </a:rPr>
              <a:t>How PBR tracking works</a:t>
            </a:r>
          </a:p>
        </p:txBody>
      </p:sp>
      <p:sp>
        <p:nvSpPr>
          <p:cNvPr id="4" name="Cloud 3"/>
          <p:cNvSpPr/>
          <p:nvPr/>
        </p:nvSpPr>
        <p:spPr>
          <a:xfrm>
            <a:off x="1817798" y="1711932"/>
            <a:ext cx="4572114" cy="914178"/>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5" name="Rounded Rectangle 4"/>
          <p:cNvSpPr/>
          <p:nvPr/>
        </p:nvSpPr>
        <p:spPr>
          <a:xfrm>
            <a:off x="5049803" y="2499955"/>
            <a:ext cx="3567798" cy="2080856"/>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118413" y="2460086"/>
            <a:ext cx="3629870" cy="212072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371227" y="461411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308566" y="4580810"/>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524924" y="2701306"/>
            <a:ext cx="2820281" cy="1102406"/>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67801" y="2546636"/>
            <a:ext cx="585150" cy="309903"/>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376" y="2861805"/>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35" y="2859771"/>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430" y="3934061"/>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379" y="3961287"/>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791444" y="3295279"/>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804016" y="3297313"/>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791444" y="3295279"/>
            <a:ext cx="1804138" cy="6660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H="1" flipV="1">
            <a:off x="7576785" y="3297313"/>
            <a:ext cx="18797" cy="6639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735459" y="3820497"/>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7290809" y="3823026"/>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3" name="Left-Right Arrow 72"/>
          <p:cNvSpPr/>
          <p:nvPr/>
        </p:nvSpPr>
        <p:spPr>
          <a:xfrm>
            <a:off x="6119563" y="3028758"/>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9145" y="2258110"/>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781" y="2173268"/>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405434" y="2520778"/>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729798" y="2605620"/>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791444" y="2520778"/>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729798" y="2605620"/>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753240" y="2382262"/>
            <a:ext cx="85597"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753240" y="2557302"/>
            <a:ext cx="678257" cy="1440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56152" y="2431632"/>
            <a:ext cx="515091" cy="28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271243" y="2509796"/>
            <a:ext cx="82707" cy="202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419" y="2345515"/>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185" y="2193077"/>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9132" y="4095284"/>
            <a:ext cx="296074" cy="24493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4425" y="4116618"/>
            <a:ext cx="296074" cy="244935"/>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Straight Connector 96"/>
          <p:cNvCxnSpPr>
            <a:stCxn id="14" idx="2"/>
            <a:endCxn id="95" idx="0"/>
          </p:cNvCxnSpPr>
          <p:nvPr/>
        </p:nvCxnSpPr>
        <p:spPr>
          <a:xfrm>
            <a:off x="2341355" y="3792770"/>
            <a:ext cx="491107" cy="3238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5" idx="0"/>
            <a:endCxn id="13" idx="2"/>
          </p:cNvCxnSpPr>
          <p:nvPr/>
        </p:nvCxnSpPr>
        <p:spPr>
          <a:xfrm flipV="1">
            <a:off x="2832462" y="3803712"/>
            <a:ext cx="269892" cy="312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4" idx="2"/>
            <a:endCxn id="94" idx="0"/>
          </p:cNvCxnSpPr>
          <p:nvPr/>
        </p:nvCxnSpPr>
        <p:spPr>
          <a:xfrm>
            <a:off x="2341355" y="3792770"/>
            <a:ext cx="855814" cy="302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4" idx="0"/>
            <a:endCxn id="13" idx="2"/>
          </p:cNvCxnSpPr>
          <p:nvPr/>
        </p:nvCxnSpPr>
        <p:spPr>
          <a:xfrm flipH="1" flipV="1">
            <a:off x="3102354" y="3803712"/>
            <a:ext cx="94815" cy="291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2716416" y="4042958"/>
            <a:ext cx="201669"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05" name="Oval 104"/>
          <p:cNvSpPr/>
          <p:nvPr/>
        </p:nvSpPr>
        <p:spPr>
          <a:xfrm>
            <a:off x="3039511" y="4037373"/>
            <a:ext cx="201669"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cxnSp>
        <p:nvCxnSpPr>
          <p:cNvPr id="107" name="Straight Arrow Connector 106"/>
          <p:cNvCxnSpPr/>
          <p:nvPr/>
        </p:nvCxnSpPr>
        <p:spPr>
          <a:xfrm>
            <a:off x="3256370" y="3845482"/>
            <a:ext cx="58828" cy="222216"/>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3487082" y="3900677"/>
            <a:ext cx="1526867" cy="646331"/>
          </a:xfrm>
          <a:prstGeom prst="rect">
            <a:avLst/>
          </a:prstGeom>
          <a:solidFill>
            <a:schemeClr val="bg2"/>
          </a:solidFill>
          <a:ln>
            <a:solidFill>
              <a:schemeClr val="tx1"/>
            </a:solidFill>
          </a:ln>
        </p:spPr>
        <p:txBody>
          <a:bodyPr wrap="square" rtlCol="0">
            <a:spAutoFit/>
          </a:bodyPr>
          <a:lstStyle/>
          <a:p>
            <a:pPr algn="ctr"/>
            <a:r>
              <a:rPr lang="en-US" sz="1200" dirty="0">
                <a:latin typeface="Arial" panose="020B0604020202020204" pitchFamily="34" charset="0"/>
                <a:cs typeface="Arial" panose="020B0604020202020204" pitchFamily="34" charset="0"/>
              </a:rPr>
              <a:t>Local Tracking of FW based on TCP/ICMP probes</a:t>
            </a:r>
          </a:p>
        </p:txBody>
      </p:sp>
      <p:cxnSp>
        <p:nvCxnSpPr>
          <p:cNvPr id="120" name="Straight Arrow Connector 119"/>
          <p:cNvCxnSpPr/>
          <p:nvPr/>
        </p:nvCxnSpPr>
        <p:spPr>
          <a:xfrm>
            <a:off x="2297150" y="3842115"/>
            <a:ext cx="315834" cy="286812"/>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2"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44" y="4025660"/>
            <a:ext cx="33517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Straight Connector 123"/>
          <p:cNvCxnSpPr>
            <a:stCxn id="12" idx="2"/>
            <a:endCxn id="122" idx="0"/>
          </p:cNvCxnSpPr>
          <p:nvPr/>
        </p:nvCxnSpPr>
        <p:spPr>
          <a:xfrm>
            <a:off x="767775" y="3791379"/>
            <a:ext cx="5155" cy="234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2" idx="0"/>
            <a:endCxn id="11" idx="2"/>
          </p:cNvCxnSpPr>
          <p:nvPr/>
        </p:nvCxnSpPr>
        <p:spPr>
          <a:xfrm flipV="1">
            <a:off x="772930" y="3792770"/>
            <a:ext cx="686653" cy="232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Freeform 126"/>
          <p:cNvSpPr/>
          <p:nvPr/>
        </p:nvSpPr>
        <p:spPr>
          <a:xfrm>
            <a:off x="1532771" y="3025865"/>
            <a:ext cx="848616" cy="579108"/>
          </a:xfrm>
          <a:custGeom>
            <a:avLst/>
            <a:gdLst>
              <a:gd name="connsiteX0" fmla="*/ 848616 w 848616"/>
              <a:gd name="connsiteY0" fmla="*/ 579108 h 579108"/>
              <a:gd name="connsiteX1" fmla="*/ 355235 w 848616"/>
              <a:gd name="connsiteY1" fmla="*/ 207 h 579108"/>
              <a:gd name="connsiteX2" fmla="*/ 0 w 848616"/>
              <a:gd name="connsiteY2" fmla="*/ 506745 h 579108"/>
              <a:gd name="connsiteX3" fmla="*/ 0 w 848616"/>
              <a:gd name="connsiteY3" fmla="*/ 506745 h 579108"/>
            </a:gdLst>
            <a:ahLst/>
            <a:cxnLst>
              <a:cxn ang="0">
                <a:pos x="connsiteX0" y="connsiteY0"/>
              </a:cxn>
              <a:cxn ang="0">
                <a:pos x="connsiteX1" y="connsiteY1"/>
              </a:cxn>
              <a:cxn ang="0">
                <a:pos x="connsiteX2" y="connsiteY2"/>
              </a:cxn>
              <a:cxn ang="0">
                <a:pos x="connsiteX3" y="connsiteY3"/>
              </a:cxn>
            </a:cxnLst>
            <a:rect l="l" t="t" r="r" b="b"/>
            <a:pathLst>
              <a:path w="848616" h="579108">
                <a:moveTo>
                  <a:pt x="848616" y="579108"/>
                </a:moveTo>
                <a:cubicBezTo>
                  <a:pt x="672643" y="295687"/>
                  <a:pt x="496671" y="12267"/>
                  <a:pt x="355235" y="207"/>
                </a:cubicBezTo>
                <a:cubicBezTo>
                  <a:pt x="213799" y="-11853"/>
                  <a:pt x="0" y="506745"/>
                  <a:pt x="0" y="506745"/>
                </a:cubicBezTo>
                <a:lnTo>
                  <a:pt x="0" y="506745"/>
                </a:ln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0"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63" y="4026273"/>
            <a:ext cx="33517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a:stCxn id="12" idx="2"/>
            <a:endCxn id="130" idx="0"/>
          </p:cNvCxnSpPr>
          <p:nvPr/>
        </p:nvCxnSpPr>
        <p:spPr>
          <a:xfrm>
            <a:off x="767775" y="3791379"/>
            <a:ext cx="676174" cy="23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0" idx="0"/>
            <a:endCxn id="11" idx="2"/>
          </p:cNvCxnSpPr>
          <p:nvPr/>
        </p:nvCxnSpPr>
        <p:spPr>
          <a:xfrm flipV="1">
            <a:off x="1443949" y="3792770"/>
            <a:ext cx="15634" cy="233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36923" y="3946611"/>
            <a:ext cx="201669"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8" name="Oval 137"/>
          <p:cNvSpPr/>
          <p:nvPr/>
        </p:nvSpPr>
        <p:spPr>
          <a:xfrm>
            <a:off x="1297630" y="3961287"/>
            <a:ext cx="201669"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9" name="Freeform 138"/>
          <p:cNvSpPr/>
          <p:nvPr/>
        </p:nvSpPr>
        <p:spPr>
          <a:xfrm>
            <a:off x="1618291" y="3019062"/>
            <a:ext cx="1466987" cy="645116"/>
          </a:xfrm>
          <a:custGeom>
            <a:avLst/>
            <a:gdLst>
              <a:gd name="connsiteX0" fmla="*/ 1466987 w 1466987"/>
              <a:gd name="connsiteY0" fmla="*/ 645116 h 645116"/>
              <a:gd name="connsiteX1" fmla="*/ 638106 w 1466987"/>
              <a:gd name="connsiteY1" fmla="*/ 432 h 645116"/>
              <a:gd name="connsiteX2" fmla="*/ 0 w 1466987"/>
              <a:gd name="connsiteY2" fmla="*/ 566175 h 645116"/>
            </a:gdLst>
            <a:ahLst/>
            <a:cxnLst>
              <a:cxn ang="0">
                <a:pos x="connsiteX0" y="connsiteY0"/>
              </a:cxn>
              <a:cxn ang="0">
                <a:pos x="connsiteX1" y="connsiteY1"/>
              </a:cxn>
              <a:cxn ang="0">
                <a:pos x="connsiteX2" y="connsiteY2"/>
              </a:cxn>
            </a:cxnLst>
            <a:rect l="l" t="t" r="r" b="b"/>
            <a:pathLst>
              <a:path w="1466987" h="645116">
                <a:moveTo>
                  <a:pt x="1466987" y="645116"/>
                </a:moveTo>
                <a:cubicBezTo>
                  <a:pt x="1174795" y="329352"/>
                  <a:pt x="882604" y="13589"/>
                  <a:pt x="638106" y="432"/>
                </a:cubicBezTo>
                <a:cubicBezTo>
                  <a:pt x="393608" y="-12725"/>
                  <a:pt x="196804" y="276725"/>
                  <a:pt x="0" y="566175"/>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1" name="Straight Arrow Connector 140"/>
          <p:cNvCxnSpPr>
            <a:stCxn id="108" idx="1"/>
          </p:cNvCxnSpPr>
          <p:nvPr/>
        </p:nvCxnSpPr>
        <p:spPr>
          <a:xfrm flipH="1" flipV="1">
            <a:off x="3345205" y="3944027"/>
            <a:ext cx="141877" cy="279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Freeform 141"/>
          <p:cNvSpPr/>
          <p:nvPr/>
        </p:nvSpPr>
        <p:spPr>
          <a:xfrm>
            <a:off x="809145" y="3012864"/>
            <a:ext cx="1539350" cy="578952"/>
          </a:xfrm>
          <a:custGeom>
            <a:avLst/>
            <a:gdLst>
              <a:gd name="connsiteX0" fmla="*/ 1539350 w 1539350"/>
              <a:gd name="connsiteY0" fmla="*/ 578952 h 578952"/>
              <a:gd name="connsiteX1" fmla="*/ 894665 w 1539350"/>
              <a:gd name="connsiteY1" fmla="*/ 51 h 578952"/>
              <a:gd name="connsiteX2" fmla="*/ 0 w 1539350"/>
              <a:gd name="connsiteY2" fmla="*/ 552638 h 578952"/>
            </a:gdLst>
            <a:ahLst/>
            <a:cxnLst>
              <a:cxn ang="0">
                <a:pos x="connsiteX0" y="connsiteY0"/>
              </a:cxn>
              <a:cxn ang="0">
                <a:pos x="connsiteX1" y="connsiteY1"/>
              </a:cxn>
              <a:cxn ang="0">
                <a:pos x="connsiteX2" y="connsiteY2"/>
              </a:cxn>
            </a:cxnLst>
            <a:rect l="l" t="t" r="r" b="b"/>
            <a:pathLst>
              <a:path w="1539350" h="578952">
                <a:moveTo>
                  <a:pt x="1539350" y="578952"/>
                </a:moveTo>
                <a:cubicBezTo>
                  <a:pt x="1345286" y="291694"/>
                  <a:pt x="1151223" y="4437"/>
                  <a:pt x="894665" y="51"/>
                </a:cubicBezTo>
                <a:cubicBezTo>
                  <a:pt x="638107" y="-4335"/>
                  <a:pt x="319053" y="274151"/>
                  <a:pt x="0" y="552638"/>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Freeform 142"/>
          <p:cNvSpPr/>
          <p:nvPr/>
        </p:nvSpPr>
        <p:spPr>
          <a:xfrm>
            <a:off x="868351" y="2841867"/>
            <a:ext cx="2190613" cy="789419"/>
          </a:xfrm>
          <a:custGeom>
            <a:avLst/>
            <a:gdLst>
              <a:gd name="connsiteX0" fmla="*/ 2190613 w 2190613"/>
              <a:gd name="connsiteY0" fmla="*/ 789419 h 789419"/>
              <a:gd name="connsiteX1" fmla="*/ 1289370 w 2190613"/>
              <a:gd name="connsiteY1" fmla="*/ 9 h 789419"/>
              <a:gd name="connsiteX2" fmla="*/ 0 w 2190613"/>
              <a:gd name="connsiteY2" fmla="*/ 776262 h 789419"/>
            </a:gdLst>
            <a:ahLst/>
            <a:cxnLst>
              <a:cxn ang="0">
                <a:pos x="connsiteX0" y="connsiteY0"/>
              </a:cxn>
              <a:cxn ang="0">
                <a:pos x="connsiteX1" y="connsiteY1"/>
              </a:cxn>
              <a:cxn ang="0">
                <a:pos x="connsiteX2" y="connsiteY2"/>
              </a:cxn>
            </a:cxnLst>
            <a:rect l="l" t="t" r="r" b="b"/>
            <a:pathLst>
              <a:path w="2190613" h="789419">
                <a:moveTo>
                  <a:pt x="2190613" y="789419"/>
                </a:moveTo>
                <a:cubicBezTo>
                  <a:pt x="1922542" y="395810"/>
                  <a:pt x="1654472" y="2202"/>
                  <a:pt x="1289370" y="9"/>
                </a:cubicBezTo>
                <a:cubicBezTo>
                  <a:pt x="924268" y="-2184"/>
                  <a:pt x="462134" y="387039"/>
                  <a:pt x="0" y="776262"/>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4" name="TextBox 143"/>
          <p:cNvSpPr txBox="1"/>
          <p:nvPr/>
        </p:nvSpPr>
        <p:spPr>
          <a:xfrm>
            <a:off x="3238106" y="2630725"/>
            <a:ext cx="1526867" cy="1015663"/>
          </a:xfrm>
          <a:prstGeom prst="rect">
            <a:avLst/>
          </a:prstGeom>
          <a:solidFill>
            <a:schemeClr val="bg2"/>
          </a:solidFill>
          <a:ln>
            <a:solidFill>
              <a:schemeClr val="tx1"/>
            </a:solidFill>
          </a:ln>
        </p:spPr>
        <p:txBody>
          <a:bodyPr wrap="square" rtlCol="0">
            <a:spAutoFit/>
          </a:bodyPr>
          <a:lstStyle/>
          <a:p>
            <a:pPr algn="ctr"/>
            <a:r>
              <a:rPr lang="en-US" sz="1200" dirty="0">
                <a:latin typeface="Arial" panose="020B0604020202020204" pitchFamily="34" charset="0"/>
                <a:cs typeface="Arial" panose="020B0604020202020204" pitchFamily="34" charset="0"/>
              </a:rPr>
              <a:t>Track information (announce packets) is sent to all </a:t>
            </a:r>
            <a:r>
              <a:rPr lang="en-US" sz="1200" dirty="0" err="1">
                <a:latin typeface="Arial" panose="020B0604020202020204" pitchFamily="34" charset="0"/>
                <a:cs typeface="Arial" panose="020B0604020202020204" pitchFamily="34" charset="0"/>
              </a:rPr>
              <a:t>ToRs</a:t>
            </a:r>
            <a:r>
              <a:rPr lang="en-US" sz="1200" dirty="0">
                <a:latin typeface="Arial" panose="020B0604020202020204" pitchFamily="34" charset="0"/>
                <a:cs typeface="Arial" panose="020B0604020202020204" pitchFamily="34" charset="0"/>
              </a:rPr>
              <a:t> using multicast </a:t>
            </a:r>
            <a:r>
              <a:rPr lang="en-US" sz="1200" dirty="0" err="1">
                <a:latin typeface="Arial" panose="020B0604020202020204" pitchFamily="34" charset="0"/>
                <a:cs typeface="Arial" panose="020B0604020202020204" pitchFamily="34" charset="0"/>
              </a:rPr>
              <a:t>GIPo</a:t>
            </a:r>
            <a:r>
              <a:rPr lang="en-US" sz="1200" dirty="0">
                <a:latin typeface="Arial" panose="020B0604020202020204" pitchFamily="34" charset="0"/>
                <a:cs typeface="Arial" panose="020B0604020202020204" pitchFamily="34" charset="0"/>
              </a:rPr>
              <a:t> address</a:t>
            </a:r>
          </a:p>
        </p:txBody>
      </p:sp>
      <p:cxnSp>
        <p:nvCxnSpPr>
          <p:cNvPr id="146" name="Straight Arrow Connector 145"/>
          <p:cNvCxnSpPr>
            <a:stCxn id="144" idx="1"/>
          </p:cNvCxnSpPr>
          <p:nvPr/>
        </p:nvCxnSpPr>
        <p:spPr>
          <a:xfrm flipH="1">
            <a:off x="2817250" y="3138557"/>
            <a:ext cx="420856" cy="98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118414" y="825972"/>
            <a:ext cx="8946646"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ACI leaf locally tracks the service nodes and provides the reachability information (announce packets) to all leaf using </a:t>
            </a:r>
            <a:r>
              <a:rPr lang="en-US" sz="1200" dirty="0" err="1">
                <a:latin typeface="Arial" panose="020B0604020202020204" pitchFamily="34" charset="0"/>
                <a:cs typeface="Arial" panose="020B0604020202020204" pitchFamily="34" charset="0"/>
              </a:rPr>
              <a:t>GIPo</a:t>
            </a:r>
            <a:r>
              <a:rPr lang="en-US" sz="1200" dirty="0">
                <a:latin typeface="Arial" panose="020B0604020202020204" pitchFamily="34" charset="0"/>
                <a:cs typeface="Arial" panose="020B0604020202020204" pitchFamily="34" charset="0"/>
              </a:rPr>
              <a:t> multicast address.</a:t>
            </a:r>
          </a:p>
          <a:p>
            <a:r>
              <a:rPr lang="en-US" sz="1200" dirty="0">
                <a:latin typeface="Arial" panose="020B0604020202020204" pitchFamily="34" charset="0"/>
                <a:cs typeface="Arial" panose="020B0604020202020204" pitchFamily="34" charset="0"/>
              </a:rPr>
              <a:t>Based on reachability of the service node, service leaf or source leaf can take action and bypass the service node or drop traffic.</a:t>
            </a:r>
          </a:p>
          <a:p>
            <a:r>
              <a:rPr lang="en-US" sz="1200" dirty="0">
                <a:latin typeface="Arial" panose="020B0604020202020204" pitchFamily="34" charset="0"/>
                <a:cs typeface="Arial" panose="020B0604020202020204" pitchFamily="34" charset="0"/>
              </a:rPr>
              <a:t>This functionality was delivered in ACI 3.1</a:t>
            </a:r>
          </a:p>
        </p:txBody>
      </p:sp>
    </p:spTree>
    <p:extLst>
      <p:ext uri="{BB962C8B-B14F-4D97-AF65-F5344CB8AC3E}">
        <p14:creationId xmlns:p14="http://schemas.microsoft.com/office/powerpoint/2010/main" val="36131690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943" y="155150"/>
            <a:ext cx="8345488" cy="731837"/>
          </a:xfrm>
        </p:spPr>
        <p:txBody>
          <a:bodyPr/>
          <a:lstStyle/>
          <a:p>
            <a:r>
              <a:rPr lang="en-US" dirty="0">
                <a:latin typeface="Arial" panose="020B0604020202020204" pitchFamily="34" charset="0"/>
                <a:cs typeface="Arial" panose="020B0604020202020204" pitchFamily="34" charset="0"/>
              </a:rPr>
              <a:t>PBR Tracking for RL</a:t>
            </a:r>
          </a:p>
        </p:txBody>
      </p:sp>
      <p:sp>
        <p:nvSpPr>
          <p:cNvPr id="4" name="Cloud 3"/>
          <p:cNvSpPr/>
          <p:nvPr/>
        </p:nvSpPr>
        <p:spPr>
          <a:xfrm>
            <a:off x="1832608" y="2087927"/>
            <a:ext cx="4572114" cy="756236"/>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endParaRPr>
          </a:p>
        </p:txBody>
      </p:sp>
      <p:sp>
        <p:nvSpPr>
          <p:cNvPr id="5" name="Rounded Rectangle 4"/>
          <p:cNvSpPr/>
          <p:nvPr/>
        </p:nvSpPr>
        <p:spPr>
          <a:xfrm>
            <a:off x="5064613" y="2718008"/>
            <a:ext cx="3567798" cy="2080856"/>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6" name="Rounded Rectangle 5"/>
          <p:cNvSpPr/>
          <p:nvPr/>
        </p:nvSpPr>
        <p:spPr>
          <a:xfrm>
            <a:off x="133223" y="2678139"/>
            <a:ext cx="3629870" cy="212072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5386037" y="4832170"/>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 name="Rectangle 7"/>
          <p:cNvSpPr/>
          <p:nvPr/>
        </p:nvSpPr>
        <p:spPr>
          <a:xfrm>
            <a:off x="323376" y="4798863"/>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 name="Group 8"/>
          <p:cNvGrpSpPr/>
          <p:nvPr/>
        </p:nvGrpSpPr>
        <p:grpSpPr>
          <a:xfrm>
            <a:off x="539734" y="2919359"/>
            <a:ext cx="2820281" cy="1102406"/>
            <a:chOff x="951707" y="2531095"/>
            <a:chExt cx="2937225" cy="1550750"/>
          </a:xfrm>
        </p:grpSpPr>
        <p:pic>
          <p:nvPicPr>
            <p:cNvPr id="10" name="Picture 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82611" y="2764689"/>
            <a:ext cx="585150" cy="309903"/>
            <a:chOff x="614534" y="2759311"/>
            <a:chExt cx="1043267" cy="871763"/>
          </a:xfrm>
        </p:grpSpPr>
        <p:grpSp>
          <p:nvGrpSpPr>
            <p:cNvPr id="25" name="Shape 314"/>
            <p:cNvGrpSpPr/>
            <p:nvPr/>
          </p:nvGrpSpPr>
          <p:grpSpPr>
            <a:xfrm>
              <a:off x="614534" y="2759311"/>
              <a:ext cx="618543" cy="670935"/>
              <a:chOff x="1853" y="592"/>
              <a:chExt cx="2052" cy="2052"/>
            </a:xfrm>
          </p:grpSpPr>
          <p:sp>
            <p:nvSpPr>
              <p:cNvPr id="5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 name="Shape 314"/>
            <p:cNvGrpSpPr/>
            <p:nvPr/>
          </p:nvGrpSpPr>
          <p:grpSpPr>
            <a:xfrm>
              <a:off x="838797" y="2850027"/>
              <a:ext cx="618543" cy="670935"/>
              <a:chOff x="1853" y="592"/>
              <a:chExt cx="2052" cy="2052"/>
            </a:xfrm>
          </p:grpSpPr>
          <p:sp>
            <p:nvSpPr>
              <p:cNvPr id="3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p:cNvGrpSpPr/>
            <p:nvPr/>
          </p:nvGrpSpPr>
          <p:grpSpPr>
            <a:xfrm>
              <a:off x="1039258" y="2960139"/>
              <a:ext cx="618543" cy="670935"/>
              <a:chOff x="1853" y="592"/>
              <a:chExt cx="2052" cy="2052"/>
            </a:xfrm>
          </p:grpSpPr>
          <p:sp>
            <p:nvSpPr>
              <p:cNvPr id="2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1" name="Picture 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186" y="3079858"/>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845" y="307782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240" y="4152114"/>
            <a:ext cx="335172" cy="3352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1189" y="4179340"/>
            <a:ext cx="3584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2" idx="2"/>
            <a:endCxn id="63" idx="0"/>
          </p:cNvCxnSpPr>
          <p:nvPr/>
        </p:nvCxnSpPr>
        <p:spPr>
          <a:xfrm>
            <a:off x="5806254" y="3513332"/>
            <a:ext cx="12572" cy="6387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3" idx="0"/>
            <a:endCxn id="61" idx="2"/>
          </p:cNvCxnSpPr>
          <p:nvPr/>
        </p:nvCxnSpPr>
        <p:spPr>
          <a:xfrm flipV="1">
            <a:off x="5818826" y="3515366"/>
            <a:ext cx="1772769" cy="6367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2" idx="2"/>
            <a:endCxn id="64" idx="0"/>
          </p:cNvCxnSpPr>
          <p:nvPr/>
        </p:nvCxnSpPr>
        <p:spPr>
          <a:xfrm>
            <a:off x="5806254" y="3513332"/>
            <a:ext cx="1804138" cy="66600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4" idx="0"/>
            <a:endCxn id="61" idx="2"/>
          </p:cNvCxnSpPr>
          <p:nvPr/>
        </p:nvCxnSpPr>
        <p:spPr>
          <a:xfrm flipH="1" flipV="1">
            <a:off x="7591595" y="3515366"/>
            <a:ext cx="18797" cy="6639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750269" y="4038550"/>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0" name="Oval 69"/>
          <p:cNvSpPr/>
          <p:nvPr/>
        </p:nvSpPr>
        <p:spPr>
          <a:xfrm>
            <a:off x="7305619" y="4041079"/>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73" name="Left-Right Arrow 72"/>
          <p:cNvSpPr/>
          <p:nvPr/>
        </p:nvSpPr>
        <p:spPr>
          <a:xfrm>
            <a:off x="6134373" y="3246811"/>
            <a:ext cx="1122243" cy="14511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955" y="2476163"/>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9591" y="2391321"/>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9" name="Straight Connector 78"/>
          <p:cNvCxnSpPr>
            <a:stCxn id="78" idx="2"/>
            <a:endCxn id="61" idx="0"/>
          </p:cNvCxnSpPr>
          <p:nvPr/>
        </p:nvCxnSpPr>
        <p:spPr>
          <a:xfrm>
            <a:off x="6420244" y="2738831"/>
            <a:ext cx="1171351" cy="3410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2" idx="0"/>
            <a:endCxn id="77" idx="2"/>
          </p:cNvCxnSpPr>
          <p:nvPr/>
        </p:nvCxnSpPr>
        <p:spPr>
          <a:xfrm flipH="1" flipV="1">
            <a:off x="5744608" y="2823673"/>
            <a:ext cx="61646" cy="2541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2"/>
            <a:endCxn id="62" idx="0"/>
          </p:cNvCxnSpPr>
          <p:nvPr/>
        </p:nvCxnSpPr>
        <p:spPr>
          <a:xfrm flipH="1">
            <a:off x="5806254" y="2738831"/>
            <a:ext cx="613990" cy="33899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1" idx="0"/>
            <a:endCxn id="77" idx="2"/>
          </p:cNvCxnSpPr>
          <p:nvPr/>
        </p:nvCxnSpPr>
        <p:spPr>
          <a:xfrm flipH="1" flipV="1">
            <a:off x="5744608" y="2823673"/>
            <a:ext cx="1846987" cy="25618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5" idx="0"/>
          </p:cNvCxnSpPr>
          <p:nvPr/>
        </p:nvCxnSpPr>
        <p:spPr>
          <a:xfrm flipV="1">
            <a:off x="1768050" y="2600315"/>
            <a:ext cx="85597" cy="3190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5" idx="0"/>
          </p:cNvCxnSpPr>
          <p:nvPr/>
        </p:nvCxnSpPr>
        <p:spPr>
          <a:xfrm flipV="1">
            <a:off x="1768050" y="2775355"/>
            <a:ext cx="678257" cy="1440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 idx="0"/>
          </p:cNvCxnSpPr>
          <p:nvPr/>
        </p:nvCxnSpPr>
        <p:spPr>
          <a:xfrm>
            <a:off x="1770962" y="2649685"/>
            <a:ext cx="515091" cy="280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10" idx="0"/>
          </p:cNvCxnSpPr>
          <p:nvPr/>
        </p:nvCxnSpPr>
        <p:spPr>
          <a:xfrm flipH="1">
            <a:off x="2286053" y="2727849"/>
            <a:ext cx="82707" cy="202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1229" y="2563568"/>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995" y="2411130"/>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027" y="4225059"/>
            <a:ext cx="296074" cy="24493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7642" y="4210383"/>
            <a:ext cx="296074" cy="244935"/>
          </a:xfrm>
          <a:prstGeom prst="rect">
            <a:avLst/>
          </a:prstGeom>
          <a:noFill/>
          <a:extLst>
            <a:ext uri="{909E8E84-426E-40DD-AFC4-6F175D3DCCD1}">
              <a14:hiddenFill xmlns:a14="http://schemas.microsoft.com/office/drawing/2010/main">
                <a:solidFill>
                  <a:srgbClr val="FFFFFF"/>
                </a:solidFill>
              </a14:hiddenFill>
            </a:ext>
          </a:extLst>
        </p:spPr>
      </p:pic>
      <p:cxnSp>
        <p:nvCxnSpPr>
          <p:cNvPr id="97" name="Straight Connector 96"/>
          <p:cNvCxnSpPr>
            <a:stCxn id="62" idx="2"/>
            <a:endCxn id="95" idx="0"/>
          </p:cNvCxnSpPr>
          <p:nvPr/>
        </p:nvCxnSpPr>
        <p:spPr>
          <a:xfrm>
            <a:off x="5806254" y="3513332"/>
            <a:ext cx="1099425" cy="697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4" idx="0"/>
            <a:endCxn id="61" idx="2"/>
          </p:cNvCxnSpPr>
          <p:nvPr/>
        </p:nvCxnSpPr>
        <p:spPr>
          <a:xfrm flipV="1">
            <a:off x="6520064" y="3515366"/>
            <a:ext cx="1071531" cy="7096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1" idx="2"/>
            <a:endCxn id="95" idx="0"/>
          </p:cNvCxnSpPr>
          <p:nvPr/>
        </p:nvCxnSpPr>
        <p:spPr>
          <a:xfrm flipH="1">
            <a:off x="6905679" y="3515366"/>
            <a:ext cx="685916" cy="6950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4" idx="0"/>
          </p:cNvCxnSpPr>
          <p:nvPr/>
        </p:nvCxnSpPr>
        <p:spPr>
          <a:xfrm flipH="1" flipV="1">
            <a:off x="5806254" y="3513332"/>
            <a:ext cx="713810" cy="711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6789415" y="4122836"/>
            <a:ext cx="241147" cy="5650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05" name="Oval 104"/>
          <p:cNvSpPr/>
          <p:nvPr/>
        </p:nvSpPr>
        <p:spPr>
          <a:xfrm>
            <a:off x="6395181" y="4141496"/>
            <a:ext cx="272920"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cxnSp>
        <p:nvCxnSpPr>
          <p:cNvPr id="107" name="Straight Arrow Connector 106"/>
          <p:cNvCxnSpPr/>
          <p:nvPr/>
        </p:nvCxnSpPr>
        <p:spPr>
          <a:xfrm>
            <a:off x="5800991" y="3574007"/>
            <a:ext cx="571036" cy="613208"/>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047487" y="4341723"/>
            <a:ext cx="1526867" cy="646331"/>
          </a:xfrm>
          <a:prstGeom prst="rect">
            <a:avLst/>
          </a:prstGeom>
          <a:solidFill>
            <a:schemeClr val="bg2"/>
          </a:solidFill>
          <a:ln>
            <a:solidFill>
              <a:schemeClr val="tx1"/>
            </a:solidFill>
          </a:ln>
        </p:spPr>
        <p:txBody>
          <a:bodyPr wrap="square" rtlCol="0">
            <a:spAutoFit/>
          </a:bodyPr>
          <a:lstStyle/>
          <a:p>
            <a:pPr algn="ctr"/>
            <a:r>
              <a:rPr lang="en-US" sz="1200" dirty="0">
                <a:latin typeface="Arial" panose="020B0604020202020204" pitchFamily="34" charset="0"/>
                <a:cs typeface="Arial" panose="020B0604020202020204" pitchFamily="34" charset="0"/>
              </a:rPr>
              <a:t>Local Tracking of FW based on TCP/ICMP probes</a:t>
            </a:r>
          </a:p>
        </p:txBody>
      </p:sp>
      <p:cxnSp>
        <p:nvCxnSpPr>
          <p:cNvPr id="120" name="Straight Arrow Connector 119"/>
          <p:cNvCxnSpPr/>
          <p:nvPr/>
        </p:nvCxnSpPr>
        <p:spPr>
          <a:xfrm flipH="1">
            <a:off x="6529391" y="3558877"/>
            <a:ext cx="871376" cy="597175"/>
          </a:xfrm>
          <a:prstGeom prst="straightConnector1">
            <a:avLst/>
          </a:prstGeom>
          <a:ln w="28575">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2"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54" y="4243713"/>
            <a:ext cx="33517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24" name="Straight Connector 123"/>
          <p:cNvCxnSpPr>
            <a:stCxn id="12" idx="2"/>
            <a:endCxn id="122" idx="0"/>
          </p:cNvCxnSpPr>
          <p:nvPr/>
        </p:nvCxnSpPr>
        <p:spPr>
          <a:xfrm>
            <a:off x="782585" y="4009432"/>
            <a:ext cx="5155" cy="234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2" idx="0"/>
            <a:endCxn id="11" idx="2"/>
          </p:cNvCxnSpPr>
          <p:nvPr/>
        </p:nvCxnSpPr>
        <p:spPr>
          <a:xfrm flipV="1">
            <a:off x="787740" y="4010823"/>
            <a:ext cx="686653" cy="232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173" y="4244326"/>
            <a:ext cx="33517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Straight Connector 131"/>
          <p:cNvCxnSpPr>
            <a:stCxn id="12" idx="2"/>
            <a:endCxn id="130" idx="0"/>
          </p:cNvCxnSpPr>
          <p:nvPr/>
        </p:nvCxnSpPr>
        <p:spPr>
          <a:xfrm>
            <a:off x="782585" y="4009432"/>
            <a:ext cx="676174" cy="234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0" idx="0"/>
            <a:endCxn id="11" idx="2"/>
          </p:cNvCxnSpPr>
          <p:nvPr/>
        </p:nvCxnSpPr>
        <p:spPr>
          <a:xfrm flipV="1">
            <a:off x="1458759" y="4010823"/>
            <a:ext cx="15634" cy="233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51733" y="4164664"/>
            <a:ext cx="201669"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8" name="Oval 137"/>
          <p:cNvSpPr/>
          <p:nvPr/>
        </p:nvSpPr>
        <p:spPr>
          <a:xfrm>
            <a:off x="1312440" y="4179340"/>
            <a:ext cx="201669"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cxnSp>
        <p:nvCxnSpPr>
          <p:cNvPr id="141" name="Straight Arrow Connector 140"/>
          <p:cNvCxnSpPr>
            <a:endCxn id="108" idx="0"/>
          </p:cNvCxnSpPr>
          <p:nvPr/>
        </p:nvCxnSpPr>
        <p:spPr>
          <a:xfrm flipH="1">
            <a:off x="4810921" y="3679775"/>
            <a:ext cx="1047827" cy="661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7496741" y="1644285"/>
            <a:ext cx="1526867" cy="1015663"/>
          </a:xfrm>
          <a:prstGeom prst="rect">
            <a:avLst/>
          </a:prstGeom>
          <a:solidFill>
            <a:schemeClr val="bg2"/>
          </a:solidFill>
          <a:ln>
            <a:solidFill>
              <a:schemeClr val="tx1"/>
            </a:solidFill>
          </a:ln>
        </p:spPr>
        <p:txBody>
          <a:bodyPr wrap="square" rtlCol="0">
            <a:spAutoFit/>
          </a:bodyPr>
          <a:lstStyle/>
          <a:p>
            <a:pPr algn="ctr"/>
            <a:r>
              <a:rPr lang="en-US" sz="1200" dirty="0">
                <a:latin typeface="Arial" panose="020B0604020202020204" pitchFamily="34" charset="0"/>
                <a:cs typeface="Arial" panose="020B0604020202020204" pitchFamily="34" charset="0"/>
              </a:rPr>
              <a:t>Track information (announce packets) is sent to all </a:t>
            </a:r>
            <a:r>
              <a:rPr lang="en-US" sz="1200" dirty="0" err="1">
                <a:latin typeface="Arial" panose="020B0604020202020204" pitchFamily="34" charset="0"/>
                <a:cs typeface="Arial" panose="020B0604020202020204" pitchFamily="34" charset="0"/>
              </a:rPr>
              <a:t>ToRs</a:t>
            </a:r>
            <a:r>
              <a:rPr lang="en-US" sz="1200" dirty="0">
                <a:latin typeface="Arial" panose="020B0604020202020204" pitchFamily="34" charset="0"/>
                <a:cs typeface="Arial" panose="020B0604020202020204" pitchFamily="34" charset="0"/>
              </a:rPr>
              <a:t> using multicast </a:t>
            </a:r>
            <a:r>
              <a:rPr lang="en-US" sz="1200" dirty="0" err="1">
                <a:latin typeface="Arial" panose="020B0604020202020204" pitchFamily="34" charset="0"/>
                <a:cs typeface="Arial" panose="020B0604020202020204" pitchFamily="34" charset="0"/>
              </a:rPr>
              <a:t>GIPo</a:t>
            </a:r>
            <a:r>
              <a:rPr lang="en-US" sz="1200" dirty="0">
                <a:latin typeface="Arial" panose="020B0604020202020204" pitchFamily="34" charset="0"/>
                <a:cs typeface="Arial" panose="020B0604020202020204" pitchFamily="34" charset="0"/>
              </a:rPr>
              <a:t> address</a:t>
            </a:r>
          </a:p>
        </p:txBody>
      </p:sp>
      <p:cxnSp>
        <p:nvCxnSpPr>
          <p:cNvPr id="146" name="Straight Arrow Connector 145"/>
          <p:cNvCxnSpPr>
            <a:stCxn id="144" idx="1"/>
          </p:cNvCxnSpPr>
          <p:nvPr/>
        </p:nvCxnSpPr>
        <p:spPr>
          <a:xfrm flipH="1">
            <a:off x="6895961" y="2152117"/>
            <a:ext cx="600780" cy="3402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158814" y="766497"/>
            <a:ext cx="7123393" cy="138499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PBR tracking at RL is supported from ACI 4.0. Following support is being enabled at RL in ACI 4.0</a:t>
            </a:r>
          </a:p>
          <a:p>
            <a:endParaRPr lang="en-US" sz="1200" dirty="0">
              <a:latin typeface="Arial" panose="020B0604020202020204" pitchFamily="34" charset="0"/>
              <a:cs typeface="Arial" panose="020B0604020202020204" pitchFamily="34" charset="0"/>
            </a:endParaRPr>
          </a:p>
          <a:p>
            <a:pPr marL="228600" indent="-228600">
              <a:buAutoNum type="arabicPeriod"/>
            </a:pPr>
            <a:r>
              <a:rPr lang="en-US" sz="1200" dirty="0">
                <a:latin typeface="Arial" panose="020B0604020202020204" pitchFamily="34" charset="0"/>
                <a:cs typeface="Arial" panose="020B0604020202020204" pitchFamily="34" charset="0"/>
              </a:rPr>
              <a:t>Service device can be connected at RL. RL can track locally and provide reachability information within RL and ACI main DC through multicast announce packets. HREP tunnels between RL and Spines in main DC is used to forward multicast </a:t>
            </a:r>
            <a:r>
              <a:rPr lang="en-US" sz="1200">
                <a:latin typeface="Arial" panose="020B0604020202020204" pitchFamily="34" charset="0"/>
                <a:cs typeface="Arial" panose="020B0604020202020204" pitchFamily="34" charset="0"/>
              </a:rPr>
              <a:t>announce packets.</a:t>
            </a:r>
            <a:endParaRPr lang="en-US" sz="1200" dirty="0">
              <a:latin typeface="Arial" panose="020B0604020202020204" pitchFamily="34" charset="0"/>
              <a:cs typeface="Arial" panose="020B0604020202020204" pitchFamily="34" charset="0"/>
            </a:endParaRPr>
          </a:p>
          <a:p>
            <a:pPr marL="228600" indent="-228600">
              <a:buAutoNum type="arabicPeriod"/>
            </a:pPr>
            <a:r>
              <a:rPr lang="en-US" sz="1200" dirty="0">
                <a:latin typeface="Arial" panose="020B0604020202020204" pitchFamily="34" charset="0"/>
                <a:cs typeface="Arial" panose="020B0604020202020204" pitchFamily="34" charset="0"/>
              </a:rPr>
              <a:t>Consumer and provider EPG that is using PBR track information can be on RL. RL can use multicast probes from ACI main DC and redirect packets accordingly.</a:t>
            </a:r>
          </a:p>
        </p:txBody>
      </p:sp>
      <p:sp>
        <p:nvSpPr>
          <p:cNvPr id="116" name="Freeform 115"/>
          <p:cNvSpPr/>
          <p:nvPr/>
        </p:nvSpPr>
        <p:spPr>
          <a:xfrm>
            <a:off x="2115050" y="2541786"/>
            <a:ext cx="3842632" cy="1208877"/>
          </a:xfrm>
          <a:custGeom>
            <a:avLst/>
            <a:gdLst>
              <a:gd name="connsiteX0" fmla="*/ 3682189 w 3842632"/>
              <a:gd name="connsiteY0" fmla="*/ 597084 h 1208877"/>
              <a:gd name="connsiteX1" fmla="*/ 3451944 w 3842632"/>
              <a:gd name="connsiteY1" fmla="*/ 18184 h 1208877"/>
              <a:gd name="connsiteX2" fmla="*/ 287725 w 3842632"/>
              <a:gd name="connsiteY2" fmla="*/ 182644 h 1208877"/>
              <a:gd name="connsiteX3" fmla="*/ 235098 w 3842632"/>
              <a:gd name="connsiteY3" fmla="*/ 557614 h 1208877"/>
              <a:gd name="connsiteX4" fmla="*/ 1070557 w 3842632"/>
              <a:gd name="connsiteY4" fmla="*/ 1208877 h 1208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2632" h="1208877">
                <a:moveTo>
                  <a:pt x="3682189" y="597084"/>
                </a:moveTo>
                <a:cubicBezTo>
                  <a:pt x="3849938" y="342170"/>
                  <a:pt x="4017688" y="87257"/>
                  <a:pt x="3451944" y="18184"/>
                </a:cubicBezTo>
                <a:cubicBezTo>
                  <a:pt x="2886200" y="-50889"/>
                  <a:pt x="823866" y="92739"/>
                  <a:pt x="287725" y="182644"/>
                </a:cubicBezTo>
                <a:cubicBezTo>
                  <a:pt x="-248416" y="272549"/>
                  <a:pt x="104626" y="386575"/>
                  <a:pt x="235098" y="557614"/>
                </a:cubicBezTo>
                <a:cubicBezTo>
                  <a:pt x="365570" y="728653"/>
                  <a:pt x="718063" y="968765"/>
                  <a:pt x="1070557" y="1208877"/>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Freeform 116"/>
          <p:cNvSpPr/>
          <p:nvPr/>
        </p:nvSpPr>
        <p:spPr>
          <a:xfrm>
            <a:off x="1512482" y="2373809"/>
            <a:ext cx="6014881" cy="1501844"/>
          </a:xfrm>
          <a:custGeom>
            <a:avLst/>
            <a:gdLst>
              <a:gd name="connsiteX0" fmla="*/ 6014881 w 6014881"/>
              <a:gd name="connsiteY0" fmla="*/ 797953 h 1501844"/>
              <a:gd name="connsiteX1" fmla="*/ 4889971 w 6014881"/>
              <a:gd name="connsiteY1" fmla="*/ 173004 h 1501844"/>
              <a:gd name="connsiteX2" fmla="*/ 278501 w 6014881"/>
              <a:gd name="connsiteY2" fmla="*/ 107220 h 1501844"/>
              <a:gd name="connsiteX3" fmla="*/ 910029 w 6014881"/>
              <a:gd name="connsiteY3" fmla="*/ 1501844 h 1501844"/>
            </a:gdLst>
            <a:ahLst/>
            <a:cxnLst>
              <a:cxn ang="0">
                <a:pos x="connsiteX0" y="connsiteY0"/>
              </a:cxn>
              <a:cxn ang="0">
                <a:pos x="connsiteX1" y="connsiteY1"/>
              </a:cxn>
              <a:cxn ang="0">
                <a:pos x="connsiteX2" y="connsiteY2"/>
              </a:cxn>
              <a:cxn ang="0">
                <a:pos x="connsiteX3" y="connsiteY3"/>
              </a:cxn>
            </a:cxnLst>
            <a:rect l="l" t="t" r="r" b="b"/>
            <a:pathLst>
              <a:path w="6014881" h="1501844">
                <a:moveTo>
                  <a:pt x="6014881" y="797953"/>
                </a:moveTo>
                <a:cubicBezTo>
                  <a:pt x="5930457" y="543039"/>
                  <a:pt x="5846034" y="288126"/>
                  <a:pt x="4889971" y="173004"/>
                </a:cubicBezTo>
                <a:cubicBezTo>
                  <a:pt x="3933908" y="57882"/>
                  <a:pt x="941825" y="-114253"/>
                  <a:pt x="278501" y="107220"/>
                </a:cubicBezTo>
                <a:cubicBezTo>
                  <a:pt x="-384823" y="328693"/>
                  <a:pt x="262603" y="915268"/>
                  <a:pt x="910029" y="1501844"/>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18" name="Freeform 117"/>
          <p:cNvSpPr/>
          <p:nvPr/>
        </p:nvSpPr>
        <p:spPr>
          <a:xfrm>
            <a:off x="1494954" y="2482309"/>
            <a:ext cx="6065301" cy="1393344"/>
          </a:xfrm>
          <a:custGeom>
            <a:avLst/>
            <a:gdLst>
              <a:gd name="connsiteX0" fmla="*/ 6065301 w 6065301"/>
              <a:gd name="connsiteY0" fmla="*/ 702610 h 1393344"/>
              <a:gd name="connsiteX1" fmla="*/ 4789088 w 6065301"/>
              <a:gd name="connsiteY1" fmla="*/ 31612 h 1393344"/>
              <a:gd name="connsiteX2" fmla="*/ 1019655 w 6065301"/>
              <a:gd name="connsiteY2" fmla="*/ 242121 h 1393344"/>
              <a:gd name="connsiteX3" fmla="*/ 0 w 6065301"/>
              <a:gd name="connsiteY3" fmla="*/ 1393344 h 1393344"/>
            </a:gdLst>
            <a:ahLst/>
            <a:cxnLst>
              <a:cxn ang="0">
                <a:pos x="connsiteX0" y="connsiteY0"/>
              </a:cxn>
              <a:cxn ang="0">
                <a:pos x="connsiteX1" y="connsiteY1"/>
              </a:cxn>
              <a:cxn ang="0">
                <a:pos x="connsiteX2" y="connsiteY2"/>
              </a:cxn>
              <a:cxn ang="0">
                <a:pos x="connsiteX3" y="connsiteY3"/>
              </a:cxn>
            </a:cxnLst>
            <a:rect l="l" t="t" r="r" b="b"/>
            <a:pathLst>
              <a:path w="6065301" h="1393344">
                <a:moveTo>
                  <a:pt x="6065301" y="702610"/>
                </a:moveTo>
                <a:cubicBezTo>
                  <a:pt x="5847665" y="405485"/>
                  <a:pt x="5630029" y="108360"/>
                  <a:pt x="4789088" y="31612"/>
                </a:cubicBezTo>
                <a:cubicBezTo>
                  <a:pt x="3948147" y="-45136"/>
                  <a:pt x="1817836" y="15166"/>
                  <a:pt x="1019655" y="242121"/>
                </a:cubicBezTo>
                <a:cubicBezTo>
                  <a:pt x="221474" y="469076"/>
                  <a:pt x="110737" y="931210"/>
                  <a:pt x="0" y="1393344"/>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23" name="Freeform 122"/>
          <p:cNvSpPr/>
          <p:nvPr/>
        </p:nvSpPr>
        <p:spPr>
          <a:xfrm>
            <a:off x="2162628" y="2592170"/>
            <a:ext cx="3868671" cy="1250591"/>
          </a:xfrm>
          <a:custGeom>
            <a:avLst/>
            <a:gdLst>
              <a:gd name="connsiteX0" fmla="*/ 3621454 w 3868671"/>
              <a:gd name="connsiteY0" fmla="*/ 474338 h 1250591"/>
              <a:gd name="connsiteX1" fmla="*/ 3529356 w 3868671"/>
              <a:gd name="connsiteY1" fmla="*/ 53319 h 1250591"/>
              <a:gd name="connsiteX2" fmla="*/ 332245 w 3868671"/>
              <a:gd name="connsiteY2" fmla="*/ 138838 h 1250591"/>
              <a:gd name="connsiteX3" fmla="*/ 259883 w 3868671"/>
              <a:gd name="connsiteY3" fmla="*/ 1250591 h 1250591"/>
            </a:gdLst>
            <a:ahLst/>
            <a:cxnLst>
              <a:cxn ang="0">
                <a:pos x="connsiteX0" y="connsiteY0"/>
              </a:cxn>
              <a:cxn ang="0">
                <a:pos x="connsiteX1" y="connsiteY1"/>
              </a:cxn>
              <a:cxn ang="0">
                <a:pos x="connsiteX2" y="connsiteY2"/>
              </a:cxn>
              <a:cxn ang="0">
                <a:pos x="connsiteX3" y="connsiteY3"/>
              </a:cxn>
            </a:cxnLst>
            <a:rect l="l" t="t" r="r" b="b"/>
            <a:pathLst>
              <a:path w="3868671" h="1250591">
                <a:moveTo>
                  <a:pt x="3621454" y="474338"/>
                </a:moveTo>
                <a:cubicBezTo>
                  <a:pt x="3849506" y="291787"/>
                  <a:pt x="4077558" y="109236"/>
                  <a:pt x="3529356" y="53319"/>
                </a:cubicBezTo>
                <a:cubicBezTo>
                  <a:pt x="2981154" y="-2598"/>
                  <a:pt x="877157" y="-60707"/>
                  <a:pt x="332245" y="138838"/>
                </a:cubicBezTo>
                <a:cubicBezTo>
                  <a:pt x="-212667" y="338383"/>
                  <a:pt x="23608" y="794487"/>
                  <a:pt x="259883" y="1250591"/>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28" name="Freeform 127"/>
          <p:cNvSpPr/>
          <p:nvPr/>
        </p:nvSpPr>
        <p:spPr>
          <a:xfrm>
            <a:off x="1442327" y="2579927"/>
            <a:ext cx="4648857" cy="1210207"/>
          </a:xfrm>
          <a:custGeom>
            <a:avLst/>
            <a:gdLst>
              <a:gd name="connsiteX0" fmla="*/ 4361490 w 4648857"/>
              <a:gd name="connsiteY0" fmla="*/ 565522 h 1210207"/>
              <a:gd name="connsiteX1" fmla="*/ 4302284 w 4648857"/>
              <a:gd name="connsiteY1" fmla="*/ 32670 h 1210207"/>
              <a:gd name="connsiteX2" fmla="*/ 907821 w 4648857"/>
              <a:gd name="connsiteY2" fmla="*/ 183973 h 1210207"/>
              <a:gd name="connsiteX3" fmla="*/ 0 w 4648857"/>
              <a:gd name="connsiteY3" fmla="*/ 1210207 h 1210207"/>
            </a:gdLst>
            <a:ahLst/>
            <a:cxnLst>
              <a:cxn ang="0">
                <a:pos x="connsiteX0" y="connsiteY0"/>
              </a:cxn>
              <a:cxn ang="0">
                <a:pos x="connsiteX1" y="connsiteY1"/>
              </a:cxn>
              <a:cxn ang="0">
                <a:pos x="connsiteX2" y="connsiteY2"/>
              </a:cxn>
              <a:cxn ang="0">
                <a:pos x="connsiteX3" y="connsiteY3"/>
              </a:cxn>
            </a:cxnLst>
            <a:rect l="l" t="t" r="r" b="b"/>
            <a:pathLst>
              <a:path w="4648857" h="1210207">
                <a:moveTo>
                  <a:pt x="4361490" y="565522"/>
                </a:moveTo>
                <a:cubicBezTo>
                  <a:pt x="4619693" y="330891"/>
                  <a:pt x="4877896" y="96261"/>
                  <a:pt x="4302284" y="32670"/>
                </a:cubicBezTo>
                <a:cubicBezTo>
                  <a:pt x="3726672" y="-30922"/>
                  <a:pt x="1624868" y="-12283"/>
                  <a:pt x="907821" y="183973"/>
                </a:cubicBezTo>
                <a:cubicBezTo>
                  <a:pt x="190774" y="380229"/>
                  <a:pt x="95387" y="795218"/>
                  <a:pt x="0" y="1210207"/>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Freeform 128"/>
          <p:cNvSpPr/>
          <p:nvPr/>
        </p:nvSpPr>
        <p:spPr>
          <a:xfrm>
            <a:off x="830534" y="2420210"/>
            <a:ext cx="5212237" cy="1389659"/>
          </a:xfrm>
          <a:custGeom>
            <a:avLst/>
            <a:gdLst>
              <a:gd name="connsiteX0" fmla="*/ 5012754 w 5212237"/>
              <a:gd name="connsiteY0" fmla="*/ 692347 h 1389659"/>
              <a:gd name="connsiteX1" fmla="*/ 4756195 w 5212237"/>
              <a:gd name="connsiteY1" fmla="*/ 139760 h 1389659"/>
              <a:gd name="connsiteX2" fmla="*/ 1006498 w 5212237"/>
              <a:gd name="connsiteY2" fmla="*/ 106867 h 1389659"/>
              <a:gd name="connsiteX3" fmla="*/ 0 w 5212237"/>
              <a:gd name="connsiteY3" fmla="*/ 1389659 h 1389659"/>
            </a:gdLst>
            <a:ahLst/>
            <a:cxnLst>
              <a:cxn ang="0">
                <a:pos x="connsiteX0" y="connsiteY0"/>
              </a:cxn>
              <a:cxn ang="0">
                <a:pos x="connsiteX1" y="connsiteY1"/>
              </a:cxn>
              <a:cxn ang="0">
                <a:pos x="connsiteX2" y="connsiteY2"/>
              </a:cxn>
              <a:cxn ang="0">
                <a:pos x="connsiteX3" y="connsiteY3"/>
              </a:cxn>
            </a:cxnLst>
            <a:rect l="l" t="t" r="r" b="b"/>
            <a:pathLst>
              <a:path w="5212237" h="1389659">
                <a:moveTo>
                  <a:pt x="5012754" y="692347"/>
                </a:moveTo>
                <a:cubicBezTo>
                  <a:pt x="5218329" y="464843"/>
                  <a:pt x="5423904" y="237340"/>
                  <a:pt x="4756195" y="139760"/>
                </a:cubicBezTo>
                <a:cubicBezTo>
                  <a:pt x="4088486" y="42180"/>
                  <a:pt x="1799197" y="-101449"/>
                  <a:pt x="1006498" y="106867"/>
                </a:cubicBezTo>
                <a:cubicBezTo>
                  <a:pt x="213799" y="315183"/>
                  <a:pt x="106899" y="852421"/>
                  <a:pt x="0" y="1389659"/>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31" name="Freeform 130"/>
          <p:cNvSpPr/>
          <p:nvPr/>
        </p:nvSpPr>
        <p:spPr>
          <a:xfrm>
            <a:off x="896224" y="2350546"/>
            <a:ext cx="6664031" cy="1472480"/>
          </a:xfrm>
          <a:custGeom>
            <a:avLst/>
            <a:gdLst>
              <a:gd name="connsiteX0" fmla="*/ 6664031 w 6664031"/>
              <a:gd name="connsiteY0" fmla="*/ 814638 h 1472480"/>
              <a:gd name="connsiteX1" fmla="*/ 5558857 w 6664031"/>
              <a:gd name="connsiteY1" fmla="*/ 91012 h 1472480"/>
              <a:gd name="connsiteX2" fmla="*/ 888180 w 6664031"/>
              <a:gd name="connsiteY2" fmla="*/ 163375 h 1472480"/>
              <a:gd name="connsiteX3" fmla="*/ 6672 w 6664031"/>
              <a:gd name="connsiteY3" fmla="*/ 1472480 h 1472480"/>
            </a:gdLst>
            <a:ahLst/>
            <a:cxnLst>
              <a:cxn ang="0">
                <a:pos x="connsiteX0" y="connsiteY0"/>
              </a:cxn>
              <a:cxn ang="0">
                <a:pos x="connsiteX1" y="connsiteY1"/>
              </a:cxn>
              <a:cxn ang="0">
                <a:pos x="connsiteX2" y="connsiteY2"/>
              </a:cxn>
              <a:cxn ang="0">
                <a:pos x="connsiteX3" y="connsiteY3"/>
              </a:cxn>
            </a:cxnLst>
            <a:rect l="l" t="t" r="r" b="b"/>
            <a:pathLst>
              <a:path w="6664031" h="1472480">
                <a:moveTo>
                  <a:pt x="6664031" y="814638"/>
                </a:moveTo>
                <a:cubicBezTo>
                  <a:pt x="6592765" y="507097"/>
                  <a:pt x="6521499" y="199556"/>
                  <a:pt x="5558857" y="91012"/>
                </a:cubicBezTo>
                <a:cubicBezTo>
                  <a:pt x="4596215" y="-17532"/>
                  <a:pt x="1813544" y="-66870"/>
                  <a:pt x="888180" y="163375"/>
                </a:cubicBezTo>
                <a:cubicBezTo>
                  <a:pt x="-37184" y="393620"/>
                  <a:pt x="-15256" y="933050"/>
                  <a:pt x="6672" y="1472480"/>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3" name="Freeform 132"/>
          <p:cNvSpPr/>
          <p:nvPr/>
        </p:nvSpPr>
        <p:spPr>
          <a:xfrm>
            <a:off x="2178616" y="2407234"/>
            <a:ext cx="5388217" cy="1376321"/>
          </a:xfrm>
          <a:custGeom>
            <a:avLst/>
            <a:gdLst>
              <a:gd name="connsiteX0" fmla="*/ 5388217 w 5388217"/>
              <a:gd name="connsiteY0" fmla="*/ 738215 h 1376321"/>
              <a:gd name="connsiteX1" fmla="*/ 4197523 w 5388217"/>
              <a:gd name="connsiteY1" fmla="*/ 21167 h 1376321"/>
              <a:gd name="connsiteX2" fmla="*/ 211003 w 5388217"/>
              <a:gd name="connsiteY2" fmla="*/ 297461 h 1376321"/>
              <a:gd name="connsiteX3" fmla="*/ 908315 w 5388217"/>
              <a:gd name="connsiteY3" fmla="*/ 1376321 h 1376321"/>
            </a:gdLst>
            <a:ahLst/>
            <a:cxnLst>
              <a:cxn ang="0">
                <a:pos x="connsiteX0" y="connsiteY0"/>
              </a:cxn>
              <a:cxn ang="0">
                <a:pos x="connsiteX1" y="connsiteY1"/>
              </a:cxn>
              <a:cxn ang="0">
                <a:pos x="connsiteX2" y="connsiteY2"/>
              </a:cxn>
              <a:cxn ang="0">
                <a:pos x="connsiteX3" y="connsiteY3"/>
              </a:cxn>
            </a:cxnLst>
            <a:rect l="l" t="t" r="r" b="b"/>
            <a:pathLst>
              <a:path w="5388217" h="1376321">
                <a:moveTo>
                  <a:pt x="5388217" y="738215"/>
                </a:moveTo>
                <a:cubicBezTo>
                  <a:pt x="5224304" y="416420"/>
                  <a:pt x="5060392" y="94626"/>
                  <a:pt x="4197523" y="21167"/>
                </a:cubicBezTo>
                <a:cubicBezTo>
                  <a:pt x="3334654" y="-52292"/>
                  <a:pt x="759204" y="71602"/>
                  <a:pt x="211003" y="297461"/>
                </a:cubicBezTo>
                <a:cubicBezTo>
                  <a:pt x="-337198" y="523320"/>
                  <a:pt x="285558" y="949820"/>
                  <a:pt x="908315" y="1376321"/>
                </a:cubicBezTo>
              </a:path>
            </a:pathLst>
          </a:custGeom>
          <a:ln w="28575">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TextBox 133"/>
          <p:cNvSpPr txBox="1"/>
          <p:nvPr/>
        </p:nvSpPr>
        <p:spPr>
          <a:xfrm>
            <a:off x="3691603" y="2100139"/>
            <a:ext cx="93371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IP Network</a:t>
            </a:r>
          </a:p>
        </p:txBody>
      </p:sp>
    </p:spTree>
    <p:extLst>
      <p:ext uri="{BB962C8B-B14F-4D97-AF65-F5344CB8AC3E}">
        <p14:creationId xmlns:p14="http://schemas.microsoft.com/office/powerpoint/2010/main" val="28941547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6294" y="171881"/>
            <a:ext cx="8345488" cy="731837"/>
          </a:xfrm>
        </p:spPr>
        <p:txBody>
          <a:bodyPr/>
          <a:lstStyle/>
          <a:p>
            <a:r>
              <a:rPr lang="en-US" dirty="0">
                <a:latin typeface="Arial" panose="020B0604020202020204" pitchFamily="34" charset="0"/>
                <a:cs typeface="Arial" panose="020B0604020202020204" pitchFamily="34" charset="0"/>
              </a:rPr>
              <a:t>What is </a:t>
            </a:r>
            <a:r>
              <a:rPr lang="en-US" dirty="0">
                <a:cs typeface="Arial" panose="020B0604020202020204" pitchFamily="34" charset="0"/>
              </a:rPr>
              <a:t>the</a:t>
            </a:r>
            <a:r>
              <a:rPr lang="en-US" dirty="0">
                <a:latin typeface="Arial" panose="020B0604020202020204" pitchFamily="34" charset="0"/>
                <a:cs typeface="Arial" panose="020B0604020202020204" pitchFamily="34" charset="0"/>
              </a:rPr>
              <a:t> change now for PBR tracking and why?</a:t>
            </a:r>
          </a:p>
        </p:txBody>
      </p:sp>
      <p:pic>
        <p:nvPicPr>
          <p:cNvPr id="2" name="Picture 1"/>
          <p:cNvPicPr>
            <a:picLocks noChangeAspect="1"/>
          </p:cNvPicPr>
          <p:nvPr/>
        </p:nvPicPr>
        <p:blipFill>
          <a:blip r:embed="rId2"/>
          <a:stretch>
            <a:fillRect/>
          </a:stretch>
        </p:blipFill>
        <p:spPr>
          <a:xfrm>
            <a:off x="596090" y="1490622"/>
            <a:ext cx="7107237" cy="3393038"/>
          </a:xfrm>
          <a:prstGeom prst="rect">
            <a:avLst/>
          </a:prstGeom>
        </p:spPr>
      </p:pic>
      <p:sp>
        <p:nvSpPr>
          <p:cNvPr id="4" name="Rectangular Callout 3"/>
          <p:cNvSpPr/>
          <p:nvPr/>
        </p:nvSpPr>
        <p:spPr>
          <a:xfrm>
            <a:off x="4149708" y="3723168"/>
            <a:ext cx="4889037" cy="1276429"/>
          </a:xfrm>
          <a:prstGeom prst="wedgeRectCallout">
            <a:avLst>
              <a:gd name="adj1" fmla="val 3867"/>
              <a:gd name="adj2" fmla="val -89434"/>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latin typeface="Arial" panose="020B0604020202020204" pitchFamily="34" charset="0"/>
                <a:cs typeface="Arial" panose="020B0604020202020204" pitchFamily="34" charset="0"/>
              </a:rPr>
              <a:t>System </a:t>
            </a:r>
            <a:r>
              <a:rPr lang="en-US" sz="1200" dirty="0" err="1">
                <a:solidFill>
                  <a:schemeClr val="bg2"/>
                </a:solidFill>
                <a:latin typeface="Arial" panose="020B0604020202020204" pitchFamily="34" charset="0"/>
                <a:cs typeface="Arial" panose="020B0604020202020204" pitchFamily="34" charset="0"/>
              </a:rPr>
              <a:t>GIPo</a:t>
            </a:r>
            <a:r>
              <a:rPr lang="en-US" sz="1200" dirty="0">
                <a:solidFill>
                  <a:schemeClr val="bg2"/>
                </a:solidFill>
                <a:latin typeface="Arial" panose="020B0604020202020204" pitchFamily="34" charset="0"/>
                <a:cs typeface="Arial" panose="020B0604020202020204" pitchFamily="34" charset="0"/>
              </a:rPr>
              <a:t> for infra needs to be enabled for PBR tracking to be enabled on RL. PBR tracked HREP (announce) packets from RL needs to be replicated at Spine by looking at VNID of the incoming packet from Spine. VNID to multicast packet translation can happen only when Infra </a:t>
            </a:r>
            <a:r>
              <a:rPr lang="en-US" sz="1200" dirty="0" err="1">
                <a:solidFill>
                  <a:schemeClr val="bg2"/>
                </a:solidFill>
                <a:latin typeface="Arial" panose="020B0604020202020204" pitchFamily="34" charset="0"/>
                <a:cs typeface="Arial" panose="020B0604020202020204" pitchFamily="34" charset="0"/>
              </a:rPr>
              <a:t>GIPo</a:t>
            </a:r>
            <a:r>
              <a:rPr lang="en-US" sz="1200" dirty="0">
                <a:solidFill>
                  <a:schemeClr val="bg2"/>
                </a:solidFill>
                <a:latin typeface="Arial" panose="020B0604020202020204" pitchFamily="34" charset="0"/>
                <a:cs typeface="Arial" panose="020B0604020202020204" pitchFamily="34" charset="0"/>
              </a:rPr>
              <a:t> is from system </a:t>
            </a:r>
            <a:r>
              <a:rPr lang="en-US" sz="1200" dirty="0" err="1">
                <a:solidFill>
                  <a:schemeClr val="bg2"/>
                </a:solidFill>
                <a:latin typeface="Arial" panose="020B0604020202020204" pitchFamily="34" charset="0"/>
                <a:cs typeface="Arial" panose="020B0604020202020204" pitchFamily="34" charset="0"/>
              </a:rPr>
              <a:t>GIPo</a:t>
            </a:r>
            <a:r>
              <a:rPr lang="en-US" sz="1200" dirty="0">
                <a:solidFill>
                  <a:schemeClr val="bg2"/>
                </a:solidFill>
                <a:latin typeface="Arial" panose="020B0604020202020204" pitchFamily="34" charset="0"/>
                <a:cs typeface="Arial" panose="020B0604020202020204" pitchFamily="34" charset="0"/>
              </a:rPr>
              <a:t> (225.x.x.x) range. This is due to hardware limitation</a:t>
            </a:r>
          </a:p>
        </p:txBody>
      </p:sp>
      <p:sp>
        <p:nvSpPr>
          <p:cNvPr id="5" name="TextBox 4"/>
          <p:cNvSpPr txBox="1"/>
          <p:nvPr/>
        </p:nvSpPr>
        <p:spPr>
          <a:xfrm>
            <a:off x="359928" y="823187"/>
            <a:ext cx="494398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This new knob does not impact existing tracking behavior at Local leaf.</a:t>
            </a:r>
          </a:p>
        </p:txBody>
      </p:sp>
    </p:spTree>
    <p:extLst>
      <p:ext uri="{BB962C8B-B14F-4D97-AF65-F5344CB8AC3E}">
        <p14:creationId xmlns:p14="http://schemas.microsoft.com/office/powerpoint/2010/main" val="106166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a:stCxn id="265" idx="0"/>
            <a:endCxn id="177" idx="2"/>
          </p:cNvCxnSpPr>
          <p:nvPr/>
        </p:nvCxnSpPr>
        <p:spPr>
          <a:xfrm flipH="1" flipV="1">
            <a:off x="2533203" y="2972836"/>
            <a:ext cx="158067" cy="160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Rounded Rectangle 273"/>
          <p:cNvSpPr/>
          <p:nvPr/>
        </p:nvSpPr>
        <p:spPr>
          <a:xfrm>
            <a:off x="5267276" y="3059494"/>
            <a:ext cx="3553403" cy="1515320"/>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6" name="TextBox 5"/>
          <p:cNvSpPr txBox="1"/>
          <p:nvPr/>
        </p:nvSpPr>
        <p:spPr>
          <a:xfrm>
            <a:off x="3449995" y="2382816"/>
            <a:ext cx="907621" cy="260199"/>
          </a:xfrm>
          <a:prstGeom prst="rect">
            <a:avLst/>
          </a:prstGeom>
          <a:noFill/>
        </p:spPr>
        <p:txBody>
          <a:bodyPr wrap="none" rtlCol="0">
            <a:spAutoFit/>
          </a:bodyPr>
          <a:lstStyle/>
          <a:p>
            <a:pPr algn="ctr" eaLnBrk="0" hangingPunct="0">
              <a:defRPr/>
            </a:pPr>
            <a:r>
              <a:rPr lang="en-US" sz="1091" b="1" dirty="0">
                <a:solidFill>
                  <a:srgbClr val="FFFFFF"/>
                </a:solidFill>
                <a:latin typeface="Arial" panose="020B0604020202020204" pitchFamily="34" charset="0"/>
                <a:ea typeface="ＭＳ Ｐゴシック" panose="020B0600070205080204" pitchFamily="34" charset="-128"/>
                <a:cs typeface="+mn-cs"/>
              </a:rPr>
              <a:t>IP Network</a:t>
            </a:r>
          </a:p>
        </p:txBody>
      </p:sp>
      <p:cxnSp>
        <p:nvCxnSpPr>
          <p:cNvPr id="10" name="Straight Connector 9"/>
          <p:cNvCxnSpPr>
            <a:stCxn id="116" idx="2"/>
            <a:endCxn id="277" idx="0"/>
          </p:cNvCxnSpPr>
          <p:nvPr/>
        </p:nvCxnSpPr>
        <p:spPr>
          <a:xfrm>
            <a:off x="6217673" y="3045778"/>
            <a:ext cx="192744" cy="1564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45588" y="2528182"/>
            <a:ext cx="364229" cy="3108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39678" y="2353144"/>
            <a:ext cx="729687" cy="288220"/>
          </a:xfrm>
          <a:prstGeom prst="rect">
            <a:avLst/>
          </a:prstGeom>
          <a:noFill/>
        </p:spPr>
        <p:txBody>
          <a:bodyPr wrap="none" rtlCol="0">
            <a:spAutoFit/>
          </a:bodyPr>
          <a:lstStyle/>
          <a:p>
            <a:pPr eaLnBrk="0" hangingPunct="0">
              <a:defRPr/>
            </a:pPr>
            <a:r>
              <a:rPr lang="en-US" sz="1273" dirty="0">
                <a:solidFill>
                  <a:srgbClr val="FFFFFF"/>
                </a:solidFill>
                <a:latin typeface="Arial" panose="020B0604020202020204" pitchFamily="34" charset="0"/>
                <a:ea typeface="ＭＳ Ｐゴシック" panose="020B0600070205080204" pitchFamily="34" charset="-128"/>
                <a:cs typeface="+mn-cs"/>
              </a:rPr>
              <a:t>L2 / L3 </a:t>
            </a:r>
          </a:p>
        </p:txBody>
      </p:sp>
      <p:cxnSp>
        <p:nvCxnSpPr>
          <p:cNvPr id="384" name="Straight Connector 383"/>
          <p:cNvCxnSpPr>
            <a:stCxn id="117" idx="2"/>
            <a:endCxn id="276" idx="0"/>
          </p:cNvCxnSpPr>
          <p:nvPr/>
        </p:nvCxnSpPr>
        <p:spPr>
          <a:xfrm>
            <a:off x="6799443" y="2962573"/>
            <a:ext cx="344907" cy="227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1816719" y="3132982"/>
            <a:ext cx="2008017" cy="928431"/>
            <a:chOff x="951707" y="2531095"/>
            <a:chExt cx="2937225" cy="1550750"/>
          </a:xfrm>
        </p:grpSpPr>
        <p:pic>
          <p:nvPicPr>
            <p:cNvPr id="260" name="Picture 25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6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Connector 265"/>
            <p:cNvCxnSpPr>
              <a:stCxn id="262" idx="0"/>
              <a:endCxn id="265"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62" idx="0"/>
              <a:endCxn id="260"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0"/>
              <a:endCxn id="265"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1" idx="0"/>
              <a:endCxn id="260"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4" idx="0"/>
              <a:endCxn id="265"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a:endCxn id="260"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3" idx="0"/>
              <a:endCxn id="260"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3" idx="0"/>
              <a:endCxn id="265"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5" name="Rectangle 274"/>
          <p:cNvSpPr/>
          <p:nvPr/>
        </p:nvSpPr>
        <p:spPr>
          <a:xfrm>
            <a:off x="5574632" y="4641945"/>
            <a:ext cx="2522736" cy="195887"/>
          </a:xfrm>
          <a:prstGeom prst="rect">
            <a:avLst/>
          </a:prstGeom>
          <a:noFill/>
          <a:ln w="12700" cap="flat" cmpd="sng" algn="ctr">
            <a:noFill/>
            <a:prstDash val="solid"/>
            <a:miter lim="800000"/>
          </a:ln>
          <a:effectLst>
            <a:softEdge rad="114300"/>
          </a:effectLst>
        </p:spPr>
        <p:txBody>
          <a:bodyPr wrap="square" lIns="83107" tIns="0" rIns="83107" bIns="0" rtlCol="0" anchor="ctr">
            <a:spAutoFit/>
          </a:bodyPr>
          <a:lstStyle/>
          <a:p>
            <a:pPr algn="ctr" defTabSz="623445" fontAlgn="auto">
              <a:spcBef>
                <a:spcPts val="0"/>
              </a:spcBef>
              <a:spcAft>
                <a:spcPts val="0"/>
              </a:spcAft>
              <a:defRPr/>
            </a:pPr>
            <a:r>
              <a:rPr lang="en-US" sz="1273" b="1" kern="0" dirty="0">
                <a:solidFill>
                  <a:srgbClr val="0377A3"/>
                </a:solidFill>
                <a:latin typeface="Arial"/>
                <a:ea typeface="ＭＳ Ｐゴシック" panose="020B0600070205080204" pitchFamily="34" charset="-128"/>
                <a:cs typeface="+mn-cs"/>
              </a:rPr>
              <a:t>Remote Location</a:t>
            </a:r>
          </a:p>
        </p:txBody>
      </p:sp>
      <p:pic>
        <p:nvPicPr>
          <p:cNvPr id="276" name="Picture 27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981" y="3190139"/>
            <a:ext cx="520743" cy="251086"/>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7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049" y="3202234"/>
            <a:ext cx="520743" cy="232114"/>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8" descr="http://fixnowblog.com/wp-content/uploads/2014/10/Microsoft-Hel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6378" y="4052870"/>
            <a:ext cx="382278" cy="244860"/>
          </a:xfrm>
          <a:prstGeom prst="rect">
            <a:avLst/>
          </a:prstGeom>
          <a:noFill/>
          <a:extLst>
            <a:ext uri="{909E8E84-426E-40dd-AFC4-6F175D3DCCD1}">
              <a14:hiddenFill xmlns:a14="http://schemas.microsoft.com/office/drawing/2010/main" xmlns="">
                <a:solidFill>
                  <a:srgbClr val="FFFFFF"/>
                </a:solidFill>
              </a14:hiddenFill>
            </a:ext>
          </a:extLst>
        </p:spPr>
      </p:pic>
      <p:pic>
        <p:nvPicPr>
          <p:cNvPr id="280" name="Picture 279"/>
          <p:cNvPicPr>
            <a:picLocks noChangeAspect="1"/>
          </p:cNvPicPr>
          <p:nvPr/>
        </p:nvPicPr>
        <p:blipFill>
          <a:blip r:embed="rId5"/>
          <a:stretch>
            <a:fillRect/>
          </a:stretch>
        </p:blipFill>
        <p:spPr>
          <a:xfrm>
            <a:off x="5731969" y="4378818"/>
            <a:ext cx="664955" cy="153128"/>
          </a:xfrm>
          <a:prstGeom prst="rect">
            <a:avLst/>
          </a:prstGeom>
        </p:spPr>
      </p:pic>
      <p:sp>
        <p:nvSpPr>
          <p:cNvPr id="281" name="Shape 345"/>
          <p:cNvSpPr/>
          <p:nvPr/>
        </p:nvSpPr>
        <p:spPr>
          <a:xfrm>
            <a:off x="5655556" y="3705537"/>
            <a:ext cx="765847" cy="342217"/>
          </a:xfrm>
          <a:prstGeom prst="roundRect">
            <a:avLst>
              <a:gd name="adj" fmla="val 11855"/>
            </a:avLst>
          </a:prstGeom>
          <a:solidFill>
            <a:schemeClr val="lt1"/>
          </a:solidFill>
          <a:ln>
            <a:noFill/>
          </a:ln>
        </p:spPr>
        <p:txBody>
          <a:bodyPr lIns="74636" tIns="37295" rIns="74636" bIns="41545" anchor="b" anchorCtr="0">
            <a:noAutofit/>
          </a:bodyPr>
          <a:lstStyle/>
          <a:p>
            <a:pPr algn="ctr" eaLnBrk="0" hangingPunct="0">
              <a:buSzPct val="25000"/>
              <a:defRPr/>
            </a:pPr>
            <a:r>
              <a:rPr lang="en-US" sz="818" b="1" dirty="0">
                <a:solidFill>
                  <a:schemeClr val="bg2"/>
                </a:solidFill>
                <a:latin typeface="Arial"/>
                <a:ea typeface="Arial"/>
                <a:cs typeface="Arial"/>
                <a:sym typeface="Arial"/>
              </a:rPr>
              <a:t>Hypervisor</a:t>
            </a:r>
          </a:p>
        </p:txBody>
      </p:sp>
      <p:sp>
        <p:nvSpPr>
          <p:cNvPr id="282" name="Shape 346"/>
          <p:cNvSpPr/>
          <p:nvPr/>
        </p:nvSpPr>
        <p:spPr>
          <a:xfrm>
            <a:off x="5725051" y="3731150"/>
            <a:ext cx="594521" cy="108175"/>
          </a:xfrm>
          <a:prstGeom prst="roundRect">
            <a:avLst>
              <a:gd name="adj" fmla="val 17966"/>
            </a:avLst>
          </a:prstGeom>
          <a:solidFill>
            <a:schemeClr val="accent1"/>
          </a:solidFill>
          <a:ln>
            <a:noFill/>
          </a:ln>
        </p:spPr>
        <p:txBody>
          <a:bodyPr lIns="83114" tIns="41545" rIns="83114" bIns="41545" anchor="ctr" anchorCtr="0">
            <a:noAutofit/>
          </a:bodyPr>
          <a:lstStyle/>
          <a:p>
            <a:pPr algn="ctr" eaLnBrk="0" hangingPunct="0">
              <a:buSzPct val="25000"/>
              <a:defRPr/>
            </a:pPr>
            <a:r>
              <a:rPr lang="en-US" sz="818" b="1" dirty="0" err="1">
                <a:solidFill>
                  <a:srgbClr val="FFFFFF"/>
                </a:solidFill>
                <a:latin typeface="Arial"/>
                <a:ea typeface="Arial"/>
                <a:cs typeface="Arial"/>
                <a:sym typeface="Arial"/>
              </a:rPr>
              <a:t>vSwitch</a:t>
            </a:r>
            <a:endParaRPr lang="en-US" sz="818" b="1" dirty="0">
              <a:solidFill>
                <a:srgbClr val="FFFFFF"/>
              </a:solidFill>
              <a:latin typeface="Arial"/>
              <a:ea typeface="Arial"/>
              <a:cs typeface="Arial"/>
              <a:sym typeface="Arial"/>
            </a:endParaRPr>
          </a:p>
        </p:txBody>
      </p:sp>
      <p:pic>
        <p:nvPicPr>
          <p:cNvPr id="283" name="Picture 93" descr="Device_router_3057_RGB.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629507" y="3747637"/>
            <a:ext cx="402666" cy="19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4" name="Picture 28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88097" y="4052469"/>
            <a:ext cx="284939" cy="266630"/>
          </a:xfrm>
          <a:prstGeom prst="rect">
            <a:avLst/>
          </a:prstGeom>
        </p:spPr>
      </p:pic>
      <p:sp>
        <p:nvSpPr>
          <p:cNvPr id="285" name="Shape 346"/>
          <p:cNvSpPr/>
          <p:nvPr/>
        </p:nvSpPr>
        <p:spPr>
          <a:xfrm>
            <a:off x="6550794" y="4262789"/>
            <a:ext cx="564333" cy="229169"/>
          </a:xfrm>
          <a:prstGeom prst="roundRect">
            <a:avLst>
              <a:gd name="adj" fmla="val 17966"/>
            </a:avLst>
          </a:prstGeom>
          <a:solidFill>
            <a:schemeClr val="accent1"/>
          </a:solidFill>
          <a:ln>
            <a:noFill/>
          </a:ln>
        </p:spPr>
        <p:txBody>
          <a:bodyPr lIns="83114" tIns="41545" rIns="83114" bIns="41545" anchor="ctr" anchorCtr="0">
            <a:noAutofit/>
          </a:bodyPr>
          <a:lstStyle/>
          <a:p>
            <a:pPr algn="ctr" eaLnBrk="0" hangingPunct="0">
              <a:buSzPct val="25000"/>
              <a:defRPr/>
            </a:pPr>
            <a:r>
              <a:rPr lang="en-US" sz="818" b="1" dirty="0">
                <a:solidFill>
                  <a:srgbClr val="FFFFFF"/>
                </a:solidFill>
                <a:latin typeface="Arial"/>
                <a:ea typeface="Arial"/>
                <a:cs typeface="Arial"/>
                <a:sym typeface="Arial"/>
              </a:rPr>
              <a:t>Bare</a:t>
            </a:r>
          </a:p>
          <a:p>
            <a:pPr algn="ctr" eaLnBrk="0" hangingPunct="0">
              <a:buSzPct val="25000"/>
              <a:defRPr/>
            </a:pPr>
            <a:r>
              <a:rPr lang="en-US" sz="818" b="1" dirty="0">
                <a:solidFill>
                  <a:srgbClr val="FFFFFF"/>
                </a:solidFill>
                <a:latin typeface="Arial"/>
                <a:ea typeface="Arial"/>
                <a:cs typeface="Arial"/>
                <a:sym typeface="Arial"/>
              </a:rPr>
              <a:t>Metal</a:t>
            </a:r>
          </a:p>
        </p:txBody>
      </p:sp>
      <p:sp>
        <p:nvSpPr>
          <p:cNvPr id="286" name="Freeform 285"/>
          <p:cNvSpPr/>
          <p:nvPr/>
        </p:nvSpPr>
        <p:spPr>
          <a:xfrm rot="176643">
            <a:off x="5958034" y="3464647"/>
            <a:ext cx="782839" cy="280435"/>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2345" tIns="31172" rIns="62345" bIns="31172" rtlCol="0" anchor="ctr"/>
          <a:lstStyle/>
          <a:p>
            <a:pPr algn="ctr" defTabSz="415454" eaLnBrk="0" hangingPunct="0">
              <a:defRPr/>
            </a:pPr>
            <a:endParaRPr lang="en-US">
              <a:solidFill>
                <a:srgbClr val="676767"/>
              </a:solidFill>
              <a:latin typeface="Arial"/>
            </a:endParaRPr>
          </a:p>
        </p:txBody>
      </p:sp>
      <p:sp>
        <p:nvSpPr>
          <p:cNvPr id="288" name="Freeform 287"/>
          <p:cNvSpPr/>
          <p:nvPr/>
        </p:nvSpPr>
        <p:spPr>
          <a:xfrm>
            <a:off x="6993132" y="3466993"/>
            <a:ext cx="782839" cy="280435"/>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2345" tIns="31172" rIns="62345" bIns="31172" rtlCol="0" anchor="ctr"/>
          <a:lstStyle/>
          <a:p>
            <a:pPr algn="ctr" defTabSz="415454" eaLnBrk="0" hangingPunct="0">
              <a:defRPr/>
            </a:pPr>
            <a:endParaRPr lang="en-US">
              <a:solidFill>
                <a:srgbClr val="676767"/>
              </a:solidFill>
              <a:latin typeface="Arial"/>
            </a:endParaRPr>
          </a:p>
        </p:txBody>
      </p:sp>
      <p:sp>
        <p:nvSpPr>
          <p:cNvPr id="289" name="Rectangle 288"/>
          <p:cNvSpPr/>
          <p:nvPr/>
        </p:nvSpPr>
        <p:spPr>
          <a:xfrm>
            <a:off x="1107525" y="4563388"/>
            <a:ext cx="2403512" cy="255477"/>
          </a:xfrm>
          <a:prstGeom prst="rect">
            <a:avLst/>
          </a:prstGeom>
          <a:noFill/>
        </p:spPr>
        <p:txBody>
          <a:bodyPr wrap="square">
            <a:noAutofit/>
          </a:bodyPr>
          <a:lstStyle/>
          <a:p>
            <a:pPr algn="ctr" eaLnBrk="0" hangingPunct="0">
              <a:defRPr/>
            </a:pPr>
            <a:r>
              <a:rPr lang="en-US" sz="1455" dirty="0">
                <a:solidFill>
                  <a:srgbClr val="E8EBF1">
                    <a:lumMod val="50000"/>
                  </a:srgbClr>
                </a:solidFill>
                <a:latin typeface="Arial" panose="020B0604020202020204" pitchFamily="34" charset="0"/>
                <a:ea typeface="ＭＳ Ｐゴシック" panose="020B0600070205080204" pitchFamily="34" charset="-128"/>
                <a:cs typeface="+mn-cs"/>
              </a:rPr>
              <a:t>ACI Main DC</a:t>
            </a:r>
          </a:p>
        </p:txBody>
      </p:sp>
      <p:sp>
        <p:nvSpPr>
          <p:cNvPr id="110" name="TextBox 109"/>
          <p:cNvSpPr txBox="1"/>
          <p:nvPr/>
        </p:nvSpPr>
        <p:spPr>
          <a:xfrm>
            <a:off x="113679" y="3513155"/>
            <a:ext cx="1885453" cy="763799"/>
          </a:xfrm>
          <a:prstGeom prst="rect">
            <a:avLst/>
          </a:prstGeom>
          <a:noFill/>
        </p:spPr>
        <p:txBody>
          <a:bodyPr wrap="none" rtlCol="0">
            <a:spAutoFit/>
          </a:bodyPr>
          <a:lstStyle/>
          <a:p>
            <a:r>
              <a:rPr lang="en-US" sz="1091" b="1" dirty="0">
                <a:solidFill>
                  <a:schemeClr val="tx2"/>
                </a:solidFill>
              </a:rPr>
              <a:t>APIC 1: 10.1.1.1</a:t>
            </a:r>
          </a:p>
          <a:p>
            <a:r>
              <a:rPr lang="en-US" sz="1091" b="1" dirty="0">
                <a:solidFill>
                  <a:schemeClr val="tx2"/>
                </a:solidFill>
              </a:rPr>
              <a:t>APIC 2: 10.1.1.2</a:t>
            </a:r>
          </a:p>
          <a:p>
            <a:r>
              <a:rPr lang="en-US" sz="1091" b="1" dirty="0">
                <a:solidFill>
                  <a:schemeClr val="tx2"/>
                </a:solidFill>
              </a:rPr>
              <a:t>APIC 3: 10.1.1.3</a:t>
            </a:r>
          </a:p>
          <a:p>
            <a:r>
              <a:rPr lang="en-US" sz="1091" b="1" dirty="0">
                <a:solidFill>
                  <a:schemeClr val="tx2"/>
                </a:solidFill>
              </a:rPr>
              <a:t>Pod TEP Pool: 10.1.0.0/16</a:t>
            </a:r>
          </a:p>
        </p:txBody>
      </p:sp>
      <p:sp>
        <p:nvSpPr>
          <p:cNvPr id="111" name="TextBox 110"/>
          <p:cNvSpPr txBox="1"/>
          <p:nvPr/>
        </p:nvSpPr>
        <p:spPr>
          <a:xfrm>
            <a:off x="7082270" y="4248718"/>
            <a:ext cx="1808508" cy="260199"/>
          </a:xfrm>
          <a:prstGeom prst="rect">
            <a:avLst/>
          </a:prstGeom>
          <a:noFill/>
        </p:spPr>
        <p:txBody>
          <a:bodyPr wrap="none" rtlCol="0">
            <a:spAutoFit/>
          </a:bodyPr>
          <a:lstStyle/>
          <a:p>
            <a:r>
              <a:rPr lang="en-US" sz="1091" b="1" dirty="0">
                <a:solidFill>
                  <a:schemeClr val="tx2"/>
                </a:solidFill>
              </a:rPr>
              <a:t>RL TEP Pool: 10.3.0.0/24</a:t>
            </a:r>
          </a:p>
        </p:txBody>
      </p:sp>
      <p:sp>
        <p:nvSpPr>
          <p:cNvPr id="5" name="Rounded Rectangle 4"/>
          <p:cNvSpPr/>
          <p:nvPr/>
        </p:nvSpPr>
        <p:spPr>
          <a:xfrm>
            <a:off x="6223152" y="883613"/>
            <a:ext cx="2857238" cy="1406006"/>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solidFill>
              </a:rPr>
              <a:t>Reachability to APICs infra IP </a:t>
            </a:r>
          </a:p>
          <a:p>
            <a:pPr algn="ctr"/>
            <a:r>
              <a:rPr lang="en-US" sz="1400" dirty="0">
                <a:solidFill>
                  <a:schemeClr val="bg2"/>
                </a:solidFill>
              </a:rPr>
              <a:t>10.1.1.1, 10.1.1.2, 10.1.1.3</a:t>
            </a:r>
          </a:p>
          <a:p>
            <a:pPr algn="ctr"/>
            <a:endParaRPr lang="en-US" sz="1400" b="1" dirty="0">
              <a:solidFill>
                <a:schemeClr val="bg2"/>
              </a:solidFill>
            </a:endParaRPr>
          </a:p>
          <a:p>
            <a:pPr algn="ctr"/>
            <a:r>
              <a:rPr lang="en-US" sz="1400" b="1" dirty="0">
                <a:solidFill>
                  <a:schemeClr val="bg2"/>
                </a:solidFill>
              </a:rPr>
              <a:t>Reachability to TEP pool of Pod that’s associated  with RL</a:t>
            </a:r>
          </a:p>
          <a:p>
            <a:pPr algn="ctr"/>
            <a:r>
              <a:rPr lang="en-US" sz="1400" dirty="0">
                <a:solidFill>
                  <a:schemeClr val="bg2"/>
                </a:solidFill>
              </a:rPr>
              <a:t>10.1.1.0/16 </a:t>
            </a:r>
          </a:p>
        </p:txBody>
      </p:sp>
      <p:pic>
        <p:nvPicPr>
          <p:cNvPr id="116"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7992" y="2729860"/>
            <a:ext cx="419368" cy="315918"/>
          </a:xfrm>
          <a:prstGeom prst="rect">
            <a:avLst/>
          </a:prstGeom>
          <a:noFill/>
          <a:extLst>
            <a:ext uri="{909E8E84-426E-40dd-AFC4-6F175D3DCCD1}">
              <a14:hiddenFill xmlns:a14="http://schemas.microsoft.com/office/drawing/2010/main" xmlns="">
                <a:solidFill>
                  <a:srgbClr val="FFFFFF"/>
                </a:solidFill>
              </a14:hiddenFill>
            </a:ext>
          </a:extLst>
        </p:spPr>
      </p:pic>
      <p:pic>
        <p:nvPicPr>
          <p:cNvPr id="117"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9761" y="2646655"/>
            <a:ext cx="419368" cy="3159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 name="Straight Connector 19"/>
          <p:cNvCxnSpPr>
            <a:stCxn id="116" idx="2"/>
            <a:endCxn id="276" idx="0"/>
          </p:cNvCxnSpPr>
          <p:nvPr/>
        </p:nvCxnSpPr>
        <p:spPr>
          <a:xfrm>
            <a:off x="6217674" y="3045781"/>
            <a:ext cx="926676" cy="144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77" idx="0"/>
            <a:endCxn id="117" idx="2"/>
          </p:cNvCxnSpPr>
          <p:nvPr/>
        </p:nvCxnSpPr>
        <p:spPr>
          <a:xfrm flipV="1">
            <a:off x="6410418" y="2962577"/>
            <a:ext cx="389025" cy="23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p:cNvCxnSpPr>
          <p:nvPr/>
        </p:nvCxnSpPr>
        <p:spPr>
          <a:xfrm flipH="1">
            <a:off x="6737319" y="2289619"/>
            <a:ext cx="914452" cy="384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ounded Rectangle 140"/>
          <p:cNvSpPr/>
          <p:nvPr/>
        </p:nvSpPr>
        <p:spPr>
          <a:xfrm>
            <a:off x="790182" y="1255782"/>
            <a:ext cx="1710416" cy="763056"/>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2"/>
                </a:solidFill>
              </a:rPr>
              <a:t>Reachability to RL TEP Pool</a:t>
            </a:r>
          </a:p>
          <a:p>
            <a:pPr algn="ctr"/>
            <a:r>
              <a:rPr lang="en-US" sz="1400" dirty="0">
                <a:solidFill>
                  <a:schemeClr val="bg2"/>
                </a:solidFill>
              </a:rPr>
              <a:t>10.3.0.0/24</a:t>
            </a:r>
            <a:r>
              <a:rPr lang="en-US" sz="1400" b="1" dirty="0">
                <a:solidFill>
                  <a:schemeClr val="bg2"/>
                </a:solidFill>
              </a:rPr>
              <a:t> </a:t>
            </a:r>
          </a:p>
        </p:txBody>
      </p:sp>
      <p:cxnSp>
        <p:nvCxnSpPr>
          <p:cNvPr id="103" name="Straight Connector 102"/>
          <p:cNvCxnSpPr>
            <a:endCxn id="117" idx="0"/>
          </p:cNvCxnSpPr>
          <p:nvPr/>
        </p:nvCxnSpPr>
        <p:spPr>
          <a:xfrm>
            <a:off x="5845588" y="2528185"/>
            <a:ext cx="953855" cy="1184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260" idx="0"/>
            <a:endCxn id="178" idx="1"/>
          </p:cNvCxnSpPr>
          <p:nvPr/>
        </p:nvCxnSpPr>
        <p:spPr>
          <a:xfrm flipV="1">
            <a:off x="3060084" y="2947739"/>
            <a:ext cx="85179" cy="194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260" idx="0"/>
            <a:endCxn id="177" idx="2"/>
          </p:cNvCxnSpPr>
          <p:nvPr/>
        </p:nvCxnSpPr>
        <p:spPr>
          <a:xfrm flipH="1" flipV="1">
            <a:off x="2533203" y="2972836"/>
            <a:ext cx="526881" cy="169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8" idx="1"/>
            <a:endCxn id="265" idx="0"/>
          </p:cNvCxnSpPr>
          <p:nvPr/>
        </p:nvCxnSpPr>
        <p:spPr>
          <a:xfrm flipH="1">
            <a:off x="2691270" y="2947739"/>
            <a:ext cx="453993" cy="1852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itle 4"/>
          <p:cNvSpPr>
            <a:spLocks noGrp="1"/>
          </p:cNvSpPr>
          <p:nvPr>
            <p:ph type="title" idx="4294967295"/>
          </p:nvPr>
        </p:nvSpPr>
        <p:spPr>
          <a:xfrm>
            <a:off x="0" y="39688"/>
            <a:ext cx="8258175" cy="731837"/>
          </a:xfrm>
        </p:spPr>
        <p:txBody>
          <a:bodyPr/>
          <a:lstStyle/>
          <a:p>
            <a:r>
              <a:rPr lang="en-US" dirty="0"/>
              <a:t>Network Reachability Requirement for RL</a:t>
            </a:r>
          </a:p>
        </p:txBody>
      </p:sp>
      <p:grpSp>
        <p:nvGrpSpPr>
          <p:cNvPr id="126" name="Group 125"/>
          <p:cNvGrpSpPr/>
          <p:nvPr/>
        </p:nvGrpSpPr>
        <p:grpSpPr>
          <a:xfrm>
            <a:off x="224227" y="2823079"/>
            <a:ext cx="754493" cy="502291"/>
            <a:chOff x="614534" y="2759311"/>
            <a:chExt cx="1043267" cy="871763"/>
          </a:xfrm>
        </p:grpSpPr>
        <p:grpSp>
          <p:nvGrpSpPr>
            <p:cNvPr id="127" name="Shape 314"/>
            <p:cNvGrpSpPr/>
            <p:nvPr/>
          </p:nvGrpSpPr>
          <p:grpSpPr>
            <a:xfrm>
              <a:off x="614534" y="2759311"/>
              <a:ext cx="618543" cy="670935"/>
              <a:chOff x="1853" y="592"/>
              <a:chExt cx="2052" cy="2052"/>
            </a:xfrm>
          </p:grpSpPr>
          <p:sp>
            <p:nvSpPr>
              <p:cNvPr id="15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8" name="Shape 314"/>
            <p:cNvGrpSpPr/>
            <p:nvPr/>
          </p:nvGrpSpPr>
          <p:grpSpPr>
            <a:xfrm>
              <a:off x="838797" y="2850027"/>
              <a:ext cx="618543" cy="670935"/>
              <a:chOff x="1853" y="592"/>
              <a:chExt cx="2052" cy="2052"/>
            </a:xfrm>
          </p:grpSpPr>
          <p:sp>
            <p:nvSpPr>
              <p:cNvPr id="145"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9" name="Shape 314"/>
            <p:cNvGrpSpPr/>
            <p:nvPr/>
          </p:nvGrpSpPr>
          <p:grpSpPr>
            <a:xfrm>
              <a:off x="1039258" y="2960139"/>
              <a:ext cx="618543" cy="670935"/>
              <a:chOff x="1853" y="592"/>
              <a:chExt cx="2052" cy="2052"/>
            </a:xfrm>
          </p:grpSpPr>
          <p:sp>
            <p:nvSpPr>
              <p:cNvPr id="1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76" name="Cloud 175"/>
          <p:cNvSpPr/>
          <p:nvPr/>
        </p:nvSpPr>
        <p:spPr>
          <a:xfrm>
            <a:off x="1902850" y="2160563"/>
            <a:ext cx="4909531" cy="82617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pic>
        <p:nvPicPr>
          <p:cNvPr id="178"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5263" y="2789780"/>
            <a:ext cx="419368" cy="315918"/>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3519" y="2656918"/>
            <a:ext cx="419368" cy="3159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5" name="Straight Arrow Connector 154"/>
          <p:cNvCxnSpPr>
            <a:stCxn id="141" idx="2"/>
            <a:endCxn id="178" idx="0"/>
          </p:cNvCxnSpPr>
          <p:nvPr/>
        </p:nvCxnSpPr>
        <p:spPr>
          <a:xfrm>
            <a:off x="1645390" y="2018838"/>
            <a:ext cx="1709557" cy="7709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1" idx="2"/>
            <a:endCxn id="177" idx="0"/>
          </p:cNvCxnSpPr>
          <p:nvPr/>
        </p:nvCxnSpPr>
        <p:spPr>
          <a:xfrm>
            <a:off x="1645390" y="2018838"/>
            <a:ext cx="887813" cy="638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Rounded Rectangle 192"/>
          <p:cNvSpPr/>
          <p:nvPr/>
        </p:nvSpPr>
        <p:spPr>
          <a:xfrm>
            <a:off x="57961" y="2735232"/>
            <a:ext cx="4297400" cy="177643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6" name="Straight Arrow Connector 25"/>
          <p:cNvCxnSpPr>
            <a:stCxn id="5" idx="2"/>
            <a:endCxn id="116" idx="0"/>
          </p:cNvCxnSpPr>
          <p:nvPr/>
        </p:nvCxnSpPr>
        <p:spPr>
          <a:xfrm flipH="1">
            <a:off x="6217676" y="2289619"/>
            <a:ext cx="1434095" cy="440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8" name="Picture 11" descr="C:\Users\ecoffey\AppData\Local\Temp\Rar$DRa0.324\30072_Device_server_default_6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2163" y="3746652"/>
            <a:ext cx="342626" cy="335280"/>
          </a:xfrm>
          <a:prstGeom prst="rect">
            <a:avLst/>
          </a:prstGeom>
          <a:noFill/>
          <a:extLst>
            <a:ext uri="{909E8E84-426E-40DD-AFC4-6F175D3DCCD1}">
              <a14:hiddenFill xmlns:a14="http://schemas.microsoft.com/office/drawing/2010/main">
                <a:solidFill>
                  <a:srgbClr val="FFFFFF"/>
                </a:solidFill>
              </a14:hiddenFill>
            </a:ext>
          </a:extLst>
        </p:spPr>
      </p:pic>
      <p:sp>
        <p:nvSpPr>
          <p:cNvPr id="99" name="Left-Right Arrow 98"/>
          <p:cNvSpPr/>
          <p:nvPr/>
        </p:nvSpPr>
        <p:spPr>
          <a:xfrm>
            <a:off x="6683870" y="3306726"/>
            <a:ext cx="191767" cy="69454"/>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11" descr="C:\Users\ecoffey\AppData\Local\Temp\Rar$DRa0.295\30029_Device_firewall_default_6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9479" y="3731331"/>
            <a:ext cx="344622" cy="350601"/>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1F4523A7-933E-4252-9EB1-935020B8FBA5}"/>
              </a:ext>
            </a:extLst>
          </p:cNvPr>
          <p:cNvGrpSpPr/>
          <p:nvPr/>
        </p:nvGrpSpPr>
        <p:grpSpPr>
          <a:xfrm>
            <a:off x="7050477" y="3205067"/>
            <a:ext cx="156742" cy="147313"/>
            <a:chOff x="6391352" y="2442150"/>
            <a:chExt cx="1275036" cy="1275036"/>
          </a:xfrm>
        </p:grpSpPr>
        <p:sp>
          <p:nvSpPr>
            <p:cNvPr id="102" name="Oval 101">
              <a:extLst>
                <a:ext uri="{FF2B5EF4-FFF2-40B4-BE49-F238E27FC236}">
                  <a16:creationId xmlns:a16="http://schemas.microsoft.com/office/drawing/2014/main" id="{554E98D0-B18E-44AB-84A6-FE3347741ED3}"/>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04" name="Freeform 5">
              <a:extLst>
                <a:ext uri="{FF2B5EF4-FFF2-40B4-BE49-F238E27FC236}">
                  <a16:creationId xmlns:a16="http://schemas.microsoft.com/office/drawing/2014/main" id="{0B48629C-9015-42B5-9A98-55CD3E8039F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05" name="Group 104">
            <a:extLst>
              <a:ext uri="{FF2B5EF4-FFF2-40B4-BE49-F238E27FC236}">
                <a16:creationId xmlns:a16="http://schemas.microsoft.com/office/drawing/2014/main" id="{40ED98DE-F6BE-4058-A653-4E322C3D87C6}"/>
              </a:ext>
            </a:extLst>
          </p:cNvPr>
          <p:cNvGrpSpPr/>
          <p:nvPr/>
        </p:nvGrpSpPr>
        <p:grpSpPr>
          <a:xfrm>
            <a:off x="6331046" y="3188558"/>
            <a:ext cx="156742" cy="147313"/>
            <a:chOff x="6391352" y="2442150"/>
            <a:chExt cx="1275036" cy="1275036"/>
          </a:xfrm>
        </p:grpSpPr>
        <p:sp>
          <p:nvSpPr>
            <p:cNvPr id="106" name="Oval 105">
              <a:extLst>
                <a:ext uri="{FF2B5EF4-FFF2-40B4-BE49-F238E27FC236}">
                  <a16:creationId xmlns:a16="http://schemas.microsoft.com/office/drawing/2014/main" id="{2CD9348A-75EF-45B6-B353-45E67C44CA1F}"/>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07" name="Freeform 5">
              <a:extLst>
                <a:ext uri="{FF2B5EF4-FFF2-40B4-BE49-F238E27FC236}">
                  <a16:creationId xmlns:a16="http://schemas.microsoft.com/office/drawing/2014/main" id="{3FCCD1D6-C883-4F77-AB24-24C9B1A4D76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08" name="Group 107">
            <a:extLst>
              <a:ext uri="{FF2B5EF4-FFF2-40B4-BE49-F238E27FC236}">
                <a16:creationId xmlns:a16="http://schemas.microsoft.com/office/drawing/2014/main" id="{B507B526-74ED-443E-8524-0E280A7A8219}"/>
              </a:ext>
            </a:extLst>
          </p:cNvPr>
          <p:cNvGrpSpPr/>
          <p:nvPr/>
        </p:nvGrpSpPr>
        <p:grpSpPr>
          <a:xfrm>
            <a:off x="2988521" y="3178429"/>
            <a:ext cx="156742" cy="147313"/>
            <a:chOff x="6391352" y="2442150"/>
            <a:chExt cx="1275036" cy="1275036"/>
          </a:xfrm>
        </p:grpSpPr>
        <p:sp>
          <p:nvSpPr>
            <p:cNvPr id="109" name="Oval 108">
              <a:extLst>
                <a:ext uri="{FF2B5EF4-FFF2-40B4-BE49-F238E27FC236}">
                  <a16:creationId xmlns:a16="http://schemas.microsoft.com/office/drawing/2014/main" id="{2F126426-FFF5-4AAD-AF0D-F2050B1CDAB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12" name="Freeform 5">
              <a:extLst>
                <a:ext uri="{FF2B5EF4-FFF2-40B4-BE49-F238E27FC236}">
                  <a16:creationId xmlns:a16="http://schemas.microsoft.com/office/drawing/2014/main" id="{11ABF7F2-A03D-49B9-8519-1302D3BA8A10}"/>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13" name="Group 112">
            <a:extLst>
              <a:ext uri="{FF2B5EF4-FFF2-40B4-BE49-F238E27FC236}">
                <a16:creationId xmlns:a16="http://schemas.microsoft.com/office/drawing/2014/main" id="{F71D5AF8-C52B-4389-A7C6-AB678222EEF3}"/>
              </a:ext>
            </a:extLst>
          </p:cNvPr>
          <p:cNvGrpSpPr/>
          <p:nvPr/>
        </p:nvGrpSpPr>
        <p:grpSpPr>
          <a:xfrm>
            <a:off x="2597581" y="3184601"/>
            <a:ext cx="156742" cy="147313"/>
            <a:chOff x="6391352" y="2442150"/>
            <a:chExt cx="1275036" cy="1275036"/>
          </a:xfrm>
        </p:grpSpPr>
        <p:sp>
          <p:nvSpPr>
            <p:cNvPr id="114" name="Oval 113">
              <a:extLst>
                <a:ext uri="{FF2B5EF4-FFF2-40B4-BE49-F238E27FC236}">
                  <a16:creationId xmlns:a16="http://schemas.microsoft.com/office/drawing/2014/main" id="{146C44A0-6E80-44AA-8B0A-98C3D9280BC1}"/>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15" name="Freeform 5">
              <a:extLst>
                <a:ext uri="{FF2B5EF4-FFF2-40B4-BE49-F238E27FC236}">
                  <a16:creationId xmlns:a16="http://schemas.microsoft.com/office/drawing/2014/main" id="{44A4D1C5-F8BB-4AD5-BCE7-3B85CC3C331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18" name="Group 117">
            <a:extLst>
              <a:ext uri="{FF2B5EF4-FFF2-40B4-BE49-F238E27FC236}">
                <a16:creationId xmlns:a16="http://schemas.microsoft.com/office/drawing/2014/main" id="{054869E8-32A9-473F-A8D1-C8A2F7F96A50}"/>
              </a:ext>
            </a:extLst>
          </p:cNvPr>
          <p:cNvGrpSpPr/>
          <p:nvPr/>
        </p:nvGrpSpPr>
        <p:grpSpPr>
          <a:xfrm>
            <a:off x="3617171" y="3896630"/>
            <a:ext cx="105157" cy="77759"/>
            <a:chOff x="6391352" y="2442150"/>
            <a:chExt cx="1275036" cy="1275036"/>
          </a:xfrm>
        </p:grpSpPr>
        <p:sp>
          <p:nvSpPr>
            <p:cNvPr id="119" name="Oval 118">
              <a:extLst>
                <a:ext uri="{FF2B5EF4-FFF2-40B4-BE49-F238E27FC236}">
                  <a16:creationId xmlns:a16="http://schemas.microsoft.com/office/drawing/2014/main" id="{13C812F5-9AFE-4F28-9F43-331B32FA9E5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20" name="Freeform 5">
              <a:extLst>
                <a:ext uri="{FF2B5EF4-FFF2-40B4-BE49-F238E27FC236}">
                  <a16:creationId xmlns:a16="http://schemas.microsoft.com/office/drawing/2014/main" id="{4EED577D-EFEC-4055-BA4D-BE12DA71184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21" name="Group 120">
            <a:extLst>
              <a:ext uri="{FF2B5EF4-FFF2-40B4-BE49-F238E27FC236}">
                <a16:creationId xmlns:a16="http://schemas.microsoft.com/office/drawing/2014/main" id="{B6F21A9A-171D-41A6-A253-E57A99F3143E}"/>
              </a:ext>
            </a:extLst>
          </p:cNvPr>
          <p:cNvGrpSpPr/>
          <p:nvPr/>
        </p:nvGrpSpPr>
        <p:grpSpPr>
          <a:xfrm>
            <a:off x="3053957" y="3882010"/>
            <a:ext cx="105157" cy="77759"/>
            <a:chOff x="6391352" y="2442150"/>
            <a:chExt cx="1275036" cy="1275036"/>
          </a:xfrm>
        </p:grpSpPr>
        <p:sp>
          <p:nvSpPr>
            <p:cNvPr id="122" name="Oval 121">
              <a:extLst>
                <a:ext uri="{FF2B5EF4-FFF2-40B4-BE49-F238E27FC236}">
                  <a16:creationId xmlns:a16="http://schemas.microsoft.com/office/drawing/2014/main" id="{22BC901A-16EB-4288-9462-E4DC64CCB58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23" name="Freeform 5">
              <a:extLst>
                <a:ext uri="{FF2B5EF4-FFF2-40B4-BE49-F238E27FC236}">
                  <a16:creationId xmlns:a16="http://schemas.microsoft.com/office/drawing/2014/main" id="{0743F276-326B-43E7-938E-7EC48203ABC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24" name="Group 123">
            <a:extLst>
              <a:ext uri="{FF2B5EF4-FFF2-40B4-BE49-F238E27FC236}">
                <a16:creationId xmlns:a16="http://schemas.microsoft.com/office/drawing/2014/main" id="{A48691A7-D762-4CC5-AED9-AF75957AFC8B}"/>
              </a:ext>
            </a:extLst>
          </p:cNvPr>
          <p:cNvGrpSpPr/>
          <p:nvPr/>
        </p:nvGrpSpPr>
        <p:grpSpPr>
          <a:xfrm>
            <a:off x="2415106" y="3883362"/>
            <a:ext cx="105157" cy="77759"/>
            <a:chOff x="6391352" y="2442150"/>
            <a:chExt cx="1275036" cy="1275036"/>
          </a:xfrm>
        </p:grpSpPr>
        <p:sp>
          <p:nvSpPr>
            <p:cNvPr id="149" name="Oval 148">
              <a:extLst>
                <a:ext uri="{FF2B5EF4-FFF2-40B4-BE49-F238E27FC236}">
                  <a16:creationId xmlns:a16="http://schemas.microsoft.com/office/drawing/2014/main" id="{6ED970E3-ED6D-4CDB-81F1-B4327F10CA1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50" name="Freeform 5">
              <a:extLst>
                <a:ext uri="{FF2B5EF4-FFF2-40B4-BE49-F238E27FC236}">
                  <a16:creationId xmlns:a16="http://schemas.microsoft.com/office/drawing/2014/main" id="{327C7852-DA58-4C0C-A832-89C35957687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70" name="Group 169">
            <a:extLst>
              <a:ext uri="{FF2B5EF4-FFF2-40B4-BE49-F238E27FC236}">
                <a16:creationId xmlns:a16="http://schemas.microsoft.com/office/drawing/2014/main" id="{F2A4D368-D364-48C9-945E-F47326A5FB69}"/>
              </a:ext>
            </a:extLst>
          </p:cNvPr>
          <p:cNvGrpSpPr/>
          <p:nvPr/>
        </p:nvGrpSpPr>
        <p:grpSpPr>
          <a:xfrm>
            <a:off x="1942332" y="3883985"/>
            <a:ext cx="105157" cy="77759"/>
            <a:chOff x="6391352" y="2442150"/>
            <a:chExt cx="1275036" cy="1275036"/>
          </a:xfrm>
        </p:grpSpPr>
        <p:sp>
          <p:nvSpPr>
            <p:cNvPr id="171" name="Oval 170">
              <a:extLst>
                <a:ext uri="{FF2B5EF4-FFF2-40B4-BE49-F238E27FC236}">
                  <a16:creationId xmlns:a16="http://schemas.microsoft.com/office/drawing/2014/main" id="{EC2BE41B-80D5-44C7-9A21-D218C3181B4D}"/>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72" name="Freeform 5">
              <a:extLst>
                <a:ext uri="{FF2B5EF4-FFF2-40B4-BE49-F238E27FC236}">
                  <a16:creationId xmlns:a16="http://schemas.microsoft.com/office/drawing/2014/main" id="{23A96A75-3BA4-44B5-912F-2CFB3DCDBECE}"/>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74" name="Group 173">
            <a:extLst>
              <a:ext uri="{FF2B5EF4-FFF2-40B4-BE49-F238E27FC236}">
                <a16:creationId xmlns:a16="http://schemas.microsoft.com/office/drawing/2014/main" id="{DBD44FA2-8E45-412A-BD15-E5844D8A6FBF}"/>
              </a:ext>
            </a:extLst>
          </p:cNvPr>
          <p:cNvGrpSpPr/>
          <p:nvPr/>
        </p:nvGrpSpPr>
        <p:grpSpPr>
          <a:xfrm>
            <a:off x="710386" y="2897072"/>
            <a:ext cx="105157" cy="77759"/>
            <a:chOff x="6391352" y="2442150"/>
            <a:chExt cx="1275036" cy="1275036"/>
          </a:xfrm>
        </p:grpSpPr>
        <p:sp>
          <p:nvSpPr>
            <p:cNvPr id="175" name="Oval 174">
              <a:extLst>
                <a:ext uri="{FF2B5EF4-FFF2-40B4-BE49-F238E27FC236}">
                  <a16:creationId xmlns:a16="http://schemas.microsoft.com/office/drawing/2014/main" id="{49E6A7E4-E17D-46D8-B282-D8DAA6B9398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79" name="Freeform 5">
              <a:extLst>
                <a:ext uri="{FF2B5EF4-FFF2-40B4-BE49-F238E27FC236}">
                  <a16:creationId xmlns:a16="http://schemas.microsoft.com/office/drawing/2014/main" id="{04588DC5-40D6-43B4-A5CC-78155305397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80" name="Group 179">
            <a:extLst>
              <a:ext uri="{FF2B5EF4-FFF2-40B4-BE49-F238E27FC236}">
                <a16:creationId xmlns:a16="http://schemas.microsoft.com/office/drawing/2014/main" id="{8A936516-5736-4934-8AB5-682CA56775C8}"/>
              </a:ext>
            </a:extLst>
          </p:cNvPr>
          <p:cNvGrpSpPr/>
          <p:nvPr/>
        </p:nvGrpSpPr>
        <p:grpSpPr>
          <a:xfrm>
            <a:off x="564553" y="2815153"/>
            <a:ext cx="105157" cy="77759"/>
            <a:chOff x="6391352" y="2442150"/>
            <a:chExt cx="1275036" cy="1275036"/>
          </a:xfrm>
        </p:grpSpPr>
        <p:sp>
          <p:nvSpPr>
            <p:cNvPr id="181" name="Oval 180">
              <a:extLst>
                <a:ext uri="{FF2B5EF4-FFF2-40B4-BE49-F238E27FC236}">
                  <a16:creationId xmlns:a16="http://schemas.microsoft.com/office/drawing/2014/main" id="{081A1E16-4BF6-4358-81C7-CD44C51FDD3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82" name="Freeform 5">
              <a:extLst>
                <a:ext uri="{FF2B5EF4-FFF2-40B4-BE49-F238E27FC236}">
                  <a16:creationId xmlns:a16="http://schemas.microsoft.com/office/drawing/2014/main" id="{4A0B465F-12DD-4D92-8C92-90EC9456804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83" name="Group 182">
            <a:extLst>
              <a:ext uri="{FF2B5EF4-FFF2-40B4-BE49-F238E27FC236}">
                <a16:creationId xmlns:a16="http://schemas.microsoft.com/office/drawing/2014/main" id="{3F3DAED9-A883-468A-9460-6F4F1BFEB6C0}"/>
              </a:ext>
            </a:extLst>
          </p:cNvPr>
          <p:cNvGrpSpPr/>
          <p:nvPr/>
        </p:nvGrpSpPr>
        <p:grpSpPr>
          <a:xfrm>
            <a:off x="384129" y="2773024"/>
            <a:ext cx="105157" cy="77759"/>
            <a:chOff x="6391352" y="2442150"/>
            <a:chExt cx="1275036" cy="1275036"/>
          </a:xfrm>
        </p:grpSpPr>
        <p:sp>
          <p:nvSpPr>
            <p:cNvPr id="184" name="Oval 183">
              <a:extLst>
                <a:ext uri="{FF2B5EF4-FFF2-40B4-BE49-F238E27FC236}">
                  <a16:creationId xmlns:a16="http://schemas.microsoft.com/office/drawing/2014/main" id="{127087F1-C0F2-4AC1-93DF-DE11F138978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85" name="Freeform 5">
              <a:extLst>
                <a:ext uri="{FF2B5EF4-FFF2-40B4-BE49-F238E27FC236}">
                  <a16:creationId xmlns:a16="http://schemas.microsoft.com/office/drawing/2014/main" id="{C0787B3D-8A5D-4462-AB92-E2943D50672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sp>
        <p:nvSpPr>
          <p:cNvPr id="173" name="Rectangle: Rounded Corners 172">
            <a:extLst>
              <a:ext uri="{FF2B5EF4-FFF2-40B4-BE49-F238E27FC236}">
                <a16:creationId xmlns:a16="http://schemas.microsoft.com/office/drawing/2014/main" id="{E7FB4512-AF86-415A-82A0-3AEBC1190A4E}"/>
              </a:ext>
            </a:extLst>
          </p:cNvPr>
          <p:cNvSpPr/>
          <p:nvPr/>
        </p:nvSpPr>
        <p:spPr>
          <a:xfrm>
            <a:off x="7093238" y="1471"/>
            <a:ext cx="2034607" cy="58802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Before</a:t>
            </a:r>
          </a:p>
          <a:p>
            <a:pPr algn="ctr"/>
            <a:r>
              <a:rPr lang="en-US" dirty="0"/>
              <a:t>ACI 4.1.2</a:t>
            </a:r>
          </a:p>
        </p:txBody>
      </p:sp>
    </p:spTree>
    <p:extLst>
      <p:ext uri="{BB962C8B-B14F-4D97-AF65-F5344CB8AC3E}">
        <p14:creationId xmlns:p14="http://schemas.microsoft.com/office/powerpoint/2010/main" val="265212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a:stCxn id="265" idx="0"/>
            <a:endCxn id="177" idx="2"/>
          </p:cNvCxnSpPr>
          <p:nvPr/>
        </p:nvCxnSpPr>
        <p:spPr>
          <a:xfrm flipV="1">
            <a:off x="1540606" y="2463111"/>
            <a:ext cx="339719" cy="358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Rounded Rectangle 273"/>
          <p:cNvSpPr/>
          <p:nvPr/>
        </p:nvSpPr>
        <p:spPr>
          <a:xfrm>
            <a:off x="5298924" y="2669614"/>
            <a:ext cx="3637748" cy="1515320"/>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6" name="TextBox 5"/>
          <p:cNvSpPr txBox="1"/>
          <p:nvPr/>
        </p:nvSpPr>
        <p:spPr>
          <a:xfrm>
            <a:off x="3481643" y="1992936"/>
            <a:ext cx="907621" cy="260199"/>
          </a:xfrm>
          <a:prstGeom prst="rect">
            <a:avLst/>
          </a:prstGeom>
          <a:noFill/>
        </p:spPr>
        <p:txBody>
          <a:bodyPr wrap="none" rtlCol="0">
            <a:spAutoFit/>
          </a:bodyPr>
          <a:lstStyle/>
          <a:p>
            <a:pPr algn="ctr" eaLnBrk="0" hangingPunct="0">
              <a:defRPr/>
            </a:pPr>
            <a:r>
              <a:rPr lang="en-US" sz="1091" b="1" dirty="0">
                <a:solidFill>
                  <a:srgbClr val="FFFFFF"/>
                </a:solidFill>
                <a:latin typeface="Arial" panose="020B0604020202020204" pitchFamily="34" charset="0"/>
                <a:ea typeface="ＭＳ Ｐゴシック" panose="020B0600070205080204" pitchFamily="34" charset="-128"/>
                <a:cs typeface="+mn-cs"/>
              </a:rPr>
              <a:t>IP Network</a:t>
            </a:r>
          </a:p>
        </p:txBody>
      </p:sp>
      <p:cxnSp>
        <p:nvCxnSpPr>
          <p:cNvPr id="10" name="Straight Connector 9"/>
          <p:cNvCxnSpPr>
            <a:cxnSpLocks/>
            <a:stCxn id="116" idx="2"/>
            <a:endCxn id="277" idx="0"/>
          </p:cNvCxnSpPr>
          <p:nvPr/>
        </p:nvCxnSpPr>
        <p:spPr>
          <a:xfrm>
            <a:off x="6172946" y="2551842"/>
            <a:ext cx="269123" cy="2605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71326" y="1963264"/>
            <a:ext cx="729687" cy="288220"/>
          </a:xfrm>
          <a:prstGeom prst="rect">
            <a:avLst/>
          </a:prstGeom>
          <a:noFill/>
        </p:spPr>
        <p:txBody>
          <a:bodyPr wrap="none" rtlCol="0">
            <a:spAutoFit/>
          </a:bodyPr>
          <a:lstStyle/>
          <a:p>
            <a:pPr eaLnBrk="0" hangingPunct="0">
              <a:defRPr/>
            </a:pPr>
            <a:r>
              <a:rPr lang="en-US" sz="1273" dirty="0">
                <a:solidFill>
                  <a:srgbClr val="FFFFFF"/>
                </a:solidFill>
                <a:latin typeface="Arial" panose="020B0604020202020204" pitchFamily="34" charset="0"/>
                <a:ea typeface="ＭＳ Ｐゴシック" panose="020B0600070205080204" pitchFamily="34" charset="-128"/>
                <a:cs typeface="+mn-cs"/>
              </a:rPr>
              <a:t>L2 / L3 </a:t>
            </a:r>
          </a:p>
        </p:txBody>
      </p:sp>
      <p:cxnSp>
        <p:nvCxnSpPr>
          <p:cNvPr id="384" name="Straight Connector 383"/>
          <p:cNvCxnSpPr>
            <a:stCxn id="117" idx="2"/>
            <a:endCxn id="276" idx="0"/>
          </p:cNvCxnSpPr>
          <p:nvPr/>
        </p:nvCxnSpPr>
        <p:spPr>
          <a:xfrm>
            <a:off x="6831091" y="2572693"/>
            <a:ext cx="344907" cy="227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666055" y="2821473"/>
            <a:ext cx="2008017" cy="928431"/>
            <a:chOff x="951707" y="2531095"/>
            <a:chExt cx="2937225" cy="1550750"/>
          </a:xfrm>
        </p:grpSpPr>
        <p:pic>
          <p:nvPicPr>
            <p:cNvPr id="260" name="Picture 25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6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Connector 265"/>
            <p:cNvCxnSpPr>
              <a:stCxn id="262" idx="0"/>
              <a:endCxn id="265"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62" idx="0"/>
              <a:endCxn id="260"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0"/>
              <a:endCxn id="265"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1" idx="0"/>
              <a:endCxn id="260"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4" idx="0"/>
              <a:endCxn id="265"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a:endCxn id="260"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3" idx="0"/>
              <a:endCxn id="260"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3" idx="0"/>
              <a:endCxn id="265"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5" name="Rectangle 274"/>
          <p:cNvSpPr/>
          <p:nvPr/>
        </p:nvSpPr>
        <p:spPr>
          <a:xfrm>
            <a:off x="5742176" y="4237940"/>
            <a:ext cx="2522736" cy="195887"/>
          </a:xfrm>
          <a:prstGeom prst="rect">
            <a:avLst/>
          </a:prstGeom>
          <a:noFill/>
          <a:ln w="12700" cap="flat" cmpd="sng" algn="ctr">
            <a:noFill/>
            <a:prstDash val="solid"/>
            <a:miter lim="800000"/>
          </a:ln>
          <a:effectLst>
            <a:softEdge rad="114300"/>
          </a:effectLst>
        </p:spPr>
        <p:txBody>
          <a:bodyPr wrap="square" lIns="83107" tIns="0" rIns="83107" bIns="0" rtlCol="0" anchor="ctr">
            <a:spAutoFit/>
          </a:bodyPr>
          <a:lstStyle/>
          <a:p>
            <a:pPr algn="ctr" defTabSz="623445" fontAlgn="auto">
              <a:spcBef>
                <a:spcPts val="0"/>
              </a:spcBef>
              <a:spcAft>
                <a:spcPts val="0"/>
              </a:spcAft>
              <a:defRPr/>
            </a:pPr>
            <a:r>
              <a:rPr lang="en-US" sz="1273" b="1" kern="0" dirty="0">
                <a:solidFill>
                  <a:srgbClr val="0377A3"/>
                </a:solidFill>
                <a:latin typeface="Arial"/>
                <a:ea typeface="ＭＳ Ｐゴシック" panose="020B0600070205080204" pitchFamily="34" charset="-128"/>
                <a:cs typeface="+mn-cs"/>
              </a:rPr>
              <a:t>Remote Location</a:t>
            </a:r>
          </a:p>
        </p:txBody>
      </p:sp>
      <p:pic>
        <p:nvPicPr>
          <p:cNvPr id="276" name="Picture 27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629" y="2800259"/>
            <a:ext cx="520743" cy="251086"/>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7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697" y="2812354"/>
            <a:ext cx="520743" cy="232114"/>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8" descr="http://fixnowblog.com/wp-content/uploads/2014/10/Microsoft-Hel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026" y="3662990"/>
            <a:ext cx="382278" cy="244860"/>
          </a:xfrm>
          <a:prstGeom prst="rect">
            <a:avLst/>
          </a:prstGeom>
          <a:noFill/>
          <a:extLst>
            <a:ext uri="{909E8E84-426E-40dd-AFC4-6F175D3DCCD1}">
              <a14:hiddenFill xmlns:a14="http://schemas.microsoft.com/office/drawing/2010/main" xmlns="">
                <a:solidFill>
                  <a:srgbClr val="FFFFFF"/>
                </a:solidFill>
              </a14:hiddenFill>
            </a:ext>
          </a:extLst>
        </p:spPr>
      </p:pic>
      <p:pic>
        <p:nvPicPr>
          <p:cNvPr id="280" name="Picture 279"/>
          <p:cNvPicPr>
            <a:picLocks noChangeAspect="1"/>
          </p:cNvPicPr>
          <p:nvPr/>
        </p:nvPicPr>
        <p:blipFill>
          <a:blip r:embed="rId5"/>
          <a:stretch>
            <a:fillRect/>
          </a:stretch>
        </p:blipFill>
        <p:spPr>
          <a:xfrm>
            <a:off x="5763617" y="3988938"/>
            <a:ext cx="664955" cy="153128"/>
          </a:xfrm>
          <a:prstGeom prst="rect">
            <a:avLst/>
          </a:prstGeom>
        </p:spPr>
      </p:pic>
      <p:sp>
        <p:nvSpPr>
          <p:cNvPr id="281" name="Shape 345"/>
          <p:cNvSpPr/>
          <p:nvPr/>
        </p:nvSpPr>
        <p:spPr>
          <a:xfrm>
            <a:off x="5687204" y="3315657"/>
            <a:ext cx="765847" cy="342217"/>
          </a:xfrm>
          <a:prstGeom prst="roundRect">
            <a:avLst>
              <a:gd name="adj" fmla="val 11855"/>
            </a:avLst>
          </a:prstGeom>
          <a:solidFill>
            <a:schemeClr val="lt1"/>
          </a:solidFill>
          <a:ln>
            <a:noFill/>
          </a:ln>
        </p:spPr>
        <p:txBody>
          <a:bodyPr lIns="74636" tIns="37295" rIns="74636" bIns="41545" anchor="b" anchorCtr="0">
            <a:noAutofit/>
          </a:bodyPr>
          <a:lstStyle/>
          <a:p>
            <a:pPr algn="ctr" eaLnBrk="0" hangingPunct="0">
              <a:buSzPct val="25000"/>
              <a:defRPr/>
            </a:pPr>
            <a:r>
              <a:rPr lang="en-US" sz="818" b="1" dirty="0">
                <a:solidFill>
                  <a:schemeClr val="bg2"/>
                </a:solidFill>
                <a:latin typeface="Arial"/>
                <a:ea typeface="Arial"/>
                <a:cs typeface="Arial"/>
                <a:sym typeface="Arial"/>
              </a:rPr>
              <a:t>Hypervisor</a:t>
            </a:r>
          </a:p>
        </p:txBody>
      </p:sp>
      <p:sp>
        <p:nvSpPr>
          <p:cNvPr id="282" name="Shape 346"/>
          <p:cNvSpPr/>
          <p:nvPr/>
        </p:nvSpPr>
        <p:spPr>
          <a:xfrm>
            <a:off x="5756699" y="3341270"/>
            <a:ext cx="594521" cy="108175"/>
          </a:xfrm>
          <a:prstGeom prst="roundRect">
            <a:avLst>
              <a:gd name="adj" fmla="val 17966"/>
            </a:avLst>
          </a:prstGeom>
          <a:solidFill>
            <a:schemeClr val="accent1"/>
          </a:solidFill>
          <a:ln>
            <a:noFill/>
          </a:ln>
        </p:spPr>
        <p:txBody>
          <a:bodyPr lIns="83114" tIns="41545" rIns="83114" bIns="41545" anchor="ctr" anchorCtr="0">
            <a:noAutofit/>
          </a:bodyPr>
          <a:lstStyle/>
          <a:p>
            <a:pPr algn="ctr" eaLnBrk="0" hangingPunct="0">
              <a:buSzPct val="25000"/>
              <a:defRPr/>
            </a:pPr>
            <a:r>
              <a:rPr lang="en-US" sz="818" b="1" dirty="0" err="1">
                <a:solidFill>
                  <a:srgbClr val="FFFFFF"/>
                </a:solidFill>
                <a:latin typeface="Arial"/>
                <a:ea typeface="Arial"/>
                <a:cs typeface="Arial"/>
                <a:sym typeface="Arial"/>
              </a:rPr>
              <a:t>vSwitch</a:t>
            </a:r>
            <a:endParaRPr lang="en-US" sz="818" b="1" dirty="0">
              <a:solidFill>
                <a:srgbClr val="FFFFFF"/>
              </a:solidFill>
              <a:latin typeface="Arial"/>
              <a:ea typeface="Arial"/>
              <a:cs typeface="Arial"/>
              <a:sym typeface="Arial"/>
            </a:endParaRPr>
          </a:p>
        </p:txBody>
      </p:sp>
      <p:pic>
        <p:nvPicPr>
          <p:cNvPr id="283" name="Picture 93" descr="Device_router_3057_RGB.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661155" y="3357757"/>
            <a:ext cx="402666" cy="199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4" name="Picture 28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19745" y="3662589"/>
            <a:ext cx="284939" cy="266630"/>
          </a:xfrm>
          <a:prstGeom prst="rect">
            <a:avLst/>
          </a:prstGeom>
        </p:spPr>
      </p:pic>
      <p:sp>
        <p:nvSpPr>
          <p:cNvPr id="285" name="Shape 346"/>
          <p:cNvSpPr/>
          <p:nvPr/>
        </p:nvSpPr>
        <p:spPr>
          <a:xfrm>
            <a:off x="6582442" y="3872909"/>
            <a:ext cx="564333" cy="229169"/>
          </a:xfrm>
          <a:prstGeom prst="roundRect">
            <a:avLst>
              <a:gd name="adj" fmla="val 17966"/>
            </a:avLst>
          </a:prstGeom>
          <a:solidFill>
            <a:schemeClr val="accent1"/>
          </a:solidFill>
          <a:ln>
            <a:noFill/>
          </a:ln>
        </p:spPr>
        <p:txBody>
          <a:bodyPr lIns="83114" tIns="41545" rIns="83114" bIns="41545" anchor="ctr" anchorCtr="0">
            <a:noAutofit/>
          </a:bodyPr>
          <a:lstStyle/>
          <a:p>
            <a:pPr algn="ctr" eaLnBrk="0" hangingPunct="0">
              <a:buSzPct val="25000"/>
              <a:defRPr/>
            </a:pPr>
            <a:r>
              <a:rPr lang="en-US" sz="818" b="1" dirty="0">
                <a:solidFill>
                  <a:srgbClr val="FFFFFF"/>
                </a:solidFill>
                <a:latin typeface="Arial"/>
                <a:ea typeface="Arial"/>
                <a:cs typeface="Arial"/>
                <a:sym typeface="Arial"/>
              </a:rPr>
              <a:t>Bare</a:t>
            </a:r>
          </a:p>
          <a:p>
            <a:pPr algn="ctr" eaLnBrk="0" hangingPunct="0">
              <a:buSzPct val="25000"/>
              <a:defRPr/>
            </a:pPr>
            <a:r>
              <a:rPr lang="en-US" sz="818" b="1" dirty="0">
                <a:solidFill>
                  <a:srgbClr val="FFFFFF"/>
                </a:solidFill>
                <a:latin typeface="Arial"/>
                <a:ea typeface="Arial"/>
                <a:cs typeface="Arial"/>
                <a:sym typeface="Arial"/>
              </a:rPr>
              <a:t>Metal</a:t>
            </a:r>
          </a:p>
        </p:txBody>
      </p:sp>
      <p:sp>
        <p:nvSpPr>
          <p:cNvPr id="286" name="Freeform 285"/>
          <p:cNvSpPr/>
          <p:nvPr/>
        </p:nvSpPr>
        <p:spPr>
          <a:xfrm rot="176643">
            <a:off x="5989682" y="3074767"/>
            <a:ext cx="782839" cy="280435"/>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2345" tIns="31172" rIns="62345" bIns="31172" rtlCol="0" anchor="ctr"/>
          <a:lstStyle/>
          <a:p>
            <a:pPr algn="ctr" defTabSz="415454" eaLnBrk="0" hangingPunct="0">
              <a:defRPr/>
            </a:pPr>
            <a:endParaRPr lang="en-US">
              <a:solidFill>
                <a:srgbClr val="676767"/>
              </a:solidFill>
              <a:latin typeface="Arial"/>
            </a:endParaRPr>
          </a:p>
        </p:txBody>
      </p:sp>
      <p:sp>
        <p:nvSpPr>
          <p:cNvPr id="288" name="Freeform 287"/>
          <p:cNvSpPr/>
          <p:nvPr/>
        </p:nvSpPr>
        <p:spPr>
          <a:xfrm>
            <a:off x="7024780" y="3077113"/>
            <a:ext cx="782839" cy="280435"/>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2345" tIns="31172" rIns="62345" bIns="31172" rtlCol="0" anchor="ctr"/>
          <a:lstStyle/>
          <a:p>
            <a:pPr algn="ctr" defTabSz="415454" eaLnBrk="0" hangingPunct="0">
              <a:defRPr/>
            </a:pPr>
            <a:endParaRPr lang="en-US">
              <a:solidFill>
                <a:srgbClr val="676767"/>
              </a:solidFill>
              <a:latin typeface="Arial"/>
            </a:endParaRPr>
          </a:p>
        </p:txBody>
      </p:sp>
      <p:sp>
        <p:nvSpPr>
          <p:cNvPr id="289" name="Rectangle 288"/>
          <p:cNvSpPr/>
          <p:nvPr/>
        </p:nvSpPr>
        <p:spPr>
          <a:xfrm>
            <a:off x="914170" y="4100540"/>
            <a:ext cx="2403512" cy="255477"/>
          </a:xfrm>
          <a:prstGeom prst="rect">
            <a:avLst/>
          </a:prstGeom>
          <a:noFill/>
        </p:spPr>
        <p:txBody>
          <a:bodyPr wrap="square">
            <a:noAutofit/>
          </a:bodyPr>
          <a:lstStyle/>
          <a:p>
            <a:pPr algn="ctr" eaLnBrk="0" hangingPunct="0">
              <a:defRPr/>
            </a:pPr>
            <a:r>
              <a:rPr lang="en-US" sz="1455" dirty="0">
                <a:solidFill>
                  <a:schemeClr val="bg1"/>
                </a:solidFill>
                <a:latin typeface="Arial" panose="020B0604020202020204" pitchFamily="34" charset="0"/>
                <a:ea typeface="ＭＳ Ｐゴシック" panose="020B0600070205080204" pitchFamily="34" charset="-128"/>
                <a:cs typeface="+mn-cs"/>
              </a:rPr>
              <a:t>ACI Main DC</a:t>
            </a:r>
          </a:p>
        </p:txBody>
      </p:sp>
      <p:sp>
        <p:nvSpPr>
          <p:cNvPr id="110" name="TextBox 109"/>
          <p:cNvSpPr txBox="1"/>
          <p:nvPr/>
        </p:nvSpPr>
        <p:spPr>
          <a:xfrm>
            <a:off x="2770238" y="3275974"/>
            <a:ext cx="1584088" cy="763799"/>
          </a:xfrm>
          <a:prstGeom prst="rect">
            <a:avLst/>
          </a:prstGeom>
          <a:noFill/>
        </p:spPr>
        <p:txBody>
          <a:bodyPr wrap="none" rtlCol="0">
            <a:spAutoFit/>
          </a:bodyPr>
          <a:lstStyle/>
          <a:p>
            <a:r>
              <a:rPr lang="en-US" sz="1091" b="1" dirty="0">
                <a:solidFill>
                  <a:schemeClr val="tx2"/>
                </a:solidFill>
              </a:rPr>
              <a:t>APIC 1: 10.1.1.1</a:t>
            </a:r>
          </a:p>
          <a:p>
            <a:r>
              <a:rPr lang="en-US" sz="1091" b="1" dirty="0">
                <a:solidFill>
                  <a:schemeClr val="tx2"/>
                </a:solidFill>
              </a:rPr>
              <a:t>APIC 2: 10.1.1.2</a:t>
            </a:r>
          </a:p>
          <a:p>
            <a:r>
              <a:rPr lang="en-US" sz="1091" b="1" dirty="0">
                <a:solidFill>
                  <a:schemeClr val="tx2"/>
                </a:solidFill>
              </a:rPr>
              <a:t>APIC 3: 10.1.1.3</a:t>
            </a:r>
          </a:p>
          <a:p>
            <a:r>
              <a:rPr lang="en-US" sz="1091" b="1" dirty="0">
                <a:solidFill>
                  <a:schemeClr val="tx2"/>
                </a:solidFill>
              </a:rPr>
              <a:t>TEP Pool: 10.1.0.0/16</a:t>
            </a:r>
          </a:p>
        </p:txBody>
      </p:sp>
      <p:sp>
        <p:nvSpPr>
          <p:cNvPr id="111" name="TextBox 110"/>
          <p:cNvSpPr txBox="1"/>
          <p:nvPr/>
        </p:nvSpPr>
        <p:spPr>
          <a:xfrm>
            <a:off x="7128164" y="3861587"/>
            <a:ext cx="1808508" cy="260199"/>
          </a:xfrm>
          <a:prstGeom prst="rect">
            <a:avLst/>
          </a:prstGeom>
          <a:noFill/>
        </p:spPr>
        <p:txBody>
          <a:bodyPr wrap="none" rtlCol="0">
            <a:spAutoFit/>
          </a:bodyPr>
          <a:lstStyle/>
          <a:p>
            <a:r>
              <a:rPr lang="en-US" sz="1091" b="1" dirty="0">
                <a:solidFill>
                  <a:schemeClr val="tx2"/>
                </a:solidFill>
              </a:rPr>
              <a:t>RL TEP Pool: 10.3.0.0/24</a:t>
            </a:r>
          </a:p>
        </p:txBody>
      </p:sp>
      <p:sp>
        <p:nvSpPr>
          <p:cNvPr id="5" name="Rounded Rectangle 4"/>
          <p:cNvSpPr/>
          <p:nvPr/>
        </p:nvSpPr>
        <p:spPr>
          <a:xfrm>
            <a:off x="7272034" y="1317788"/>
            <a:ext cx="1840004" cy="581951"/>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Reachability to only Routable External TEP pool</a:t>
            </a:r>
          </a:p>
        </p:txBody>
      </p:sp>
      <p:pic>
        <p:nvPicPr>
          <p:cNvPr id="117"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1409" y="2256775"/>
            <a:ext cx="419368" cy="3159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 name="Straight Connector 19"/>
          <p:cNvCxnSpPr>
            <a:cxnSpLocks/>
            <a:stCxn id="116" idx="2"/>
            <a:endCxn id="276" idx="0"/>
          </p:cNvCxnSpPr>
          <p:nvPr/>
        </p:nvCxnSpPr>
        <p:spPr>
          <a:xfrm>
            <a:off x="6172946" y="2551842"/>
            <a:ext cx="1003055" cy="248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77" idx="0"/>
            <a:endCxn id="117" idx="2"/>
          </p:cNvCxnSpPr>
          <p:nvPr/>
        </p:nvCxnSpPr>
        <p:spPr>
          <a:xfrm flipV="1">
            <a:off x="6442066" y="2572697"/>
            <a:ext cx="389025" cy="2396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5" idx="2"/>
          </p:cNvCxnSpPr>
          <p:nvPr/>
        </p:nvCxnSpPr>
        <p:spPr>
          <a:xfrm flipH="1">
            <a:off x="6768968" y="1899739"/>
            <a:ext cx="1423068" cy="384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260" idx="0"/>
            <a:endCxn id="178" idx="1"/>
          </p:cNvCxnSpPr>
          <p:nvPr/>
        </p:nvCxnSpPr>
        <p:spPr>
          <a:xfrm flipV="1">
            <a:off x="1909420" y="2411934"/>
            <a:ext cx="493555" cy="418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260" idx="0"/>
            <a:endCxn id="177" idx="2"/>
          </p:cNvCxnSpPr>
          <p:nvPr/>
        </p:nvCxnSpPr>
        <p:spPr>
          <a:xfrm flipH="1" flipV="1">
            <a:off x="1880325" y="2463111"/>
            <a:ext cx="29095" cy="367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8" idx="1"/>
            <a:endCxn id="265" idx="0"/>
          </p:cNvCxnSpPr>
          <p:nvPr/>
        </p:nvCxnSpPr>
        <p:spPr>
          <a:xfrm flipH="1">
            <a:off x="1540606" y="2411934"/>
            <a:ext cx="862369" cy="409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itle 4"/>
          <p:cNvSpPr>
            <a:spLocks noGrp="1"/>
          </p:cNvSpPr>
          <p:nvPr>
            <p:ph type="title" idx="4294967295"/>
          </p:nvPr>
        </p:nvSpPr>
        <p:spPr>
          <a:xfrm>
            <a:off x="0" y="274638"/>
            <a:ext cx="8258175" cy="469900"/>
          </a:xfrm>
        </p:spPr>
        <p:txBody>
          <a:bodyPr/>
          <a:lstStyle/>
          <a:p>
            <a:r>
              <a:rPr lang="en-US" dirty="0"/>
              <a:t>Routable TEP pool for RL deployment</a:t>
            </a:r>
          </a:p>
        </p:txBody>
      </p:sp>
      <p:grpSp>
        <p:nvGrpSpPr>
          <p:cNvPr id="126" name="Group 125"/>
          <p:cNvGrpSpPr/>
          <p:nvPr/>
        </p:nvGrpSpPr>
        <p:grpSpPr>
          <a:xfrm>
            <a:off x="447225" y="2521134"/>
            <a:ext cx="754493" cy="502291"/>
            <a:chOff x="614534" y="2759311"/>
            <a:chExt cx="1043267" cy="871763"/>
          </a:xfrm>
        </p:grpSpPr>
        <p:grpSp>
          <p:nvGrpSpPr>
            <p:cNvPr id="127" name="Shape 314"/>
            <p:cNvGrpSpPr/>
            <p:nvPr/>
          </p:nvGrpSpPr>
          <p:grpSpPr>
            <a:xfrm>
              <a:off x="614534" y="2759311"/>
              <a:ext cx="618543" cy="670935"/>
              <a:chOff x="1853" y="592"/>
              <a:chExt cx="2052" cy="2052"/>
            </a:xfrm>
          </p:grpSpPr>
          <p:sp>
            <p:nvSpPr>
              <p:cNvPr id="15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8" name="Shape 314"/>
            <p:cNvGrpSpPr/>
            <p:nvPr/>
          </p:nvGrpSpPr>
          <p:grpSpPr>
            <a:xfrm>
              <a:off x="838797" y="2850027"/>
              <a:ext cx="618543" cy="670935"/>
              <a:chOff x="1853" y="592"/>
              <a:chExt cx="2052" cy="2052"/>
            </a:xfrm>
          </p:grpSpPr>
          <p:sp>
            <p:nvSpPr>
              <p:cNvPr id="145"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9" name="Shape 314"/>
            <p:cNvGrpSpPr/>
            <p:nvPr/>
          </p:nvGrpSpPr>
          <p:grpSpPr>
            <a:xfrm>
              <a:off x="1039258" y="2960139"/>
              <a:ext cx="618543" cy="670935"/>
              <a:chOff x="1853" y="592"/>
              <a:chExt cx="2052" cy="2052"/>
            </a:xfrm>
          </p:grpSpPr>
          <p:sp>
            <p:nvSpPr>
              <p:cNvPr id="1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76" name="Cloud 175"/>
          <p:cNvSpPr/>
          <p:nvPr/>
        </p:nvSpPr>
        <p:spPr>
          <a:xfrm>
            <a:off x="1171658" y="1792075"/>
            <a:ext cx="5775590" cy="7341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endParaRPr>
          </a:p>
        </p:txBody>
      </p:sp>
      <p:pic>
        <p:nvPicPr>
          <p:cNvPr id="178"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2975" y="2253975"/>
            <a:ext cx="419368" cy="315918"/>
          </a:xfrm>
          <a:prstGeom prst="rect">
            <a:avLst/>
          </a:prstGeom>
          <a:noFill/>
          <a:extLst>
            <a:ext uri="{909E8E84-426E-40dd-AFC4-6F175D3DCCD1}">
              <a14:hiddenFill xmlns:a14="http://schemas.microsoft.com/office/drawing/2010/main" xmlns="">
                <a:solidFill>
                  <a:srgbClr val="FFFFFF"/>
                </a:solidFill>
              </a14:hiddenFill>
            </a:ext>
          </a:extLst>
        </p:spPr>
      </p:pic>
      <p:pic>
        <p:nvPicPr>
          <p:cNvPr id="177"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0641" y="2147193"/>
            <a:ext cx="419368" cy="315918"/>
          </a:xfrm>
          <a:prstGeom prst="rect">
            <a:avLst/>
          </a:prstGeom>
          <a:noFill/>
          <a:extLst>
            <a:ext uri="{909E8E84-426E-40dd-AFC4-6F175D3DCCD1}">
              <a14:hiddenFill xmlns:a14="http://schemas.microsoft.com/office/drawing/2010/main" xmlns="">
                <a:solidFill>
                  <a:srgbClr val="FFFFFF"/>
                </a:solidFill>
              </a14:hiddenFill>
            </a:ext>
          </a:extLst>
        </p:spPr>
      </p:pic>
      <p:sp>
        <p:nvSpPr>
          <p:cNvPr id="193" name="Rounded Rectangle 192"/>
          <p:cNvSpPr/>
          <p:nvPr/>
        </p:nvSpPr>
        <p:spPr>
          <a:xfrm>
            <a:off x="89609" y="2345352"/>
            <a:ext cx="4297400" cy="177643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6" name="Straight Arrow Connector 25"/>
          <p:cNvCxnSpPr>
            <a:cxnSpLocks/>
            <a:stCxn id="5" idx="2"/>
            <a:endCxn id="116" idx="0"/>
          </p:cNvCxnSpPr>
          <p:nvPr/>
        </p:nvCxnSpPr>
        <p:spPr>
          <a:xfrm flipH="1">
            <a:off x="6172946" y="1899739"/>
            <a:ext cx="2019090" cy="336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8" name="Picture 11" descr="C:\Users\ecoffey\AppData\Local\Temp\Rar$DRa0.324\30072_Device_server_default_6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3811" y="3356772"/>
            <a:ext cx="342626" cy="335280"/>
          </a:xfrm>
          <a:prstGeom prst="rect">
            <a:avLst/>
          </a:prstGeom>
          <a:noFill/>
          <a:extLst>
            <a:ext uri="{909E8E84-426E-40DD-AFC4-6F175D3DCCD1}">
              <a14:hiddenFill xmlns:a14="http://schemas.microsoft.com/office/drawing/2010/main">
                <a:solidFill>
                  <a:srgbClr val="FFFFFF"/>
                </a:solidFill>
              </a14:hiddenFill>
            </a:ext>
          </a:extLst>
        </p:spPr>
      </p:pic>
      <p:sp>
        <p:nvSpPr>
          <p:cNvPr id="99" name="Left-Right Arrow 98"/>
          <p:cNvSpPr/>
          <p:nvPr/>
        </p:nvSpPr>
        <p:spPr>
          <a:xfrm>
            <a:off x="6715518" y="2916846"/>
            <a:ext cx="191767" cy="69454"/>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0" name="Picture 11" descr="C:\Users\ecoffey\AppData\Local\Temp\Rar$DRa0.295\30029_Device_firewall_default_6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1127" y="3341451"/>
            <a:ext cx="344622" cy="350601"/>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1F4523A7-933E-4252-9EB1-935020B8FBA5}"/>
              </a:ext>
            </a:extLst>
          </p:cNvPr>
          <p:cNvGrpSpPr/>
          <p:nvPr/>
        </p:nvGrpSpPr>
        <p:grpSpPr>
          <a:xfrm>
            <a:off x="7082125" y="2815187"/>
            <a:ext cx="156742" cy="147313"/>
            <a:chOff x="6391352" y="2442150"/>
            <a:chExt cx="1275036" cy="1275036"/>
          </a:xfrm>
        </p:grpSpPr>
        <p:sp>
          <p:nvSpPr>
            <p:cNvPr id="102" name="Oval 101">
              <a:extLst>
                <a:ext uri="{FF2B5EF4-FFF2-40B4-BE49-F238E27FC236}">
                  <a16:creationId xmlns:a16="http://schemas.microsoft.com/office/drawing/2014/main" id="{554E98D0-B18E-44AB-84A6-FE3347741ED3}"/>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04" name="Freeform 5">
              <a:extLst>
                <a:ext uri="{FF2B5EF4-FFF2-40B4-BE49-F238E27FC236}">
                  <a16:creationId xmlns:a16="http://schemas.microsoft.com/office/drawing/2014/main" id="{0B48629C-9015-42B5-9A98-55CD3E8039F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05" name="Group 104">
            <a:extLst>
              <a:ext uri="{FF2B5EF4-FFF2-40B4-BE49-F238E27FC236}">
                <a16:creationId xmlns:a16="http://schemas.microsoft.com/office/drawing/2014/main" id="{40ED98DE-F6BE-4058-A653-4E322C3D87C6}"/>
              </a:ext>
            </a:extLst>
          </p:cNvPr>
          <p:cNvGrpSpPr/>
          <p:nvPr/>
        </p:nvGrpSpPr>
        <p:grpSpPr>
          <a:xfrm>
            <a:off x="6362694" y="2798678"/>
            <a:ext cx="156742" cy="147313"/>
            <a:chOff x="6391352" y="2442150"/>
            <a:chExt cx="1275036" cy="1275036"/>
          </a:xfrm>
        </p:grpSpPr>
        <p:sp>
          <p:nvSpPr>
            <p:cNvPr id="106" name="Oval 105">
              <a:extLst>
                <a:ext uri="{FF2B5EF4-FFF2-40B4-BE49-F238E27FC236}">
                  <a16:creationId xmlns:a16="http://schemas.microsoft.com/office/drawing/2014/main" id="{2CD9348A-75EF-45B6-B353-45E67C44CA1F}"/>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07" name="Freeform 5">
              <a:extLst>
                <a:ext uri="{FF2B5EF4-FFF2-40B4-BE49-F238E27FC236}">
                  <a16:creationId xmlns:a16="http://schemas.microsoft.com/office/drawing/2014/main" id="{3FCCD1D6-C883-4F77-AB24-24C9B1A4D76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08" name="Group 107">
            <a:extLst>
              <a:ext uri="{FF2B5EF4-FFF2-40B4-BE49-F238E27FC236}">
                <a16:creationId xmlns:a16="http://schemas.microsoft.com/office/drawing/2014/main" id="{B507B526-74ED-443E-8524-0E280A7A8219}"/>
              </a:ext>
            </a:extLst>
          </p:cNvPr>
          <p:cNvGrpSpPr/>
          <p:nvPr/>
        </p:nvGrpSpPr>
        <p:grpSpPr>
          <a:xfrm>
            <a:off x="1837857" y="2866920"/>
            <a:ext cx="156742" cy="147313"/>
            <a:chOff x="6391352" y="2442150"/>
            <a:chExt cx="1275036" cy="1275036"/>
          </a:xfrm>
        </p:grpSpPr>
        <p:sp>
          <p:nvSpPr>
            <p:cNvPr id="109" name="Oval 108">
              <a:extLst>
                <a:ext uri="{FF2B5EF4-FFF2-40B4-BE49-F238E27FC236}">
                  <a16:creationId xmlns:a16="http://schemas.microsoft.com/office/drawing/2014/main" id="{2F126426-FFF5-4AAD-AF0D-F2050B1CDAB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12" name="Freeform 5">
              <a:extLst>
                <a:ext uri="{FF2B5EF4-FFF2-40B4-BE49-F238E27FC236}">
                  <a16:creationId xmlns:a16="http://schemas.microsoft.com/office/drawing/2014/main" id="{11ABF7F2-A03D-49B9-8519-1302D3BA8A10}"/>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13" name="Group 112">
            <a:extLst>
              <a:ext uri="{FF2B5EF4-FFF2-40B4-BE49-F238E27FC236}">
                <a16:creationId xmlns:a16="http://schemas.microsoft.com/office/drawing/2014/main" id="{F71D5AF8-C52B-4389-A7C6-AB678222EEF3}"/>
              </a:ext>
            </a:extLst>
          </p:cNvPr>
          <p:cNvGrpSpPr/>
          <p:nvPr/>
        </p:nvGrpSpPr>
        <p:grpSpPr>
          <a:xfrm>
            <a:off x="1446917" y="2873092"/>
            <a:ext cx="156742" cy="147313"/>
            <a:chOff x="6391352" y="2442150"/>
            <a:chExt cx="1275036" cy="1275036"/>
          </a:xfrm>
        </p:grpSpPr>
        <p:sp>
          <p:nvSpPr>
            <p:cNvPr id="114" name="Oval 113">
              <a:extLst>
                <a:ext uri="{FF2B5EF4-FFF2-40B4-BE49-F238E27FC236}">
                  <a16:creationId xmlns:a16="http://schemas.microsoft.com/office/drawing/2014/main" id="{146C44A0-6E80-44AA-8B0A-98C3D9280BC1}"/>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15" name="Freeform 5">
              <a:extLst>
                <a:ext uri="{FF2B5EF4-FFF2-40B4-BE49-F238E27FC236}">
                  <a16:creationId xmlns:a16="http://schemas.microsoft.com/office/drawing/2014/main" id="{44A4D1C5-F8BB-4AD5-BCE7-3B85CC3C331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18" name="Group 117">
            <a:extLst>
              <a:ext uri="{FF2B5EF4-FFF2-40B4-BE49-F238E27FC236}">
                <a16:creationId xmlns:a16="http://schemas.microsoft.com/office/drawing/2014/main" id="{054869E8-32A9-473F-A8D1-C8A2F7F96A50}"/>
              </a:ext>
            </a:extLst>
          </p:cNvPr>
          <p:cNvGrpSpPr/>
          <p:nvPr/>
        </p:nvGrpSpPr>
        <p:grpSpPr>
          <a:xfrm>
            <a:off x="2466507" y="3585121"/>
            <a:ext cx="105157" cy="77759"/>
            <a:chOff x="6391352" y="2442150"/>
            <a:chExt cx="1275036" cy="1275036"/>
          </a:xfrm>
        </p:grpSpPr>
        <p:sp>
          <p:nvSpPr>
            <p:cNvPr id="119" name="Oval 118">
              <a:extLst>
                <a:ext uri="{FF2B5EF4-FFF2-40B4-BE49-F238E27FC236}">
                  <a16:creationId xmlns:a16="http://schemas.microsoft.com/office/drawing/2014/main" id="{13C812F5-9AFE-4F28-9F43-331B32FA9E5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20" name="Freeform 5">
              <a:extLst>
                <a:ext uri="{FF2B5EF4-FFF2-40B4-BE49-F238E27FC236}">
                  <a16:creationId xmlns:a16="http://schemas.microsoft.com/office/drawing/2014/main" id="{4EED577D-EFEC-4055-BA4D-BE12DA71184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21" name="Group 120">
            <a:extLst>
              <a:ext uri="{FF2B5EF4-FFF2-40B4-BE49-F238E27FC236}">
                <a16:creationId xmlns:a16="http://schemas.microsoft.com/office/drawing/2014/main" id="{B6F21A9A-171D-41A6-A253-E57A99F3143E}"/>
              </a:ext>
            </a:extLst>
          </p:cNvPr>
          <p:cNvGrpSpPr/>
          <p:nvPr/>
        </p:nvGrpSpPr>
        <p:grpSpPr>
          <a:xfrm>
            <a:off x="1903293" y="3570501"/>
            <a:ext cx="105157" cy="77759"/>
            <a:chOff x="6391352" y="2442150"/>
            <a:chExt cx="1275036" cy="1275036"/>
          </a:xfrm>
        </p:grpSpPr>
        <p:sp>
          <p:nvSpPr>
            <p:cNvPr id="122" name="Oval 121">
              <a:extLst>
                <a:ext uri="{FF2B5EF4-FFF2-40B4-BE49-F238E27FC236}">
                  <a16:creationId xmlns:a16="http://schemas.microsoft.com/office/drawing/2014/main" id="{22BC901A-16EB-4288-9462-E4DC64CCB58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23" name="Freeform 5">
              <a:extLst>
                <a:ext uri="{FF2B5EF4-FFF2-40B4-BE49-F238E27FC236}">
                  <a16:creationId xmlns:a16="http://schemas.microsoft.com/office/drawing/2014/main" id="{0743F276-326B-43E7-938E-7EC48203ABC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24" name="Group 123">
            <a:extLst>
              <a:ext uri="{FF2B5EF4-FFF2-40B4-BE49-F238E27FC236}">
                <a16:creationId xmlns:a16="http://schemas.microsoft.com/office/drawing/2014/main" id="{A48691A7-D762-4CC5-AED9-AF75957AFC8B}"/>
              </a:ext>
            </a:extLst>
          </p:cNvPr>
          <p:cNvGrpSpPr/>
          <p:nvPr/>
        </p:nvGrpSpPr>
        <p:grpSpPr>
          <a:xfrm>
            <a:off x="1264442" y="3571853"/>
            <a:ext cx="105157" cy="77759"/>
            <a:chOff x="6391352" y="2442150"/>
            <a:chExt cx="1275036" cy="1275036"/>
          </a:xfrm>
        </p:grpSpPr>
        <p:sp>
          <p:nvSpPr>
            <p:cNvPr id="149" name="Oval 148">
              <a:extLst>
                <a:ext uri="{FF2B5EF4-FFF2-40B4-BE49-F238E27FC236}">
                  <a16:creationId xmlns:a16="http://schemas.microsoft.com/office/drawing/2014/main" id="{6ED970E3-ED6D-4CDB-81F1-B4327F10CA1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50" name="Freeform 5">
              <a:extLst>
                <a:ext uri="{FF2B5EF4-FFF2-40B4-BE49-F238E27FC236}">
                  <a16:creationId xmlns:a16="http://schemas.microsoft.com/office/drawing/2014/main" id="{327C7852-DA58-4C0C-A832-89C35957687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70" name="Group 169">
            <a:extLst>
              <a:ext uri="{FF2B5EF4-FFF2-40B4-BE49-F238E27FC236}">
                <a16:creationId xmlns:a16="http://schemas.microsoft.com/office/drawing/2014/main" id="{F2A4D368-D364-48C9-945E-F47326A5FB69}"/>
              </a:ext>
            </a:extLst>
          </p:cNvPr>
          <p:cNvGrpSpPr/>
          <p:nvPr/>
        </p:nvGrpSpPr>
        <p:grpSpPr>
          <a:xfrm>
            <a:off x="791668" y="3572476"/>
            <a:ext cx="105157" cy="77759"/>
            <a:chOff x="6391352" y="2442150"/>
            <a:chExt cx="1275036" cy="1275036"/>
          </a:xfrm>
        </p:grpSpPr>
        <p:sp>
          <p:nvSpPr>
            <p:cNvPr id="171" name="Oval 170">
              <a:extLst>
                <a:ext uri="{FF2B5EF4-FFF2-40B4-BE49-F238E27FC236}">
                  <a16:creationId xmlns:a16="http://schemas.microsoft.com/office/drawing/2014/main" id="{EC2BE41B-80D5-44C7-9A21-D218C3181B4D}"/>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72" name="Freeform 5">
              <a:extLst>
                <a:ext uri="{FF2B5EF4-FFF2-40B4-BE49-F238E27FC236}">
                  <a16:creationId xmlns:a16="http://schemas.microsoft.com/office/drawing/2014/main" id="{23A96A75-3BA4-44B5-912F-2CFB3DCDBECE}"/>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74" name="Group 173">
            <a:extLst>
              <a:ext uri="{FF2B5EF4-FFF2-40B4-BE49-F238E27FC236}">
                <a16:creationId xmlns:a16="http://schemas.microsoft.com/office/drawing/2014/main" id="{DBD44FA2-8E45-412A-BD15-E5844D8A6FBF}"/>
              </a:ext>
            </a:extLst>
          </p:cNvPr>
          <p:cNvGrpSpPr/>
          <p:nvPr/>
        </p:nvGrpSpPr>
        <p:grpSpPr>
          <a:xfrm>
            <a:off x="927393" y="2628492"/>
            <a:ext cx="105157" cy="77759"/>
            <a:chOff x="6391352" y="2442150"/>
            <a:chExt cx="1275036" cy="1275036"/>
          </a:xfrm>
        </p:grpSpPr>
        <p:sp>
          <p:nvSpPr>
            <p:cNvPr id="175" name="Oval 174">
              <a:extLst>
                <a:ext uri="{FF2B5EF4-FFF2-40B4-BE49-F238E27FC236}">
                  <a16:creationId xmlns:a16="http://schemas.microsoft.com/office/drawing/2014/main" id="{49E6A7E4-E17D-46D8-B282-D8DAA6B9398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79" name="Freeform 5">
              <a:extLst>
                <a:ext uri="{FF2B5EF4-FFF2-40B4-BE49-F238E27FC236}">
                  <a16:creationId xmlns:a16="http://schemas.microsoft.com/office/drawing/2014/main" id="{04588DC5-40D6-43B4-A5CC-78155305397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80" name="Group 179">
            <a:extLst>
              <a:ext uri="{FF2B5EF4-FFF2-40B4-BE49-F238E27FC236}">
                <a16:creationId xmlns:a16="http://schemas.microsoft.com/office/drawing/2014/main" id="{8A936516-5736-4934-8AB5-682CA56775C8}"/>
              </a:ext>
            </a:extLst>
          </p:cNvPr>
          <p:cNvGrpSpPr/>
          <p:nvPr/>
        </p:nvGrpSpPr>
        <p:grpSpPr>
          <a:xfrm>
            <a:off x="781560" y="2546573"/>
            <a:ext cx="105157" cy="77759"/>
            <a:chOff x="6391352" y="2442150"/>
            <a:chExt cx="1275036" cy="1275036"/>
          </a:xfrm>
        </p:grpSpPr>
        <p:sp>
          <p:nvSpPr>
            <p:cNvPr id="181" name="Oval 180">
              <a:extLst>
                <a:ext uri="{FF2B5EF4-FFF2-40B4-BE49-F238E27FC236}">
                  <a16:creationId xmlns:a16="http://schemas.microsoft.com/office/drawing/2014/main" id="{081A1E16-4BF6-4358-81C7-CD44C51FDD3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82" name="Freeform 5">
              <a:extLst>
                <a:ext uri="{FF2B5EF4-FFF2-40B4-BE49-F238E27FC236}">
                  <a16:creationId xmlns:a16="http://schemas.microsoft.com/office/drawing/2014/main" id="{4A0B465F-12DD-4D92-8C92-90EC9456804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183" name="Group 182">
            <a:extLst>
              <a:ext uri="{FF2B5EF4-FFF2-40B4-BE49-F238E27FC236}">
                <a16:creationId xmlns:a16="http://schemas.microsoft.com/office/drawing/2014/main" id="{3F3DAED9-A883-468A-9460-6F4F1BFEB6C0}"/>
              </a:ext>
            </a:extLst>
          </p:cNvPr>
          <p:cNvGrpSpPr/>
          <p:nvPr/>
        </p:nvGrpSpPr>
        <p:grpSpPr>
          <a:xfrm>
            <a:off x="601136" y="2504444"/>
            <a:ext cx="105157" cy="77759"/>
            <a:chOff x="6391352" y="2442150"/>
            <a:chExt cx="1275036" cy="1275036"/>
          </a:xfrm>
        </p:grpSpPr>
        <p:sp>
          <p:nvSpPr>
            <p:cNvPr id="184" name="Oval 183">
              <a:extLst>
                <a:ext uri="{FF2B5EF4-FFF2-40B4-BE49-F238E27FC236}">
                  <a16:creationId xmlns:a16="http://schemas.microsoft.com/office/drawing/2014/main" id="{127087F1-C0F2-4AC1-93DF-DE11F138978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85" name="Freeform 5">
              <a:extLst>
                <a:ext uri="{FF2B5EF4-FFF2-40B4-BE49-F238E27FC236}">
                  <a16:creationId xmlns:a16="http://schemas.microsoft.com/office/drawing/2014/main" id="{C0787B3D-8A5D-4462-AB92-E2943D50672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sp>
        <p:nvSpPr>
          <p:cNvPr id="186" name="Rectangle: Rounded Corners 185">
            <a:extLst>
              <a:ext uri="{FF2B5EF4-FFF2-40B4-BE49-F238E27FC236}">
                <a16:creationId xmlns:a16="http://schemas.microsoft.com/office/drawing/2014/main" id="{25B0EEE5-A026-4FEB-A985-43C0D4E73D38}"/>
              </a:ext>
            </a:extLst>
          </p:cNvPr>
          <p:cNvSpPr/>
          <p:nvPr/>
        </p:nvSpPr>
        <p:spPr>
          <a:xfrm>
            <a:off x="7733179" y="0"/>
            <a:ext cx="1410821" cy="295077"/>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
        <p:nvSpPr>
          <p:cNvPr id="187" name="Rectangle 186">
            <a:extLst>
              <a:ext uri="{FF2B5EF4-FFF2-40B4-BE49-F238E27FC236}">
                <a16:creationId xmlns:a16="http://schemas.microsoft.com/office/drawing/2014/main" id="{CFFAE890-9A46-4584-8DE9-AC4370130BAA}"/>
              </a:ext>
            </a:extLst>
          </p:cNvPr>
          <p:cNvSpPr/>
          <p:nvPr/>
        </p:nvSpPr>
        <p:spPr>
          <a:xfrm>
            <a:off x="2853455" y="2530505"/>
            <a:ext cx="1408342" cy="35756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2"/>
                </a:solidFill>
              </a:rPr>
              <a:t>Routable TEP Pool</a:t>
            </a:r>
          </a:p>
          <a:p>
            <a:pPr algn="ctr"/>
            <a:r>
              <a:rPr lang="en-US" sz="1000" dirty="0">
                <a:solidFill>
                  <a:schemeClr val="bg2"/>
                </a:solidFill>
              </a:rPr>
              <a:t>172.16.1.0/24</a:t>
            </a:r>
          </a:p>
        </p:txBody>
      </p:sp>
      <p:sp>
        <p:nvSpPr>
          <p:cNvPr id="188" name="Speech Bubble: Rectangle 187">
            <a:extLst>
              <a:ext uri="{FF2B5EF4-FFF2-40B4-BE49-F238E27FC236}">
                <a16:creationId xmlns:a16="http://schemas.microsoft.com/office/drawing/2014/main" id="{A7C9113E-FD47-47E1-A2D6-1BE2AF55BB68}"/>
              </a:ext>
            </a:extLst>
          </p:cNvPr>
          <p:cNvSpPr/>
          <p:nvPr/>
        </p:nvSpPr>
        <p:spPr>
          <a:xfrm>
            <a:off x="2209540" y="932977"/>
            <a:ext cx="4726897" cy="814281"/>
          </a:xfrm>
          <a:prstGeom prst="wedgeRectCallout">
            <a:avLst>
              <a:gd name="adj1" fmla="val -18145"/>
              <a:gd name="adj2" fmla="val 14793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bg2"/>
                </a:solidFill>
              </a:rPr>
              <a:t>Used for all communication between Physical Pod and RL</a:t>
            </a:r>
          </a:p>
          <a:p>
            <a:pPr marL="171450" indent="-171450">
              <a:buFont typeface="Arial" panose="020B0604020202020204" pitchFamily="34" charset="0"/>
              <a:buChar char="•"/>
            </a:pPr>
            <a:r>
              <a:rPr lang="en-US" sz="1200" dirty="0">
                <a:solidFill>
                  <a:schemeClr val="bg2"/>
                </a:solidFill>
              </a:rPr>
              <a:t>Need to be routable across backbone from Physical Pod to RL</a:t>
            </a:r>
          </a:p>
          <a:p>
            <a:pPr marL="171450" indent="-171450">
              <a:buFont typeface="Arial" panose="020B0604020202020204" pitchFamily="34" charset="0"/>
              <a:buChar char="•"/>
            </a:pPr>
            <a:r>
              <a:rPr lang="en-US" sz="1200" dirty="0">
                <a:solidFill>
                  <a:schemeClr val="bg2"/>
                </a:solidFill>
              </a:rPr>
              <a:t>Pool need to be between </a:t>
            </a:r>
            <a:r>
              <a:rPr lang="en-US" sz="1200">
                <a:solidFill>
                  <a:schemeClr val="bg2"/>
                </a:solidFill>
              </a:rPr>
              <a:t>/27 </a:t>
            </a:r>
            <a:r>
              <a:rPr lang="en-US" sz="1200" dirty="0">
                <a:solidFill>
                  <a:schemeClr val="bg2"/>
                </a:solidFill>
              </a:rPr>
              <a:t>to /22 (/24 recommended)</a:t>
            </a:r>
          </a:p>
          <a:p>
            <a:pPr marL="171450" indent="-171450">
              <a:buFont typeface="Arial" panose="020B0604020202020204" pitchFamily="34" charset="0"/>
              <a:buChar char="•"/>
            </a:pPr>
            <a:r>
              <a:rPr lang="en-US" sz="1200" dirty="0">
                <a:solidFill>
                  <a:schemeClr val="bg2"/>
                </a:solidFill>
              </a:rPr>
              <a:t>Used to address APICs, Spines and Border </a:t>
            </a:r>
            <a:r>
              <a:rPr lang="en-US" sz="1200" dirty="0" err="1">
                <a:solidFill>
                  <a:schemeClr val="bg2"/>
                </a:solidFill>
              </a:rPr>
              <a:t>Leafs</a:t>
            </a:r>
            <a:endParaRPr lang="en-US" sz="1200" dirty="0">
              <a:solidFill>
                <a:schemeClr val="bg2"/>
              </a:solidFill>
            </a:endParaRPr>
          </a:p>
        </p:txBody>
      </p:sp>
      <p:pic>
        <p:nvPicPr>
          <p:cNvPr id="116" name="Picture 11" descr="C:\Users\ecoffey\AppData\Local\Temp\Rar$DRa0.386\30067_Device_rout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3262" y="2235924"/>
            <a:ext cx="419368" cy="315918"/>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7A1DCF2B-7FB2-4D15-BF66-236094C5227C}"/>
              </a:ext>
            </a:extLst>
          </p:cNvPr>
          <p:cNvSpPr txBox="1"/>
          <p:nvPr/>
        </p:nvSpPr>
        <p:spPr>
          <a:xfrm>
            <a:off x="4086616" y="1906000"/>
            <a:ext cx="1335622" cy="369332"/>
          </a:xfrm>
          <a:prstGeom prst="rect">
            <a:avLst/>
          </a:prstGeom>
          <a:noFill/>
        </p:spPr>
        <p:txBody>
          <a:bodyPr wrap="none" rtlCol="0">
            <a:spAutoFit/>
          </a:bodyPr>
          <a:lstStyle/>
          <a:p>
            <a:r>
              <a:rPr lang="en-US" dirty="0">
                <a:latin typeface="+mn-lt"/>
              </a:rPr>
              <a:t>IP Network</a:t>
            </a:r>
          </a:p>
        </p:txBody>
      </p:sp>
      <p:sp>
        <p:nvSpPr>
          <p:cNvPr id="2" name="TextBox 1">
            <a:extLst>
              <a:ext uri="{FF2B5EF4-FFF2-40B4-BE49-F238E27FC236}">
                <a16:creationId xmlns:a16="http://schemas.microsoft.com/office/drawing/2014/main" id="{F8709E2B-8DCA-445A-92F6-F0200FBA43EF}"/>
              </a:ext>
            </a:extLst>
          </p:cNvPr>
          <p:cNvSpPr txBox="1"/>
          <p:nvPr/>
        </p:nvSpPr>
        <p:spPr>
          <a:xfrm>
            <a:off x="186497" y="4318912"/>
            <a:ext cx="8871306" cy="600164"/>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latin typeface="+mn-lt"/>
              </a:rPr>
              <a:t>Routable TEP pool is must for RL direct and RL with Multi-site</a:t>
            </a:r>
          </a:p>
          <a:p>
            <a:pPr marL="171450" indent="-171450">
              <a:buFont typeface="Arial" panose="020B0604020202020204" pitchFamily="34" charset="0"/>
              <a:buChar char="•"/>
            </a:pPr>
            <a:r>
              <a:rPr lang="en-US" sz="1050" dirty="0">
                <a:solidFill>
                  <a:schemeClr val="bg1"/>
                </a:solidFill>
                <a:latin typeface="+mn-lt"/>
              </a:rPr>
              <a:t>Strong recommendation to deploy the routable TEP pool for any new deployment, to avoid having to upgrade to use the new functionalities</a:t>
            </a:r>
          </a:p>
          <a:p>
            <a:endParaRPr lang="en-US" sz="1200" dirty="0">
              <a:solidFill>
                <a:schemeClr val="bg1"/>
              </a:solidFill>
              <a:latin typeface="+mn-lt"/>
            </a:endParaRPr>
          </a:p>
        </p:txBody>
      </p:sp>
    </p:spTree>
    <p:extLst>
      <p:ext uri="{BB962C8B-B14F-4D97-AF65-F5344CB8AC3E}">
        <p14:creationId xmlns:p14="http://schemas.microsoft.com/office/powerpoint/2010/main" val="492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1877895" y="2021475"/>
            <a:ext cx="4909531" cy="579827"/>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2" name="Rounded Rectangle 71"/>
          <p:cNvSpPr/>
          <p:nvPr/>
        </p:nvSpPr>
        <p:spPr>
          <a:xfrm>
            <a:off x="5100947" y="2750142"/>
            <a:ext cx="3400190" cy="170525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cxnSp>
        <p:nvCxnSpPr>
          <p:cNvPr id="141" name="Straight Connector 140"/>
          <p:cNvCxnSpPr>
            <a:stCxn id="143" idx="2"/>
            <a:endCxn id="149" idx="0"/>
          </p:cNvCxnSpPr>
          <p:nvPr/>
        </p:nvCxnSpPr>
        <p:spPr>
          <a:xfrm flipH="1">
            <a:off x="6749723" y="3399785"/>
            <a:ext cx="466811" cy="522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3" name="Picture 14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726" y="3126304"/>
            <a:ext cx="555616"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627" y="3140407"/>
            <a:ext cx="555616" cy="265954"/>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410" y="3921997"/>
            <a:ext cx="34262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p:cNvCxnSpPr>
            <a:stCxn id="144" idx="2"/>
            <a:endCxn id="149" idx="0"/>
          </p:cNvCxnSpPr>
          <p:nvPr/>
        </p:nvCxnSpPr>
        <p:spPr>
          <a:xfrm>
            <a:off x="6148435" y="3406361"/>
            <a:ext cx="601288" cy="515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6571953" y="3767169"/>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grpSp>
        <p:nvGrpSpPr>
          <p:cNvPr id="159" name="Group 158"/>
          <p:cNvGrpSpPr/>
          <p:nvPr/>
        </p:nvGrpSpPr>
        <p:grpSpPr>
          <a:xfrm>
            <a:off x="683392" y="2887541"/>
            <a:ext cx="3420706" cy="1402161"/>
            <a:chOff x="951707" y="2531095"/>
            <a:chExt cx="2937225" cy="1550750"/>
          </a:xfrm>
        </p:grpSpPr>
        <p:pic>
          <p:nvPicPr>
            <p:cNvPr id="160" name="Picture 15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6" name="Straight Connector 165"/>
            <p:cNvCxnSpPr>
              <a:stCxn id="162" idx="0"/>
              <a:endCxn id="165"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62" idx="0"/>
              <a:endCxn id="160"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61" idx="0"/>
              <a:endCxn id="165"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1" idx="0"/>
              <a:endCxn id="160"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64" idx="0"/>
              <a:endCxn id="165"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4" idx="0"/>
              <a:endCxn id="160"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63" idx="0"/>
              <a:endCxn id="160"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3" idx="0"/>
              <a:endCxn id="165"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700256" y="2902949"/>
            <a:ext cx="754493" cy="502291"/>
            <a:chOff x="614534" y="2759311"/>
            <a:chExt cx="1043267" cy="871763"/>
          </a:xfrm>
        </p:grpSpPr>
        <p:grpSp>
          <p:nvGrpSpPr>
            <p:cNvPr id="177" name="Shape 314"/>
            <p:cNvGrpSpPr/>
            <p:nvPr/>
          </p:nvGrpSpPr>
          <p:grpSpPr>
            <a:xfrm>
              <a:off x="614534" y="2759311"/>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8" name="Shape 314"/>
            <p:cNvGrpSpPr/>
            <p:nvPr/>
          </p:nvGrpSpPr>
          <p:grpSpPr>
            <a:xfrm>
              <a:off x="838797" y="2850027"/>
              <a:ext cx="618543" cy="670935"/>
              <a:chOff x="1853" y="592"/>
              <a:chExt cx="2052" cy="2052"/>
            </a:xfrm>
          </p:grpSpPr>
          <p:sp>
            <p:nvSpPr>
              <p:cNvPr id="1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9" name="Shape 314"/>
            <p:cNvGrpSpPr/>
            <p:nvPr/>
          </p:nvGrpSpPr>
          <p:grpSpPr>
            <a:xfrm>
              <a:off x="1039258" y="2960139"/>
              <a:ext cx="618543" cy="670935"/>
              <a:chOff x="1853" y="592"/>
              <a:chExt cx="2052" cy="2052"/>
            </a:xfrm>
          </p:grpSpPr>
          <p:sp>
            <p:nvSpPr>
              <p:cNvPr id="1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75" name="Title 1"/>
          <p:cNvSpPr>
            <a:spLocks noGrp="1"/>
          </p:cNvSpPr>
          <p:nvPr>
            <p:ph type="title" idx="4294967295"/>
          </p:nvPr>
        </p:nvSpPr>
        <p:spPr>
          <a:xfrm>
            <a:off x="0" y="36513"/>
            <a:ext cx="9144000"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p>
            <a:r>
              <a:rPr lang="en-US" dirty="0"/>
              <a:t>Latency &amp; Bandwidth Requirement for RL</a:t>
            </a:r>
          </a:p>
        </p:txBody>
      </p:sp>
      <p:sp>
        <p:nvSpPr>
          <p:cNvPr id="2" name="Rounded Rectangular Callout 1"/>
          <p:cNvSpPr/>
          <p:nvPr/>
        </p:nvSpPr>
        <p:spPr>
          <a:xfrm>
            <a:off x="3693459" y="1034303"/>
            <a:ext cx="5398751" cy="525241"/>
          </a:xfrm>
          <a:prstGeom prst="wedgeRoundRectCallout">
            <a:avLst>
              <a:gd name="adj1" fmla="val -43780"/>
              <a:gd name="adj2" fmla="val 144757"/>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rgbClr val="FFFFFF"/>
                </a:solidFill>
                <a:latin typeface="Arial"/>
              </a:rPr>
              <a:t>Up to 300msec RTT latency between ACI Main DC and Remote Location</a:t>
            </a:r>
          </a:p>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dirty="0">
                <a:solidFill>
                  <a:srgbClr val="FFFFFF"/>
                </a:solidFill>
                <a:latin typeface="Arial"/>
              </a:rPr>
              <a:t>Minimum 100mbps bandwidth in IP Network</a:t>
            </a:r>
          </a:p>
        </p:txBody>
      </p:sp>
      <p:sp>
        <p:nvSpPr>
          <p:cNvPr id="76" name="Rounded Rectangle 75"/>
          <p:cNvSpPr/>
          <p:nvPr/>
        </p:nvSpPr>
        <p:spPr>
          <a:xfrm>
            <a:off x="490215" y="2735232"/>
            <a:ext cx="3848285" cy="1720167"/>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p:cNvSpPr/>
          <p:nvPr/>
        </p:nvSpPr>
        <p:spPr>
          <a:xfrm>
            <a:off x="5551221" y="460309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78" name="Rectangle 77"/>
          <p:cNvSpPr/>
          <p:nvPr/>
        </p:nvSpPr>
        <p:spPr>
          <a:xfrm>
            <a:off x="987321" y="457798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cxnSp>
        <p:nvCxnSpPr>
          <p:cNvPr id="74" name="Straight Connector 73"/>
          <p:cNvCxnSpPr>
            <a:endCxn id="143" idx="0"/>
          </p:cNvCxnSpPr>
          <p:nvPr/>
        </p:nvCxnSpPr>
        <p:spPr>
          <a:xfrm>
            <a:off x="6344677" y="2537063"/>
            <a:ext cx="871857" cy="5892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144" idx="0"/>
          </p:cNvCxnSpPr>
          <p:nvPr/>
        </p:nvCxnSpPr>
        <p:spPr>
          <a:xfrm flipH="1" flipV="1">
            <a:off x="5599471" y="2556387"/>
            <a:ext cx="548964" cy="584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144" idx="0"/>
          </p:cNvCxnSpPr>
          <p:nvPr/>
        </p:nvCxnSpPr>
        <p:spPr>
          <a:xfrm flipH="1">
            <a:off x="6148435" y="2601302"/>
            <a:ext cx="277808" cy="539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43" idx="0"/>
          </p:cNvCxnSpPr>
          <p:nvPr/>
        </p:nvCxnSpPr>
        <p:spPr>
          <a:xfrm flipH="1" flipV="1">
            <a:off x="5551221" y="2601302"/>
            <a:ext cx="1665313" cy="525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65" idx="0"/>
          </p:cNvCxnSpPr>
          <p:nvPr/>
        </p:nvCxnSpPr>
        <p:spPr>
          <a:xfrm flipH="1" flipV="1">
            <a:off x="2173210" y="2477053"/>
            <a:ext cx="1" cy="410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65" idx="0"/>
          </p:cNvCxnSpPr>
          <p:nvPr/>
        </p:nvCxnSpPr>
        <p:spPr>
          <a:xfrm flipV="1">
            <a:off x="2173211" y="2574119"/>
            <a:ext cx="902786" cy="3134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160" idx="0"/>
          </p:cNvCxnSpPr>
          <p:nvPr/>
        </p:nvCxnSpPr>
        <p:spPr>
          <a:xfrm>
            <a:off x="2039304" y="2470094"/>
            <a:ext cx="762191" cy="4310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60" idx="0"/>
          </p:cNvCxnSpPr>
          <p:nvPr/>
        </p:nvCxnSpPr>
        <p:spPr>
          <a:xfrm flipV="1">
            <a:off x="2801495" y="2549813"/>
            <a:ext cx="251750" cy="351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739" y="2333985"/>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7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0052" y="2376058"/>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3736" y="2277614"/>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342" y="2336825"/>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Left-Right Arrow 84"/>
          <p:cNvSpPr/>
          <p:nvPr/>
        </p:nvSpPr>
        <p:spPr>
          <a:xfrm>
            <a:off x="6447959" y="3237005"/>
            <a:ext cx="467851" cy="91560"/>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818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A0C0BBCB-C46F-4E69-8701-EBC6359EE8F4}"/>
              </a:ext>
            </a:extLst>
          </p:cNvPr>
          <p:cNvPicPr>
            <a:picLocks noChangeAspect="1"/>
          </p:cNvPicPr>
          <p:nvPr/>
        </p:nvPicPr>
        <p:blipFill>
          <a:blip r:embed="rId3"/>
          <a:stretch>
            <a:fillRect/>
          </a:stretch>
        </p:blipFill>
        <p:spPr>
          <a:xfrm>
            <a:off x="214904" y="838200"/>
            <a:ext cx="4228043" cy="1675604"/>
          </a:xfrm>
          <a:prstGeom prst="rect">
            <a:avLst/>
          </a:prstGeom>
        </p:spPr>
      </p:pic>
      <p:sp>
        <p:nvSpPr>
          <p:cNvPr id="79" name="Cloud 78"/>
          <p:cNvSpPr/>
          <p:nvPr/>
        </p:nvSpPr>
        <p:spPr>
          <a:xfrm>
            <a:off x="1988181" y="2990190"/>
            <a:ext cx="4909531" cy="39068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2" name="Rounded Rectangle 71"/>
          <p:cNvSpPr/>
          <p:nvPr/>
        </p:nvSpPr>
        <p:spPr>
          <a:xfrm>
            <a:off x="5211233" y="3529715"/>
            <a:ext cx="3400190" cy="1171855"/>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cxnSp>
        <p:nvCxnSpPr>
          <p:cNvPr id="141" name="Straight Connector 140"/>
          <p:cNvCxnSpPr>
            <a:stCxn id="143" idx="2"/>
            <a:endCxn id="149" idx="0"/>
          </p:cNvCxnSpPr>
          <p:nvPr/>
        </p:nvCxnSpPr>
        <p:spPr>
          <a:xfrm flipH="1">
            <a:off x="6620990" y="3983948"/>
            <a:ext cx="483902" cy="2730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3" name="Picture 142"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084" y="3710467"/>
            <a:ext cx="555616"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8985" y="3724570"/>
            <a:ext cx="555616" cy="265954"/>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1" descr="C:\Users\ecoffey\AppData\Local\Temp\Rar$DRa0.324\30072_Device_serv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9677" y="4256978"/>
            <a:ext cx="34262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p:cNvCxnSpPr>
            <a:stCxn id="144" idx="2"/>
            <a:endCxn id="149" idx="0"/>
          </p:cNvCxnSpPr>
          <p:nvPr/>
        </p:nvCxnSpPr>
        <p:spPr>
          <a:xfrm>
            <a:off x="6036793" y="3990524"/>
            <a:ext cx="584197" cy="266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6449677" y="4156373"/>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grpSp>
        <p:nvGrpSpPr>
          <p:cNvPr id="159" name="Group 158"/>
          <p:cNvGrpSpPr/>
          <p:nvPr/>
        </p:nvGrpSpPr>
        <p:grpSpPr>
          <a:xfrm>
            <a:off x="776644" y="3661915"/>
            <a:ext cx="3420706" cy="778420"/>
            <a:chOff x="951707" y="2531095"/>
            <a:chExt cx="2937225" cy="1550750"/>
          </a:xfrm>
        </p:grpSpPr>
        <p:pic>
          <p:nvPicPr>
            <p:cNvPr id="160" name="Picture 15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6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6" name="Straight Connector 165"/>
            <p:cNvCxnSpPr>
              <a:stCxn id="162" idx="0"/>
              <a:endCxn id="165"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62" idx="0"/>
              <a:endCxn id="160"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61" idx="0"/>
              <a:endCxn id="165"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1" idx="0"/>
              <a:endCxn id="160"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64" idx="0"/>
              <a:endCxn id="165"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4" idx="0"/>
              <a:endCxn id="160"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63" idx="0"/>
              <a:endCxn id="160"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3" idx="0"/>
              <a:endCxn id="165"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793389" y="3609097"/>
            <a:ext cx="587263" cy="328030"/>
            <a:chOff x="614534" y="2759311"/>
            <a:chExt cx="1043267" cy="871763"/>
          </a:xfrm>
        </p:grpSpPr>
        <p:grpSp>
          <p:nvGrpSpPr>
            <p:cNvPr id="177" name="Shape 314"/>
            <p:cNvGrpSpPr/>
            <p:nvPr/>
          </p:nvGrpSpPr>
          <p:grpSpPr>
            <a:xfrm>
              <a:off x="614534" y="2759311"/>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8" name="Shape 314"/>
            <p:cNvGrpSpPr/>
            <p:nvPr/>
          </p:nvGrpSpPr>
          <p:grpSpPr>
            <a:xfrm>
              <a:off x="838797" y="2850027"/>
              <a:ext cx="618543" cy="670935"/>
              <a:chOff x="1853" y="592"/>
              <a:chExt cx="2052" cy="2052"/>
            </a:xfrm>
          </p:grpSpPr>
          <p:sp>
            <p:nvSpPr>
              <p:cNvPr id="1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9" name="Shape 314"/>
            <p:cNvGrpSpPr/>
            <p:nvPr/>
          </p:nvGrpSpPr>
          <p:grpSpPr>
            <a:xfrm>
              <a:off x="1039258" y="2960139"/>
              <a:ext cx="618543" cy="670935"/>
              <a:chOff x="1853" y="592"/>
              <a:chExt cx="2052" cy="2052"/>
            </a:xfrm>
          </p:grpSpPr>
          <p:sp>
            <p:nvSpPr>
              <p:cNvPr id="1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76" name="Rounded Rectangle 75"/>
          <p:cNvSpPr/>
          <p:nvPr/>
        </p:nvSpPr>
        <p:spPr>
          <a:xfrm>
            <a:off x="482357" y="3514805"/>
            <a:ext cx="3966429" cy="124668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p:cNvSpPr/>
          <p:nvPr/>
        </p:nvSpPr>
        <p:spPr>
          <a:xfrm>
            <a:off x="5381253" y="4761488"/>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78" name="Rectangle 77"/>
          <p:cNvSpPr/>
          <p:nvPr/>
        </p:nvSpPr>
        <p:spPr>
          <a:xfrm>
            <a:off x="1046722" y="480087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cxnSp>
        <p:nvCxnSpPr>
          <p:cNvPr id="74" name="Straight Connector 73"/>
          <p:cNvCxnSpPr>
            <a:cxnSpLocks/>
            <a:stCxn id="73" idx="3"/>
            <a:endCxn id="143" idx="0"/>
          </p:cNvCxnSpPr>
          <p:nvPr/>
        </p:nvCxnSpPr>
        <p:spPr>
          <a:xfrm>
            <a:off x="6680330" y="3287313"/>
            <a:ext cx="424562" cy="4231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a:stCxn id="144" idx="0"/>
            <a:endCxn id="71" idx="3"/>
          </p:cNvCxnSpPr>
          <p:nvPr/>
        </p:nvCxnSpPr>
        <p:spPr>
          <a:xfrm flipH="1" flipV="1">
            <a:off x="6001643" y="3329386"/>
            <a:ext cx="35150" cy="395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73" idx="3"/>
            <a:endCxn id="144" idx="0"/>
          </p:cNvCxnSpPr>
          <p:nvPr/>
        </p:nvCxnSpPr>
        <p:spPr>
          <a:xfrm flipH="1">
            <a:off x="6036793" y="3287313"/>
            <a:ext cx="643537" cy="4372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a:stCxn id="143" idx="0"/>
            <a:endCxn id="71" idx="3"/>
          </p:cNvCxnSpPr>
          <p:nvPr/>
        </p:nvCxnSpPr>
        <p:spPr>
          <a:xfrm flipH="1" flipV="1">
            <a:off x="6001643" y="3329386"/>
            <a:ext cx="1103249" cy="3810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65" idx="0"/>
          </p:cNvCxnSpPr>
          <p:nvPr/>
        </p:nvCxnSpPr>
        <p:spPr>
          <a:xfrm flipV="1">
            <a:off x="2266463" y="3251426"/>
            <a:ext cx="0" cy="4104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65" idx="0"/>
          </p:cNvCxnSpPr>
          <p:nvPr/>
        </p:nvCxnSpPr>
        <p:spPr>
          <a:xfrm flipV="1">
            <a:off x="2266463" y="3348492"/>
            <a:ext cx="902786" cy="313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160" idx="0"/>
          </p:cNvCxnSpPr>
          <p:nvPr/>
        </p:nvCxnSpPr>
        <p:spPr>
          <a:xfrm>
            <a:off x="2132556" y="3244467"/>
            <a:ext cx="762191" cy="424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60" idx="0"/>
          </p:cNvCxnSpPr>
          <p:nvPr/>
        </p:nvCxnSpPr>
        <p:spPr>
          <a:xfrm flipV="1">
            <a:off x="2894747" y="3324186"/>
            <a:ext cx="251750" cy="345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11" descr="C:\Users\ecoffey\AppData\Local\Temp\Rar$DRa0.386\30067_Device_rout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0338" y="3155631"/>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3" name="Picture 11" descr="C:\Users\ecoffey\AppData\Local\Temp\Rar$DRa0.386\30067_Device_rout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4022" y="3057187"/>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11" descr="C:\Users\ecoffey\AppData\Local\Temp\Rar$DRa0.386\30067_Device_rout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4628" y="3116398"/>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85" name="Left-Right Arrow 84"/>
          <p:cNvSpPr/>
          <p:nvPr/>
        </p:nvSpPr>
        <p:spPr>
          <a:xfrm>
            <a:off x="6336317" y="3821168"/>
            <a:ext cx="467851" cy="91560"/>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11" descr="C:\Users\ecoffey\AppData\Local\Temp\Rar$DRa0.386\30067_Device_rout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9025" y="3113558"/>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91" name="Rounded Rectangle 6">
            <a:extLst>
              <a:ext uri="{FF2B5EF4-FFF2-40B4-BE49-F238E27FC236}">
                <a16:creationId xmlns:a16="http://schemas.microsoft.com/office/drawing/2014/main" id="{F03BBA48-2107-4569-8070-7D34AE35016C}"/>
              </a:ext>
            </a:extLst>
          </p:cNvPr>
          <p:cNvSpPr/>
          <p:nvPr/>
        </p:nvSpPr>
        <p:spPr>
          <a:xfrm>
            <a:off x="2627573" y="1647068"/>
            <a:ext cx="1241947" cy="274067"/>
          </a:xfrm>
          <a:prstGeom prst="roundRect">
            <a:avLst/>
          </a:prstGeom>
          <a:noFill/>
          <a:ln w="19050">
            <a:solidFill>
              <a:srgbClr val="C0000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005073"/>
              </a:solidFill>
              <a:latin typeface="CiscoSansTT Light"/>
            </a:endParaRPr>
          </a:p>
        </p:txBody>
      </p:sp>
      <p:sp>
        <p:nvSpPr>
          <p:cNvPr id="92" name="TextBox 91">
            <a:extLst>
              <a:ext uri="{FF2B5EF4-FFF2-40B4-BE49-F238E27FC236}">
                <a16:creationId xmlns:a16="http://schemas.microsoft.com/office/drawing/2014/main" id="{B0A9D666-C21B-45DB-8234-1E384FEF21B1}"/>
              </a:ext>
            </a:extLst>
          </p:cNvPr>
          <p:cNvSpPr txBox="1"/>
          <p:nvPr/>
        </p:nvSpPr>
        <p:spPr>
          <a:xfrm>
            <a:off x="2247418" y="2255036"/>
            <a:ext cx="2404117" cy="377028"/>
          </a:xfrm>
          <a:prstGeom prst="rect">
            <a:avLst/>
          </a:prstGeom>
          <a:noFill/>
        </p:spPr>
        <p:txBody>
          <a:bodyPr wrap="square" lIns="68580" tIns="34291" rIns="68580" bIns="34291" rtlCol="0">
            <a:spAutoFit/>
          </a:bodyPr>
          <a:lstStyle/>
          <a:p>
            <a:pPr algn="ctr" defTabSz="456904">
              <a:defRPr/>
            </a:pPr>
            <a:r>
              <a:rPr lang="en-US" sz="1000" dirty="0"/>
              <a:t>Modify the default 9000B MTU value to match the IP Network MTU</a:t>
            </a:r>
            <a:endParaRPr lang="en-US" sz="1000" kern="0" dirty="0">
              <a:solidFill>
                <a:sysClr val="windowText" lastClr="000000"/>
              </a:solidFill>
              <a:latin typeface="CiscoSansTT Light"/>
              <a:ea typeface="MS PGothic" charset="0"/>
              <a:cs typeface="MS PGothic" charset="0"/>
            </a:endParaRPr>
          </a:p>
        </p:txBody>
      </p:sp>
      <p:cxnSp>
        <p:nvCxnSpPr>
          <p:cNvPr id="93" name="Straight Arrow Connector 92">
            <a:extLst>
              <a:ext uri="{FF2B5EF4-FFF2-40B4-BE49-F238E27FC236}">
                <a16:creationId xmlns:a16="http://schemas.microsoft.com/office/drawing/2014/main" id="{50DDA3DF-F66D-4C7A-9908-7FE9DCF418E0}"/>
              </a:ext>
            </a:extLst>
          </p:cNvPr>
          <p:cNvCxnSpPr>
            <a:cxnSpLocks/>
            <a:endCxn id="91" idx="2"/>
          </p:cNvCxnSpPr>
          <p:nvPr/>
        </p:nvCxnSpPr>
        <p:spPr>
          <a:xfrm flipV="1">
            <a:off x="2857622" y="1921135"/>
            <a:ext cx="390925" cy="332374"/>
          </a:xfrm>
          <a:prstGeom prst="straightConnector1">
            <a:avLst/>
          </a:prstGeom>
          <a:noFill/>
          <a:ln w="19050" cap="flat" cmpd="sng" algn="ctr">
            <a:solidFill>
              <a:srgbClr val="373752"/>
            </a:solidFill>
            <a:prstDash val="solid"/>
            <a:tailEnd type="arrow"/>
          </a:ln>
          <a:effectLst>
            <a:outerShdw blurRad="40000" dist="20000" dir="5400000" rotWithShape="0">
              <a:srgbClr val="000000">
                <a:alpha val="38000"/>
              </a:srgbClr>
            </a:outerShdw>
          </a:effectLst>
        </p:spPr>
      </p:cxnSp>
      <p:sp>
        <p:nvSpPr>
          <p:cNvPr id="87" name="Title 3">
            <a:extLst>
              <a:ext uri="{FF2B5EF4-FFF2-40B4-BE49-F238E27FC236}">
                <a16:creationId xmlns:a16="http://schemas.microsoft.com/office/drawing/2014/main" id="{00578453-56B3-46B7-93C2-8B1E598ADB3D}"/>
              </a:ext>
            </a:extLst>
          </p:cNvPr>
          <p:cNvSpPr txBox="1">
            <a:spLocks/>
          </p:cNvSpPr>
          <p:nvPr/>
        </p:nvSpPr>
        <p:spPr bwMode="auto">
          <a:xfrm>
            <a:off x="168556" y="197609"/>
            <a:ext cx="8548781"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noAutofit/>
          </a:bodyPr>
          <a:lstStyle>
            <a:lvl1pPr algn="l" defTabSz="684213" rtl="0" eaLnBrk="1" fontAlgn="base" hangingPunct="1">
              <a:lnSpc>
                <a:spcPct val="90000"/>
              </a:lnSpc>
              <a:spcBef>
                <a:spcPct val="0"/>
              </a:spcBef>
              <a:spcAft>
                <a:spcPct val="0"/>
              </a:spcAft>
              <a:defRPr lang="en-US" sz="2500" b="0" i="0" u="none" kern="1200" spc="0" baseline="0">
                <a:solidFill>
                  <a:srgbClr val="00A2BF"/>
                </a:solidFill>
                <a:latin typeface="+mj-lt"/>
                <a:ea typeface="CiscoSansTT Thin"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914378">
              <a:defRPr/>
            </a:pPr>
            <a:r>
              <a:rPr lang="en-GB" sz="2400" dirty="0">
                <a:solidFill>
                  <a:srgbClr val="005073"/>
                </a:solidFill>
                <a:latin typeface="CiscoSansTT Light"/>
              </a:rPr>
              <a:t>ACI Remote Leaf and MTU</a:t>
            </a:r>
            <a:br>
              <a:rPr lang="en-GB" dirty="0">
                <a:latin typeface="CiscoSansTT Light"/>
              </a:rPr>
            </a:br>
            <a:r>
              <a:rPr lang="en-GB" sz="1800" dirty="0">
                <a:solidFill>
                  <a:srgbClr val="005073"/>
                </a:solidFill>
                <a:latin typeface="CiscoSansTT Light"/>
              </a:rPr>
              <a:t>Different MTU Meanings</a:t>
            </a:r>
          </a:p>
        </p:txBody>
      </p:sp>
      <p:cxnSp>
        <p:nvCxnSpPr>
          <p:cNvPr id="88" name="Straight Arrow Connector 87">
            <a:extLst>
              <a:ext uri="{FF2B5EF4-FFF2-40B4-BE49-F238E27FC236}">
                <a16:creationId xmlns:a16="http://schemas.microsoft.com/office/drawing/2014/main" id="{DA2F141C-DF1A-4E8C-8374-2070756F1EBE}"/>
              </a:ext>
            </a:extLst>
          </p:cNvPr>
          <p:cNvCxnSpPr>
            <a:cxnSpLocks/>
          </p:cNvCxnSpPr>
          <p:nvPr/>
        </p:nvCxnSpPr>
        <p:spPr>
          <a:xfrm flipH="1">
            <a:off x="848547" y="4425788"/>
            <a:ext cx="221734" cy="335700"/>
          </a:xfrm>
          <a:prstGeom prst="straightConnector1">
            <a:avLst/>
          </a:prstGeom>
          <a:ln w="12700" cmpd="sng">
            <a:solidFill>
              <a:srgbClr val="008000"/>
            </a:solidFill>
            <a:headEnd type="arrow"/>
            <a:tailEnd type="none"/>
          </a:ln>
        </p:spPr>
        <p:style>
          <a:lnRef idx="2">
            <a:schemeClr val="accent1"/>
          </a:lnRef>
          <a:fillRef idx="0">
            <a:schemeClr val="accent1"/>
          </a:fillRef>
          <a:effectRef idx="1">
            <a:schemeClr val="accent1"/>
          </a:effectRef>
          <a:fontRef idx="minor">
            <a:schemeClr val="tx1"/>
          </a:fontRef>
        </p:style>
      </p:cxnSp>
      <p:grpSp>
        <p:nvGrpSpPr>
          <p:cNvPr id="89" name="Group 88">
            <a:extLst>
              <a:ext uri="{FF2B5EF4-FFF2-40B4-BE49-F238E27FC236}">
                <a16:creationId xmlns:a16="http://schemas.microsoft.com/office/drawing/2014/main" id="{2B4933F7-C353-44C7-BF86-19374E06038A}"/>
              </a:ext>
            </a:extLst>
          </p:cNvPr>
          <p:cNvGrpSpPr/>
          <p:nvPr/>
        </p:nvGrpSpPr>
        <p:grpSpPr>
          <a:xfrm>
            <a:off x="575965" y="4413765"/>
            <a:ext cx="295180" cy="297454"/>
            <a:chOff x="4992763" y="4026772"/>
            <a:chExt cx="221385" cy="223091"/>
          </a:xfrm>
        </p:grpSpPr>
        <p:sp>
          <p:nvSpPr>
            <p:cNvPr id="94" name="Oval 93">
              <a:extLst>
                <a:ext uri="{FF2B5EF4-FFF2-40B4-BE49-F238E27FC236}">
                  <a16:creationId xmlns:a16="http://schemas.microsoft.com/office/drawing/2014/main" id="{D2E603DD-57DD-42FA-9D8A-94E20C4F741E}"/>
                </a:ext>
              </a:extLst>
            </p:cNvPr>
            <p:cNvSpPr/>
            <p:nvPr/>
          </p:nvSpPr>
          <p:spPr>
            <a:xfrm>
              <a:off x="5031268" y="4064961"/>
              <a:ext cx="182880" cy="182880"/>
            </a:xfrm>
            <a:prstGeom prst="ellipse">
              <a:avLst/>
            </a:prstGeom>
            <a:solidFill>
              <a:srgbClr val="008000"/>
            </a:solidFill>
            <a:ln w="25400" cap="flat" cmpd="sng" algn="ctr">
              <a:noFill/>
              <a:prstDash val="solid"/>
            </a:ln>
            <a:effectLst>
              <a:outerShdw blurRad="76200" dist="50800" dir="5400000" algn="ctr" rotWithShape="0">
                <a:srgbClr val="000000">
                  <a:alpha val="27000"/>
                </a:srgbClr>
              </a:outerShdw>
            </a:effectLst>
          </p:spPr>
          <p:txBody>
            <a:bodyPr rtlCol="0" anchor="ctr"/>
            <a:lstStyle/>
            <a:p>
              <a:pPr algn="ctr" defTabSz="1219119" fontAlgn="base">
                <a:spcBef>
                  <a:spcPct val="0"/>
                </a:spcBef>
                <a:spcAft>
                  <a:spcPct val="0"/>
                </a:spcAft>
                <a:defRPr/>
              </a:pPr>
              <a:endParaRPr lang="en-US" sz="1867" kern="0" dirty="0">
                <a:solidFill>
                  <a:srgbClr val="FFFFFF"/>
                </a:solidFill>
                <a:latin typeface="Arial"/>
                <a:ea typeface="Apple LiGothic Medium"/>
                <a:cs typeface="Apple LiGothic Medium"/>
              </a:endParaRPr>
            </a:p>
          </p:txBody>
        </p:sp>
        <p:sp>
          <p:nvSpPr>
            <p:cNvPr id="95" name="TextBox 94">
              <a:extLst>
                <a:ext uri="{FF2B5EF4-FFF2-40B4-BE49-F238E27FC236}">
                  <a16:creationId xmlns:a16="http://schemas.microsoft.com/office/drawing/2014/main" id="{3A5A2162-2CF9-473A-8464-79FC88BD68BC}"/>
                </a:ext>
              </a:extLst>
            </p:cNvPr>
            <p:cNvSpPr txBox="1"/>
            <p:nvPr/>
          </p:nvSpPr>
          <p:spPr>
            <a:xfrm>
              <a:off x="4992763" y="4026772"/>
              <a:ext cx="209433" cy="223091"/>
            </a:xfrm>
            <a:prstGeom prst="rect">
              <a:avLst/>
            </a:prstGeom>
            <a:noFill/>
          </p:spPr>
          <p:txBody>
            <a:bodyPr wrap="none" rtlCol="0">
              <a:spAutoFit/>
            </a:bodyPr>
            <a:lstStyle/>
            <a:p>
              <a:pPr defTabSz="1219119" fontAlgn="base">
                <a:spcBef>
                  <a:spcPct val="0"/>
                </a:spcBef>
                <a:spcAft>
                  <a:spcPct val="0"/>
                </a:spcAft>
                <a:defRPr/>
              </a:pPr>
              <a:r>
                <a:rPr lang="en-US" sz="1333" kern="0" dirty="0">
                  <a:solidFill>
                    <a:srgbClr val="FFFFFF"/>
                  </a:solidFill>
                  <a:latin typeface="Arial"/>
                  <a:ea typeface="MS PGothic" charset="0"/>
                  <a:cs typeface="MS PGothic" charset="0"/>
                </a:rPr>
                <a:t>1</a:t>
              </a:r>
            </a:p>
          </p:txBody>
        </p:sp>
      </p:grpSp>
      <p:sp>
        <p:nvSpPr>
          <p:cNvPr id="10" name="Freeform: Shape 9">
            <a:extLst>
              <a:ext uri="{FF2B5EF4-FFF2-40B4-BE49-F238E27FC236}">
                <a16:creationId xmlns:a16="http://schemas.microsoft.com/office/drawing/2014/main" id="{8820B50A-6370-41B9-A245-1C4927AC84B6}"/>
              </a:ext>
            </a:extLst>
          </p:cNvPr>
          <p:cNvSpPr/>
          <p:nvPr/>
        </p:nvSpPr>
        <p:spPr>
          <a:xfrm>
            <a:off x="2277290" y="3108176"/>
            <a:ext cx="4847106" cy="709470"/>
          </a:xfrm>
          <a:custGeom>
            <a:avLst/>
            <a:gdLst>
              <a:gd name="connsiteX0" fmla="*/ 0 w 4847106"/>
              <a:gd name="connsiteY0" fmla="*/ 568359 h 709470"/>
              <a:gd name="connsiteX1" fmla="*/ 857956 w 4847106"/>
              <a:gd name="connsiteY1" fmla="*/ 54715 h 709470"/>
              <a:gd name="connsiteX2" fmla="*/ 4250267 w 4847106"/>
              <a:gd name="connsiteY2" fmla="*/ 88581 h 709470"/>
              <a:gd name="connsiteX3" fmla="*/ 4826000 w 4847106"/>
              <a:gd name="connsiteY3" fmla="*/ 709470 h 709470"/>
            </a:gdLst>
            <a:ahLst/>
            <a:cxnLst>
              <a:cxn ang="0">
                <a:pos x="connsiteX0" y="connsiteY0"/>
              </a:cxn>
              <a:cxn ang="0">
                <a:pos x="connsiteX1" y="connsiteY1"/>
              </a:cxn>
              <a:cxn ang="0">
                <a:pos x="connsiteX2" y="connsiteY2"/>
              </a:cxn>
              <a:cxn ang="0">
                <a:pos x="connsiteX3" y="connsiteY3"/>
              </a:cxn>
            </a:cxnLst>
            <a:rect l="l" t="t" r="r" b="b"/>
            <a:pathLst>
              <a:path w="4847106" h="709470">
                <a:moveTo>
                  <a:pt x="0" y="568359"/>
                </a:moveTo>
                <a:cubicBezTo>
                  <a:pt x="74789" y="351518"/>
                  <a:pt x="149578" y="134678"/>
                  <a:pt x="857956" y="54715"/>
                </a:cubicBezTo>
                <a:cubicBezTo>
                  <a:pt x="1566334" y="-25248"/>
                  <a:pt x="3588926" y="-20545"/>
                  <a:pt x="4250267" y="88581"/>
                </a:cubicBezTo>
                <a:cubicBezTo>
                  <a:pt x="4911608" y="197707"/>
                  <a:pt x="4868804" y="453588"/>
                  <a:pt x="4826000" y="709470"/>
                </a:cubicBezTo>
              </a:path>
            </a:pathLst>
          </a:custGeom>
          <a:noFill/>
          <a:ln w="28575">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5C29771F-47BE-4C6D-B89B-21EBDA573649}"/>
              </a:ext>
            </a:extLst>
          </p:cNvPr>
          <p:cNvCxnSpPr>
            <a:cxnSpLocks/>
          </p:cNvCxnSpPr>
          <p:nvPr/>
        </p:nvCxnSpPr>
        <p:spPr>
          <a:xfrm flipH="1">
            <a:off x="5179466" y="3167654"/>
            <a:ext cx="221734" cy="335700"/>
          </a:xfrm>
          <a:prstGeom prst="straightConnector1">
            <a:avLst/>
          </a:prstGeom>
          <a:ln w="12700" cmpd="sng">
            <a:solidFill>
              <a:srgbClr val="7030A0"/>
            </a:solidFill>
            <a:headEnd type="arrow"/>
            <a:tailEnd type="none"/>
          </a:ln>
        </p:spPr>
        <p:style>
          <a:lnRef idx="2">
            <a:schemeClr val="accent1"/>
          </a:lnRef>
          <a:fillRef idx="0">
            <a:schemeClr val="accent1"/>
          </a:fillRef>
          <a:effectRef idx="1">
            <a:schemeClr val="accent1"/>
          </a:effectRef>
          <a:fontRef idx="minor">
            <a:schemeClr val="tx1"/>
          </a:fontRef>
        </p:style>
      </p:cxnSp>
      <p:grpSp>
        <p:nvGrpSpPr>
          <p:cNvPr id="97" name="Group 96">
            <a:extLst>
              <a:ext uri="{FF2B5EF4-FFF2-40B4-BE49-F238E27FC236}">
                <a16:creationId xmlns:a16="http://schemas.microsoft.com/office/drawing/2014/main" id="{B4877C96-2EAE-421C-9143-D2958A57A1CB}"/>
              </a:ext>
            </a:extLst>
          </p:cNvPr>
          <p:cNvGrpSpPr/>
          <p:nvPr/>
        </p:nvGrpSpPr>
        <p:grpSpPr>
          <a:xfrm>
            <a:off x="4939325" y="3197939"/>
            <a:ext cx="279244" cy="297454"/>
            <a:chOff x="5017094" y="4058503"/>
            <a:chExt cx="209433" cy="223091"/>
          </a:xfrm>
          <a:solidFill>
            <a:srgbClr val="7030A0"/>
          </a:solidFill>
        </p:grpSpPr>
        <p:sp>
          <p:nvSpPr>
            <p:cNvPr id="98" name="Oval 97">
              <a:extLst>
                <a:ext uri="{FF2B5EF4-FFF2-40B4-BE49-F238E27FC236}">
                  <a16:creationId xmlns:a16="http://schemas.microsoft.com/office/drawing/2014/main" id="{6B3E65D7-EF6B-4262-B142-3C42E9DE7F17}"/>
                </a:ext>
              </a:extLst>
            </p:cNvPr>
            <p:cNvSpPr/>
            <p:nvPr/>
          </p:nvSpPr>
          <p:spPr>
            <a:xfrm>
              <a:off x="5031268" y="4064961"/>
              <a:ext cx="182880" cy="182880"/>
            </a:xfrm>
            <a:prstGeom prst="ellipse">
              <a:avLst/>
            </a:prstGeom>
            <a:grpFill/>
            <a:ln w="25400" cap="flat" cmpd="sng" algn="ctr">
              <a:noFill/>
              <a:prstDash val="solid"/>
            </a:ln>
            <a:effectLst>
              <a:outerShdw blurRad="76200" dist="50800" dir="5400000" algn="ctr" rotWithShape="0">
                <a:srgbClr val="000000">
                  <a:alpha val="27000"/>
                </a:srgbClr>
              </a:outerShdw>
            </a:effectLst>
          </p:spPr>
          <p:txBody>
            <a:bodyPr rtlCol="0" anchor="ctr"/>
            <a:lstStyle/>
            <a:p>
              <a:pPr algn="ctr" defTabSz="1219119" fontAlgn="base">
                <a:spcBef>
                  <a:spcPct val="0"/>
                </a:spcBef>
                <a:spcAft>
                  <a:spcPct val="0"/>
                </a:spcAft>
                <a:defRPr/>
              </a:pPr>
              <a:endParaRPr lang="en-US" sz="1867" kern="0" dirty="0">
                <a:solidFill>
                  <a:srgbClr val="FFFFFF"/>
                </a:solidFill>
                <a:latin typeface="Arial"/>
                <a:ea typeface="Apple LiGothic Medium"/>
                <a:cs typeface="Apple LiGothic Medium"/>
              </a:endParaRPr>
            </a:p>
          </p:txBody>
        </p:sp>
        <p:sp>
          <p:nvSpPr>
            <p:cNvPr id="99" name="TextBox 98">
              <a:extLst>
                <a:ext uri="{FF2B5EF4-FFF2-40B4-BE49-F238E27FC236}">
                  <a16:creationId xmlns:a16="http://schemas.microsoft.com/office/drawing/2014/main" id="{80CBAA2D-42C8-4DC2-A308-5C9E1BA6DC52}"/>
                </a:ext>
              </a:extLst>
            </p:cNvPr>
            <p:cNvSpPr txBox="1"/>
            <p:nvPr/>
          </p:nvSpPr>
          <p:spPr>
            <a:xfrm>
              <a:off x="5017094" y="4058503"/>
              <a:ext cx="209433" cy="223091"/>
            </a:xfrm>
            <a:prstGeom prst="rect">
              <a:avLst/>
            </a:prstGeom>
            <a:noFill/>
          </p:spPr>
          <p:txBody>
            <a:bodyPr wrap="none" rtlCol="0">
              <a:spAutoFit/>
            </a:bodyPr>
            <a:lstStyle/>
            <a:p>
              <a:pPr defTabSz="1219119" fontAlgn="base">
                <a:spcBef>
                  <a:spcPct val="0"/>
                </a:spcBef>
                <a:spcAft>
                  <a:spcPct val="0"/>
                </a:spcAft>
                <a:defRPr/>
              </a:pPr>
              <a:r>
                <a:rPr lang="en-US" sz="1333" kern="0" dirty="0">
                  <a:solidFill>
                    <a:srgbClr val="FFFFFF"/>
                  </a:solidFill>
                  <a:latin typeface="Arial"/>
                  <a:ea typeface="MS PGothic" charset="0"/>
                  <a:cs typeface="MS PGothic" charset="0"/>
                </a:rPr>
                <a:t>2</a:t>
              </a:r>
            </a:p>
          </p:txBody>
        </p:sp>
      </p:grpSp>
      <p:sp>
        <p:nvSpPr>
          <p:cNvPr id="100" name="TextBox 99">
            <a:extLst>
              <a:ext uri="{FF2B5EF4-FFF2-40B4-BE49-F238E27FC236}">
                <a16:creationId xmlns:a16="http://schemas.microsoft.com/office/drawing/2014/main" id="{5C7BFCBB-7D94-4634-BF6B-7B9F62C856CB}"/>
              </a:ext>
            </a:extLst>
          </p:cNvPr>
          <p:cNvSpPr txBox="1"/>
          <p:nvPr/>
        </p:nvSpPr>
        <p:spPr>
          <a:xfrm>
            <a:off x="4609997" y="253541"/>
            <a:ext cx="4434173" cy="2585323"/>
          </a:xfrm>
          <a:prstGeom prst="rect">
            <a:avLst/>
          </a:prstGeom>
          <a:noFill/>
        </p:spPr>
        <p:txBody>
          <a:bodyPr wrap="square" rtlCol="0">
            <a:spAutoFit/>
          </a:bodyPr>
          <a:lstStyle/>
          <a:p>
            <a:pPr marL="457189" indent="-457189" defTabSz="609585" fontAlgn="base">
              <a:spcBef>
                <a:spcPts val="800"/>
              </a:spcBef>
              <a:buFont typeface="+mj-lt"/>
              <a:buAutoNum type="arabicPeriod"/>
              <a:defRPr/>
            </a:pPr>
            <a:r>
              <a:rPr lang="en-US" sz="1400" dirty="0">
                <a:solidFill>
                  <a:srgbClr val="008000"/>
                </a:solidFill>
                <a:latin typeface="CiscoSansTT Light"/>
                <a:ea typeface="ＭＳ Ｐゴシック" charset="0"/>
              </a:rPr>
              <a:t>Data Plane MTU</a:t>
            </a:r>
            <a:r>
              <a:rPr lang="en-US" sz="1400" dirty="0">
                <a:solidFill>
                  <a:srgbClr val="676767"/>
                </a:solidFill>
                <a:latin typeface="CiscoSansTT Light"/>
                <a:ea typeface="ＭＳ Ｐゴシック" charset="0"/>
              </a:rPr>
              <a:t>: </a:t>
            </a:r>
            <a:r>
              <a:rPr lang="en-US" sz="1400" dirty="0">
                <a:solidFill>
                  <a:srgbClr val="282828"/>
                </a:solidFill>
                <a:latin typeface="CiscoSansTT Light"/>
                <a:ea typeface="ＭＳ Ｐゴシック" charset="0"/>
              </a:rPr>
              <a:t>MTU of the traffic generate by endpoints (servers, routers, service nodes, etc.) connected to ACI leaf nodes</a:t>
            </a:r>
          </a:p>
          <a:p>
            <a:pPr marL="1066773" lvl="1" indent="-457189" defTabSz="609585" fontAlgn="base">
              <a:spcBef>
                <a:spcPts val="800"/>
              </a:spcBef>
              <a:buFont typeface="Arial" panose="020B0604020202020204" pitchFamily="34" charset="0"/>
              <a:buChar char="•"/>
              <a:defRPr/>
            </a:pPr>
            <a:r>
              <a:rPr lang="en-US" sz="1200" dirty="0">
                <a:solidFill>
                  <a:srgbClr val="282828"/>
                </a:solidFill>
                <a:latin typeface="CiscoSansTT Light"/>
                <a:ea typeface="ＭＳ Ｐゴシック" charset="0"/>
              </a:rPr>
              <a:t>Need to account for 50B of overhead (VXLAN encapsulation) for communication between RL and ACI main DC</a:t>
            </a:r>
          </a:p>
          <a:p>
            <a:pPr marL="457189" indent="-457189" defTabSz="609585" fontAlgn="base">
              <a:spcBef>
                <a:spcPts val="800"/>
              </a:spcBef>
              <a:buFont typeface="+mj-lt"/>
              <a:buAutoNum type="arabicPeriod"/>
              <a:defRPr/>
            </a:pPr>
            <a:r>
              <a:rPr lang="en-US" sz="1400" dirty="0">
                <a:solidFill>
                  <a:srgbClr val="7030A0"/>
                </a:solidFill>
                <a:latin typeface="CiscoSansTT Light"/>
                <a:ea typeface="ＭＳ Ｐゴシック" charset="0"/>
              </a:rPr>
              <a:t>Control Plane MTU: </a:t>
            </a:r>
            <a:r>
              <a:rPr lang="en-US" sz="1400" dirty="0">
                <a:solidFill>
                  <a:srgbClr val="282828"/>
                </a:solidFill>
                <a:latin typeface="CiscoSansTT Light"/>
                <a:ea typeface="ＭＳ Ｐゴシック" charset="0"/>
              </a:rPr>
              <a:t>for CPU generated traffic like BGP and COOP across sites</a:t>
            </a:r>
          </a:p>
          <a:p>
            <a:pPr marL="1066773" lvl="1" indent="-457189" defTabSz="609585" fontAlgn="base">
              <a:spcBef>
                <a:spcPts val="800"/>
              </a:spcBef>
              <a:buFont typeface="Arial" panose="020B0604020202020204" pitchFamily="34" charset="0"/>
              <a:buChar char="•"/>
              <a:defRPr/>
            </a:pPr>
            <a:r>
              <a:rPr lang="en-US" sz="1200" dirty="0">
                <a:solidFill>
                  <a:srgbClr val="282828"/>
                </a:solidFill>
                <a:latin typeface="CiscoSansTT Light"/>
                <a:ea typeface="ＭＳ Ｐゴシック" charset="0"/>
              </a:rPr>
              <a:t>The default value is </a:t>
            </a:r>
            <a:r>
              <a:rPr lang="en-US" sz="1200" b="1" dirty="0">
                <a:solidFill>
                  <a:srgbClr val="282828"/>
                </a:solidFill>
                <a:latin typeface="CiscoSansTT Light"/>
                <a:ea typeface="ＭＳ Ｐゴシック" charset="0"/>
              </a:rPr>
              <a:t>9000B, </a:t>
            </a:r>
            <a:r>
              <a:rPr lang="en-US" sz="1200" dirty="0">
                <a:solidFill>
                  <a:srgbClr val="282828"/>
                </a:solidFill>
                <a:latin typeface="CiscoSansTT Light"/>
                <a:ea typeface="ＭＳ Ｐゴシック" charset="0"/>
              </a:rPr>
              <a:t>can be tuned to the maximum MTU value supported in the IPN</a:t>
            </a:r>
          </a:p>
        </p:txBody>
      </p:sp>
    </p:spTree>
    <p:extLst>
      <p:ext uri="{BB962C8B-B14F-4D97-AF65-F5344CB8AC3E}">
        <p14:creationId xmlns:p14="http://schemas.microsoft.com/office/powerpoint/2010/main" val="25678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loud 142"/>
          <p:cNvSpPr/>
          <p:nvPr/>
        </p:nvSpPr>
        <p:spPr>
          <a:xfrm>
            <a:off x="2382461" y="1274613"/>
            <a:ext cx="3772508" cy="170297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a:t>
            </a:r>
          </a:p>
        </p:txBody>
      </p:sp>
      <p:sp>
        <p:nvSpPr>
          <p:cNvPr id="73" name="Rounded Rectangle 72"/>
          <p:cNvSpPr/>
          <p:nvPr/>
        </p:nvSpPr>
        <p:spPr>
          <a:xfrm>
            <a:off x="4931950" y="2697520"/>
            <a:ext cx="3235335" cy="1585400"/>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dirty="0">
                <a:solidFill>
                  <a:srgbClr val="FFFFFF"/>
                </a:solidFill>
                <a:latin typeface="Arial"/>
              </a:rPr>
              <a:t>`</a:t>
            </a:r>
          </a:p>
        </p:txBody>
      </p:sp>
      <p:sp>
        <p:nvSpPr>
          <p:cNvPr id="74" name="Rounded Rectangle 73"/>
          <p:cNvSpPr/>
          <p:nvPr/>
        </p:nvSpPr>
        <p:spPr>
          <a:xfrm>
            <a:off x="429694" y="2653687"/>
            <a:ext cx="2891329" cy="164211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5" name="Rectangle 74"/>
          <p:cNvSpPr/>
          <p:nvPr/>
        </p:nvSpPr>
        <p:spPr>
          <a:xfrm>
            <a:off x="5062546" y="433541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76" name="Rectangle 75"/>
          <p:cNvSpPr/>
          <p:nvPr/>
        </p:nvSpPr>
        <p:spPr>
          <a:xfrm>
            <a:off x="407381" y="4332293"/>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51" name="Title 2"/>
          <p:cNvSpPr txBox="1">
            <a:spLocks/>
          </p:cNvSpPr>
          <p:nvPr/>
        </p:nvSpPr>
        <p:spPr>
          <a:xfrm>
            <a:off x="181007" y="176076"/>
            <a:ext cx="8345488" cy="53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defPPr>
              <a:defRPr lang="en-US"/>
            </a:defPPr>
            <a:lvl1pPr defTabSz="684213" eaLnBrk="1" hangingPunct="1">
              <a:lnSpc>
                <a:spcPct val="80000"/>
              </a:lnSpc>
              <a:defRPr sz="2800" b="0" i="0" u="none">
                <a:solidFill>
                  <a:schemeClr val="tx2"/>
                </a:solidFill>
                <a:latin typeface="CiscoSansTT Light" panose="020B0503020201020303" pitchFamily="34" charset="0"/>
                <a:ea typeface="CiscoSansTT Thin" charset="0"/>
                <a:cs typeface="CiscoSansTT Thin"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r>
              <a:rPr lang="en-US" dirty="0"/>
              <a:t>Remote Leaf Discovery</a:t>
            </a:r>
          </a:p>
        </p:txBody>
      </p:sp>
      <p:sp>
        <p:nvSpPr>
          <p:cNvPr id="2" name="TextBox 1"/>
          <p:cNvSpPr txBox="1"/>
          <p:nvPr/>
        </p:nvSpPr>
        <p:spPr>
          <a:xfrm>
            <a:off x="204828" y="626281"/>
            <a:ext cx="5233164"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Uplink IP address assignment on Remote Leaves</a:t>
            </a:r>
          </a:p>
        </p:txBody>
      </p:sp>
      <p:sp>
        <p:nvSpPr>
          <p:cNvPr id="86" name="Arc 85"/>
          <p:cNvSpPr/>
          <p:nvPr/>
        </p:nvSpPr>
        <p:spPr>
          <a:xfrm rot="18250708">
            <a:off x="5861986" y="2335023"/>
            <a:ext cx="1463516" cy="1909379"/>
          </a:xfrm>
          <a:prstGeom prst="arc">
            <a:avLst>
              <a:gd name="adj1" fmla="val 18870185"/>
              <a:gd name="adj2" fmla="val 1790033"/>
            </a:avLst>
          </a:prstGeom>
          <a:ln w="28575">
            <a:solidFill>
              <a:srgbClr val="7030A0"/>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87" name="TextBox 86"/>
          <p:cNvSpPr txBox="1"/>
          <p:nvPr/>
        </p:nvSpPr>
        <p:spPr>
          <a:xfrm>
            <a:off x="6393448" y="3394373"/>
            <a:ext cx="1799812" cy="46166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Arial" panose="020B0604020202020204" pitchFamily="34" charset="0"/>
                <a:ea typeface="ＭＳ Ｐゴシック" panose="020B0600070205080204" pitchFamily="34" charset="-128"/>
                <a:cs typeface="+mn-cs"/>
              </a:rPr>
              <a:t>1. DHCP Discover with uplink interface info</a:t>
            </a:r>
          </a:p>
        </p:txBody>
      </p:sp>
      <p:sp>
        <p:nvSpPr>
          <p:cNvPr id="89" name="Rectangular Callout 88"/>
          <p:cNvSpPr/>
          <p:nvPr/>
        </p:nvSpPr>
        <p:spPr>
          <a:xfrm>
            <a:off x="6383310" y="802949"/>
            <a:ext cx="1741024" cy="823656"/>
          </a:xfrm>
          <a:prstGeom prst="wedgeRectCallout">
            <a:avLst>
              <a:gd name="adj1" fmla="val -59604"/>
              <a:gd name="adj2" fmla="val 128108"/>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DHCP Relay</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Sub-</a:t>
            </a:r>
            <a:r>
              <a:rPr kumimoji="0" lang="en-US" sz="1200" b="0" i="0" u="none" strike="noStrike" kern="1200" cap="none" spc="0" normalizeH="0" baseline="0" noProof="0" dirty="0" err="1">
                <a:ln>
                  <a:noFill/>
                </a:ln>
                <a:solidFill>
                  <a:srgbClr val="FFFFFF"/>
                </a:solidFill>
                <a:effectLst/>
                <a:uLnTx/>
                <a:uFillTx/>
                <a:latin typeface="Arial"/>
                <a:ea typeface="+mn-ea"/>
                <a:cs typeface="+mn-cs"/>
              </a:rPr>
              <a:t>intf</a:t>
            </a:r>
            <a:r>
              <a:rPr kumimoji="0" lang="en-US" sz="1200" b="0" i="0" u="none" strike="noStrike" kern="1200" cap="none" spc="0" normalizeH="0" baseline="0" noProof="0" dirty="0">
                <a:ln>
                  <a:noFill/>
                </a:ln>
                <a:solidFill>
                  <a:srgbClr val="FFFFFF"/>
                </a:solidFill>
                <a:effectLst/>
                <a:uLnTx/>
                <a:uFillTx/>
                <a:latin typeface="Arial"/>
                <a:ea typeface="+mn-ea"/>
                <a:cs typeface="+mn-cs"/>
              </a:rPr>
              <a:t> with vlan-4</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OSPF</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Reachability to APIC</a:t>
            </a:r>
          </a:p>
        </p:txBody>
      </p:sp>
      <p:sp>
        <p:nvSpPr>
          <p:cNvPr id="91" name="TextBox 90"/>
          <p:cNvSpPr txBox="1"/>
          <p:nvPr/>
        </p:nvSpPr>
        <p:spPr>
          <a:xfrm>
            <a:off x="3406422" y="2127562"/>
            <a:ext cx="1222258"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Arial" panose="020B0604020202020204" pitchFamily="34" charset="0"/>
                <a:ea typeface="ＭＳ Ｐゴシック" panose="020B0600070205080204" pitchFamily="34" charset="-128"/>
                <a:cs typeface="+mn-cs"/>
              </a:rPr>
              <a:t>2. DHCP Relay</a:t>
            </a:r>
          </a:p>
        </p:txBody>
      </p:sp>
      <p:sp>
        <p:nvSpPr>
          <p:cNvPr id="93" name="TextBox 92"/>
          <p:cNvSpPr txBox="1"/>
          <p:nvPr/>
        </p:nvSpPr>
        <p:spPr>
          <a:xfrm>
            <a:off x="3402943" y="1672678"/>
            <a:ext cx="1731543" cy="46166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8EBF1">
                    <a:lumMod val="50000"/>
                  </a:srgbClr>
                </a:solidFill>
                <a:effectLst/>
                <a:uLnTx/>
                <a:uFillTx/>
                <a:latin typeface="Arial" panose="020B0604020202020204" pitchFamily="34" charset="0"/>
                <a:ea typeface="ＭＳ Ｐゴシック" panose="020B0600070205080204" pitchFamily="34" charset="-128"/>
                <a:cs typeface="+mn-cs"/>
              </a:rPr>
              <a:t>3. DHCP Offer with bootstrap file location</a:t>
            </a:r>
          </a:p>
        </p:txBody>
      </p:sp>
      <p:grpSp>
        <p:nvGrpSpPr>
          <p:cNvPr id="80" name="Group 79"/>
          <p:cNvGrpSpPr/>
          <p:nvPr/>
        </p:nvGrpSpPr>
        <p:grpSpPr>
          <a:xfrm>
            <a:off x="602042" y="2769117"/>
            <a:ext cx="2487226" cy="921340"/>
            <a:chOff x="951707" y="2531095"/>
            <a:chExt cx="2937225" cy="1550750"/>
          </a:xfrm>
        </p:grpSpPr>
        <p:pic>
          <p:nvPicPr>
            <p:cNvPr id="82" name="Picture 8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486162" y="2719598"/>
            <a:ext cx="754493" cy="502291"/>
            <a:chOff x="614534" y="2759311"/>
            <a:chExt cx="1043267" cy="871763"/>
          </a:xfrm>
        </p:grpSpPr>
        <p:grpSp>
          <p:nvGrpSpPr>
            <p:cNvPr id="107" name="Shape 314"/>
            <p:cNvGrpSpPr/>
            <p:nvPr/>
          </p:nvGrpSpPr>
          <p:grpSpPr>
            <a:xfrm>
              <a:off x="614534" y="2759311"/>
              <a:ext cx="618543" cy="670935"/>
              <a:chOff x="1853" y="592"/>
              <a:chExt cx="2052" cy="2052"/>
            </a:xfrm>
          </p:grpSpPr>
          <p:sp>
            <p:nvSpPr>
              <p:cNvPr id="13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08" name="Shape 314"/>
            <p:cNvGrpSpPr/>
            <p:nvPr/>
          </p:nvGrpSpPr>
          <p:grpSpPr>
            <a:xfrm>
              <a:off x="838797" y="2850027"/>
              <a:ext cx="618543" cy="670935"/>
              <a:chOff x="1853" y="592"/>
              <a:chExt cx="2052" cy="2052"/>
            </a:xfrm>
          </p:grpSpPr>
          <p:sp>
            <p:nvSpPr>
              <p:cNvPr id="12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09" name="Shape 314"/>
            <p:cNvGrpSpPr/>
            <p:nvPr/>
          </p:nvGrpSpPr>
          <p:grpSpPr>
            <a:xfrm>
              <a:off x="1039258" y="2960139"/>
              <a:ext cx="618543" cy="670935"/>
              <a:chOff x="1853" y="592"/>
              <a:chExt cx="2052" cy="2052"/>
            </a:xfrm>
          </p:grpSpPr>
          <p:sp>
            <p:nvSpPr>
              <p:cNvPr id="11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5" name="Picture 15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284" y="2929616"/>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152" y="2927582"/>
            <a:ext cx="572817" cy="435508"/>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954593" y="2103211"/>
            <a:ext cx="5154805" cy="650037"/>
          </a:xfrm>
          <a:custGeom>
            <a:avLst/>
            <a:gdLst>
              <a:gd name="connsiteX0" fmla="*/ 5154805 w 5154805"/>
              <a:gd name="connsiteY0" fmla="*/ 363889 h 755774"/>
              <a:gd name="connsiteX1" fmla="*/ 2903974 w 5154805"/>
              <a:gd name="connsiteY1" fmla="*/ 12196 h 755774"/>
              <a:gd name="connsiteX2" fmla="*/ 0 w 5154805"/>
              <a:gd name="connsiteY2" fmla="*/ 755774 h 755774"/>
              <a:gd name="connsiteX0" fmla="*/ 5154805 w 5154805"/>
              <a:gd name="connsiteY0" fmla="*/ 252319 h 644204"/>
              <a:gd name="connsiteX1" fmla="*/ 2572378 w 5154805"/>
              <a:gd name="connsiteY1" fmla="*/ 21207 h 644204"/>
              <a:gd name="connsiteX2" fmla="*/ 0 w 5154805"/>
              <a:gd name="connsiteY2" fmla="*/ 644204 h 644204"/>
            </a:gdLst>
            <a:ahLst/>
            <a:cxnLst>
              <a:cxn ang="0">
                <a:pos x="connsiteX0" y="connsiteY0"/>
              </a:cxn>
              <a:cxn ang="0">
                <a:pos x="connsiteX1" y="connsiteY1"/>
              </a:cxn>
              <a:cxn ang="0">
                <a:pos x="connsiteX2" y="connsiteY2"/>
              </a:cxn>
            </a:cxnLst>
            <a:rect l="l" t="t" r="r" b="b"/>
            <a:pathLst>
              <a:path w="5154805" h="644204">
                <a:moveTo>
                  <a:pt x="5154805" y="252319"/>
                </a:moveTo>
                <a:cubicBezTo>
                  <a:pt x="4458956" y="43815"/>
                  <a:pt x="3431512" y="-44107"/>
                  <a:pt x="2572378" y="21207"/>
                </a:cubicBezTo>
                <a:cubicBezTo>
                  <a:pt x="1713244" y="86521"/>
                  <a:pt x="0" y="644204"/>
                  <a:pt x="0" y="644204"/>
                </a:cubicBezTo>
              </a:path>
            </a:pathLst>
          </a:custGeom>
          <a:noFill/>
          <a:ln>
            <a:solidFill>
              <a:srgbClr val="7030A0"/>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Freeform 13"/>
          <p:cNvSpPr/>
          <p:nvPr/>
        </p:nvSpPr>
        <p:spPr>
          <a:xfrm>
            <a:off x="854110" y="1686988"/>
            <a:ext cx="6531428" cy="1257180"/>
          </a:xfrm>
          <a:custGeom>
            <a:avLst/>
            <a:gdLst>
              <a:gd name="connsiteX0" fmla="*/ 0 w 6531428"/>
              <a:gd name="connsiteY0" fmla="*/ 876123 h 1087138"/>
              <a:gd name="connsiteX1" fmla="*/ 3577213 w 6531428"/>
              <a:gd name="connsiteY1" fmla="*/ 1916 h 1087138"/>
              <a:gd name="connsiteX2" fmla="*/ 6531428 w 6531428"/>
              <a:gd name="connsiteY2" fmla="*/ 1087138 h 1087138"/>
              <a:gd name="connsiteX0" fmla="*/ 0 w 6531428"/>
              <a:gd name="connsiteY0" fmla="*/ 877534 h 1088549"/>
              <a:gd name="connsiteX1" fmla="*/ 3577213 w 6531428"/>
              <a:gd name="connsiteY1" fmla="*/ 3327 h 1088549"/>
              <a:gd name="connsiteX2" fmla="*/ 5757705 w 6531428"/>
              <a:gd name="connsiteY2" fmla="*/ 596752 h 1088549"/>
              <a:gd name="connsiteX3" fmla="*/ 6531428 w 6531428"/>
              <a:gd name="connsiteY3" fmla="*/ 1088549 h 1088549"/>
              <a:gd name="connsiteX0" fmla="*/ 0 w 6531428"/>
              <a:gd name="connsiteY0" fmla="*/ 618351 h 829366"/>
              <a:gd name="connsiteX1" fmla="*/ 2823586 w 6531428"/>
              <a:gd name="connsiteY1" fmla="*/ 7002 h 829366"/>
              <a:gd name="connsiteX2" fmla="*/ 5757705 w 6531428"/>
              <a:gd name="connsiteY2" fmla="*/ 337569 h 829366"/>
              <a:gd name="connsiteX3" fmla="*/ 6531428 w 6531428"/>
              <a:gd name="connsiteY3" fmla="*/ 829366 h 829366"/>
              <a:gd name="connsiteX0" fmla="*/ 0 w 6531428"/>
              <a:gd name="connsiteY0" fmla="*/ 618351 h 829366"/>
              <a:gd name="connsiteX1" fmla="*/ 2823586 w 6531428"/>
              <a:gd name="connsiteY1" fmla="*/ 7002 h 829366"/>
              <a:gd name="connsiteX2" fmla="*/ 5757705 w 6531428"/>
              <a:gd name="connsiteY2" fmla="*/ 337569 h 829366"/>
              <a:gd name="connsiteX3" fmla="*/ 6531428 w 6531428"/>
              <a:gd name="connsiteY3" fmla="*/ 829366 h 829366"/>
              <a:gd name="connsiteX0" fmla="*/ 0 w 6531428"/>
              <a:gd name="connsiteY0" fmla="*/ 618351 h 829366"/>
              <a:gd name="connsiteX1" fmla="*/ 2823586 w 6531428"/>
              <a:gd name="connsiteY1" fmla="*/ 7002 h 829366"/>
              <a:gd name="connsiteX2" fmla="*/ 5757705 w 6531428"/>
              <a:gd name="connsiteY2" fmla="*/ 337569 h 829366"/>
              <a:gd name="connsiteX3" fmla="*/ 6531428 w 6531428"/>
              <a:gd name="connsiteY3" fmla="*/ 829366 h 829366"/>
            </a:gdLst>
            <a:ahLst/>
            <a:cxnLst>
              <a:cxn ang="0">
                <a:pos x="connsiteX0" y="connsiteY0"/>
              </a:cxn>
              <a:cxn ang="0">
                <a:pos x="connsiteX1" y="connsiteY1"/>
              </a:cxn>
              <a:cxn ang="0">
                <a:pos x="connsiteX2" y="connsiteY2"/>
              </a:cxn>
              <a:cxn ang="0">
                <a:pos x="connsiteX3" y="connsiteY3"/>
              </a:cxn>
            </a:cxnLst>
            <a:rect l="l" t="t" r="r" b="b"/>
            <a:pathLst>
              <a:path w="6531428" h="829366">
                <a:moveTo>
                  <a:pt x="0" y="618351"/>
                </a:moveTo>
                <a:cubicBezTo>
                  <a:pt x="1244321" y="163663"/>
                  <a:pt x="1863969" y="53799"/>
                  <a:pt x="2823586" y="7002"/>
                </a:cubicBezTo>
                <a:cubicBezTo>
                  <a:pt x="3783204" y="-39795"/>
                  <a:pt x="5265336" y="156699"/>
                  <a:pt x="5757705" y="337569"/>
                </a:cubicBezTo>
                <a:cubicBezTo>
                  <a:pt x="6169687" y="509959"/>
                  <a:pt x="6347209" y="654128"/>
                  <a:pt x="6531428" y="829366"/>
                </a:cubicBezTo>
              </a:path>
            </a:pathLst>
          </a:custGeom>
          <a:noFill/>
          <a:ln>
            <a:solidFill>
              <a:schemeClr val="accent3">
                <a:lumMod val="50000"/>
              </a:schemeClr>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7" name="TextBox 76"/>
          <p:cNvSpPr txBox="1"/>
          <p:nvPr/>
        </p:nvSpPr>
        <p:spPr>
          <a:xfrm>
            <a:off x="3625581" y="2424790"/>
            <a:ext cx="93371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charset="0"/>
                <a:ea typeface="ＭＳ Ｐゴシック" charset="0"/>
              </a:rPr>
              <a:t>IP Network</a:t>
            </a:r>
          </a:p>
        </p:txBody>
      </p:sp>
      <p:pic>
        <p:nvPicPr>
          <p:cNvPr id="90"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738" y="2367337"/>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057" y="2187214"/>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04" name="Straight Connector 103"/>
          <p:cNvCxnSpPr>
            <a:stCxn id="92" idx="2"/>
          </p:cNvCxnSpPr>
          <p:nvPr/>
        </p:nvCxnSpPr>
        <p:spPr>
          <a:xfrm>
            <a:off x="6181710" y="2534724"/>
            <a:ext cx="1047983" cy="39489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56" idx="0"/>
            <a:endCxn id="90" idx="2"/>
          </p:cNvCxnSpPr>
          <p:nvPr/>
        </p:nvCxnSpPr>
        <p:spPr>
          <a:xfrm flipH="1" flipV="1">
            <a:off x="5495391" y="2714847"/>
            <a:ext cx="373170" cy="21273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92" idx="2"/>
          </p:cNvCxnSpPr>
          <p:nvPr/>
        </p:nvCxnSpPr>
        <p:spPr>
          <a:xfrm flipH="1">
            <a:off x="5877905" y="2534724"/>
            <a:ext cx="303805" cy="3846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55" idx="0"/>
            <a:endCxn id="90" idx="2"/>
          </p:cNvCxnSpPr>
          <p:nvPr/>
        </p:nvCxnSpPr>
        <p:spPr>
          <a:xfrm flipH="1" flipV="1">
            <a:off x="5495391" y="2714847"/>
            <a:ext cx="1734302" cy="21476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98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animEffect transition="in" filter="wipe(down)">
                                      <p:cBhvr>
                                        <p:cTn id="9" dur="500"/>
                                        <p:tgtEl>
                                          <p:spTgt spid="8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1"/>
                                        </p:tgtEl>
                                        <p:attrNameLst>
                                          <p:attrName>style.visibility</p:attrName>
                                        </p:attrNameLst>
                                      </p:cBhvr>
                                      <p:to>
                                        <p:strVal val="visible"/>
                                      </p:to>
                                    </p:set>
                                  </p:childTnLst>
                                </p:cTn>
                              </p:par>
                              <p:par>
                                <p:cTn id="16" presetID="22" presetClass="entr" presetSubtype="2"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righ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p:bldP spid="89" grpId="0" animBg="1"/>
      <p:bldP spid="91" grpId="0"/>
      <p:bldP spid="93" grpId="0"/>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2382461" y="1274613"/>
            <a:ext cx="3772508" cy="170297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a:t>
            </a:r>
          </a:p>
        </p:txBody>
      </p:sp>
      <p:sp>
        <p:nvSpPr>
          <p:cNvPr id="70" name="Rounded Rectangle 69"/>
          <p:cNvSpPr/>
          <p:nvPr/>
        </p:nvSpPr>
        <p:spPr>
          <a:xfrm>
            <a:off x="4931950" y="2697520"/>
            <a:ext cx="3235335" cy="1585400"/>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73" name="Rounded Rectangle 72"/>
          <p:cNvSpPr/>
          <p:nvPr/>
        </p:nvSpPr>
        <p:spPr>
          <a:xfrm>
            <a:off x="429694" y="2653687"/>
            <a:ext cx="2891329" cy="164211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5" name="Rectangle 74"/>
          <p:cNvSpPr/>
          <p:nvPr/>
        </p:nvSpPr>
        <p:spPr>
          <a:xfrm>
            <a:off x="5062546" y="433541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77" name="Rectangle 76"/>
          <p:cNvSpPr/>
          <p:nvPr/>
        </p:nvSpPr>
        <p:spPr>
          <a:xfrm>
            <a:off x="407381" y="4332293"/>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51" name="Title 2"/>
          <p:cNvSpPr txBox="1">
            <a:spLocks/>
          </p:cNvSpPr>
          <p:nvPr/>
        </p:nvSpPr>
        <p:spPr>
          <a:xfrm>
            <a:off x="181007" y="126004"/>
            <a:ext cx="8345488" cy="5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defTabSz="684213" eaLnBrk="1" hangingPunct="1">
              <a:lnSpc>
                <a:spcPct val="80000"/>
              </a:lnSpc>
              <a:defRPr lang="en-US" sz="2800" b="0" i="0" u="none" dirty="0">
                <a:solidFill>
                  <a:schemeClr val="tx2"/>
                </a:solidFill>
                <a:latin typeface="CiscoSansTT Light" panose="020B0503020201020303" pitchFamily="34" charset="0"/>
                <a:ea typeface="CiscoSansTT Thin" charset="0"/>
                <a:cs typeface="CiscoSansTT Thin"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r>
              <a:rPr lang="en-US" dirty="0"/>
              <a:t>Remote Leaf Discovery</a:t>
            </a:r>
          </a:p>
        </p:txBody>
      </p:sp>
      <p:sp>
        <p:nvSpPr>
          <p:cNvPr id="2" name="TextBox 1"/>
          <p:cNvSpPr txBox="1"/>
          <p:nvPr/>
        </p:nvSpPr>
        <p:spPr>
          <a:xfrm>
            <a:off x="215754" y="729254"/>
            <a:ext cx="5233164"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Uplink IP address assignment on Remote Leaves</a:t>
            </a:r>
          </a:p>
        </p:txBody>
      </p:sp>
      <p:grpSp>
        <p:nvGrpSpPr>
          <p:cNvPr id="80" name="Group 79"/>
          <p:cNvGrpSpPr/>
          <p:nvPr/>
        </p:nvGrpSpPr>
        <p:grpSpPr>
          <a:xfrm>
            <a:off x="602042" y="2769117"/>
            <a:ext cx="2487226" cy="921340"/>
            <a:chOff x="951707" y="2531095"/>
            <a:chExt cx="2937225" cy="1550750"/>
          </a:xfrm>
        </p:grpSpPr>
        <p:pic>
          <p:nvPicPr>
            <p:cNvPr id="82" name="Picture 8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486162" y="2719598"/>
            <a:ext cx="754493" cy="502291"/>
            <a:chOff x="614534" y="2759311"/>
            <a:chExt cx="1043267" cy="871763"/>
          </a:xfrm>
        </p:grpSpPr>
        <p:grpSp>
          <p:nvGrpSpPr>
            <p:cNvPr id="107" name="Shape 314"/>
            <p:cNvGrpSpPr/>
            <p:nvPr/>
          </p:nvGrpSpPr>
          <p:grpSpPr>
            <a:xfrm>
              <a:off x="614534" y="2759311"/>
              <a:ext cx="618543" cy="670935"/>
              <a:chOff x="1853" y="592"/>
              <a:chExt cx="2052" cy="2052"/>
            </a:xfrm>
          </p:grpSpPr>
          <p:sp>
            <p:nvSpPr>
              <p:cNvPr id="13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08" name="Shape 314"/>
            <p:cNvGrpSpPr/>
            <p:nvPr/>
          </p:nvGrpSpPr>
          <p:grpSpPr>
            <a:xfrm>
              <a:off x="838797" y="2850027"/>
              <a:ext cx="618543" cy="670935"/>
              <a:chOff x="1853" y="592"/>
              <a:chExt cx="2052" cy="2052"/>
            </a:xfrm>
          </p:grpSpPr>
          <p:sp>
            <p:nvSpPr>
              <p:cNvPr id="12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09" name="Shape 314"/>
            <p:cNvGrpSpPr/>
            <p:nvPr/>
          </p:nvGrpSpPr>
          <p:grpSpPr>
            <a:xfrm>
              <a:off x="1039258" y="2960139"/>
              <a:ext cx="618543" cy="670935"/>
              <a:chOff x="1853" y="592"/>
              <a:chExt cx="2052" cy="2052"/>
            </a:xfrm>
          </p:grpSpPr>
          <p:sp>
            <p:nvSpPr>
              <p:cNvPr id="11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5" name="Picture 15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284" y="2929616"/>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152" y="2927582"/>
            <a:ext cx="572817" cy="43550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3355476" y="2038579"/>
            <a:ext cx="1528695" cy="27699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9665"/>
                </a:solidFill>
                <a:effectLst/>
                <a:uLnTx/>
                <a:uFillTx/>
                <a:latin typeface="Arial" panose="020B0604020202020204" pitchFamily="34" charset="0"/>
                <a:ea typeface="ＭＳ Ｐゴシック" panose="020B0600070205080204" pitchFamily="34" charset="-128"/>
                <a:cs typeface="+mn-cs"/>
              </a:rPr>
              <a:t>4. DHCP Request</a:t>
            </a:r>
          </a:p>
        </p:txBody>
      </p:sp>
      <p:sp>
        <p:nvSpPr>
          <p:cNvPr id="76" name="TextBox 75"/>
          <p:cNvSpPr txBox="1"/>
          <p:nvPr/>
        </p:nvSpPr>
        <p:spPr>
          <a:xfrm>
            <a:off x="3355475" y="1707975"/>
            <a:ext cx="1528695" cy="27699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DB5000"/>
                </a:solidFill>
                <a:effectLst/>
                <a:uLnTx/>
                <a:uFillTx/>
                <a:latin typeface="Arial" panose="020B0604020202020204" pitchFamily="34" charset="0"/>
                <a:ea typeface="ＭＳ Ｐゴシック" panose="020B0600070205080204" pitchFamily="34" charset="-128"/>
                <a:cs typeface="+mn-cs"/>
              </a:rPr>
              <a:t>5. DHCP ACK</a:t>
            </a:r>
          </a:p>
        </p:txBody>
      </p:sp>
      <p:sp>
        <p:nvSpPr>
          <p:cNvPr id="83" name="Freeform 82"/>
          <p:cNvSpPr/>
          <p:nvPr/>
        </p:nvSpPr>
        <p:spPr>
          <a:xfrm>
            <a:off x="854110" y="1686988"/>
            <a:ext cx="6531428" cy="1257180"/>
          </a:xfrm>
          <a:custGeom>
            <a:avLst/>
            <a:gdLst>
              <a:gd name="connsiteX0" fmla="*/ 0 w 6531428"/>
              <a:gd name="connsiteY0" fmla="*/ 876123 h 1087138"/>
              <a:gd name="connsiteX1" fmla="*/ 3577213 w 6531428"/>
              <a:gd name="connsiteY1" fmla="*/ 1916 h 1087138"/>
              <a:gd name="connsiteX2" fmla="*/ 6531428 w 6531428"/>
              <a:gd name="connsiteY2" fmla="*/ 1087138 h 1087138"/>
              <a:gd name="connsiteX0" fmla="*/ 0 w 6531428"/>
              <a:gd name="connsiteY0" fmla="*/ 877534 h 1088549"/>
              <a:gd name="connsiteX1" fmla="*/ 3577213 w 6531428"/>
              <a:gd name="connsiteY1" fmla="*/ 3327 h 1088549"/>
              <a:gd name="connsiteX2" fmla="*/ 5757705 w 6531428"/>
              <a:gd name="connsiteY2" fmla="*/ 596752 h 1088549"/>
              <a:gd name="connsiteX3" fmla="*/ 6531428 w 6531428"/>
              <a:gd name="connsiteY3" fmla="*/ 1088549 h 1088549"/>
              <a:gd name="connsiteX0" fmla="*/ 0 w 6531428"/>
              <a:gd name="connsiteY0" fmla="*/ 618351 h 829366"/>
              <a:gd name="connsiteX1" fmla="*/ 2823586 w 6531428"/>
              <a:gd name="connsiteY1" fmla="*/ 7002 h 829366"/>
              <a:gd name="connsiteX2" fmla="*/ 5757705 w 6531428"/>
              <a:gd name="connsiteY2" fmla="*/ 337569 h 829366"/>
              <a:gd name="connsiteX3" fmla="*/ 6531428 w 6531428"/>
              <a:gd name="connsiteY3" fmla="*/ 829366 h 829366"/>
              <a:gd name="connsiteX0" fmla="*/ 0 w 6531428"/>
              <a:gd name="connsiteY0" fmla="*/ 618351 h 829366"/>
              <a:gd name="connsiteX1" fmla="*/ 2823586 w 6531428"/>
              <a:gd name="connsiteY1" fmla="*/ 7002 h 829366"/>
              <a:gd name="connsiteX2" fmla="*/ 5757705 w 6531428"/>
              <a:gd name="connsiteY2" fmla="*/ 337569 h 829366"/>
              <a:gd name="connsiteX3" fmla="*/ 6531428 w 6531428"/>
              <a:gd name="connsiteY3" fmla="*/ 829366 h 829366"/>
              <a:gd name="connsiteX0" fmla="*/ 0 w 6531428"/>
              <a:gd name="connsiteY0" fmla="*/ 618351 h 829366"/>
              <a:gd name="connsiteX1" fmla="*/ 2823586 w 6531428"/>
              <a:gd name="connsiteY1" fmla="*/ 7002 h 829366"/>
              <a:gd name="connsiteX2" fmla="*/ 5757705 w 6531428"/>
              <a:gd name="connsiteY2" fmla="*/ 337569 h 829366"/>
              <a:gd name="connsiteX3" fmla="*/ 6531428 w 6531428"/>
              <a:gd name="connsiteY3" fmla="*/ 829366 h 829366"/>
            </a:gdLst>
            <a:ahLst/>
            <a:cxnLst>
              <a:cxn ang="0">
                <a:pos x="connsiteX0" y="connsiteY0"/>
              </a:cxn>
              <a:cxn ang="0">
                <a:pos x="connsiteX1" y="connsiteY1"/>
              </a:cxn>
              <a:cxn ang="0">
                <a:pos x="connsiteX2" y="connsiteY2"/>
              </a:cxn>
              <a:cxn ang="0">
                <a:pos x="connsiteX3" y="connsiteY3"/>
              </a:cxn>
            </a:cxnLst>
            <a:rect l="l" t="t" r="r" b="b"/>
            <a:pathLst>
              <a:path w="6531428" h="829366">
                <a:moveTo>
                  <a:pt x="0" y="618351"/>
                </a:moveTo>
                <a:cubicBezTo>
                  <a:pt x="1244321" y="163663"/>
                  <a:pt x="1863969" y="53799"/>
                  <a:pt x="2823586" y="7002"/>
                </a:cubicBezTo>
                <a:cubicBezTo>
                  <a:pt x="3783204" y="-39795"/>
                  <a:pt x="5265336" y="156699"/>
                  <a:pt x="5757705" y="337569"/>
                </a:cubicBezTo>
                <a:cubicBezTo>
                  <a:pt x="6169687" y="509959"/>
                  <a:pt x="6347209" y="654128"/>
                  <a:pt x="6531428" y="829366"/>
                </a:cubicBezTo>
              </a:path>
            </a:pathLst>
          </a:custGeom>
          <a:noFill/>
          <a:ln>
            <a:solidFill>
              <a:srgbClr val="DB5000"/>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TextBox 71"/>
          <p:cNvSpPr txBox="1"/>
          <p:nvPr/>
        </p:nvSpPr>
        <p:spPr>
          <a:xfrm>
            <a:off x="3607432" y="2386591"/>
            <a:ext cx="93371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charset="0"/>
                <a:ea typeface="ＭＳ Ｐゴシック" charset="0"/>
              </a:rPr>
              <a:t>IP Network</a:t>
            </a:r>
          </a:p>
        </p:txBody>
      </p:sp>
      <p:pic>
        <p:nvPicPr>
          <p:cNvPr id="7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421" y="2272056"/>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7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057" y="2187214"/>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6" name="Straight Connector 85"/>
          <p:cNvCxnSpPr>
            <a:stCxn id="78" idx="2"/>
          </p:cNvCxnSpPr>
          <p:nvPr/>
        </p:nvCxnSpPr>
        <p:spPr>
          <a:xfrm>
            <a:off x="6181710" y="2534724"/>
            <a:ext cx="1047983" cy="39489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56" idx="0"/>
            <a:endCxn id="74" idx="2"/>
          </p:cNvCxnSpPr>
          <p:nvPr/>
        </p:nvCxnSpPr>
        <p:spPr>
          <a:xfrm flipH="1" flipV="1">
            <a:off x="5506074" y="2619566"/>
            <a:ext cx="362487" cy="30801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8" idx="2"/>
          </p:cNvCxnSpPr>
          <p:nvPr/>
        </p:nvCxnSpPr>
        <p:spPr>
          <a:xfrm flipH="1">
            <a:off x="5868561" y="2534724"/>
            <a:ext cx="313149" cy="3846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55" idx="0"/>
            <a:endCxn id="74" idx="2"/>
          </p:cNvCxnSpPr>
          <p:nvPr/>
        </p:nvCxnSpPr>
        <p:spPr>
          <a:xfrm flipH="1" flipV="1">
            <a:off x="5506074" y="2619566"/>
            <a:ext cx="1723619" cy="31005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1" name="Freeform 80"/>
          <p:cNvSpPr/>
          <p:nvPr/>
        </p:nvSpPr>
        <p:spPr>
          <a:xfrm>
            <a:off x="991950" y="1991143"/>
            <a:ext cx="6320413" cy="959194"/>
          </a:xfrm>
          <a:custGeom>
            <a:avLst/>
            <a:gdLst>
              <a:gd name="connsiteX0" fmla="*/ 5154805 w 5154805"/>
              <a:gd name="connsiteY0" fmla="*/ 363889 h 755774"/>
              <a:gd name="connsiteX1" fmla="*/ 2903974 w 5154805"/>
              <a:gd name="connsiteY1" fmla="*/ 12196 h 755774"/>
              <a:gd name="connsiteX2" fmla="*/ 0 w 5154805"/>
              <a:gd name="connsiteY2" fmla="*/ 755774 h 755774"/>
              <a:gd name="connsiteX0" fmla="*/ 5154805 w 5154805"/>
              <a:gd name="connsiteY0" fmla="*/ 252319 h 644204"/>
              <a:gd name="connsiteX1" fmla="*/ 2572378 w 5154805"/>
              <a:gd name="connsiteY1" fmla="*/ 21207 h 644204"/>
              <a:gd name="connsiteX2" fmla="*/ 0 w 5154805"/>
              <a:gd name="connsiteY2" fmla="*/ 644204 h 644204"/>
              <a:gd name="connsiteX0" fmla="*/ 6320413 w 6320413"/>
              <a:gd name="connsiteY0" fmla="*/ 829898 h 829899"/>
              <a:gd name="connsiteX1" fmla="*/ 2572378 w 6320413"/>
              <a:gd name="connsiteY1" fmla="*/ 1295 h 829899"/>
              <a:gd name="connsiteX2" fmla="*/ 0 w 6320413"/>
              <a:gd name="connsiteY2" fmla="*/ 624292 h 829899"/>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79599 h 879599"/>
              <a:gd name="connsiteX1" fmla="*/ 4129873 w 6320413"/>
              <a:gd name="connsiteY1" fmla="*/ 1206 h 879599"/>
              <a:gd name="connsiteX2" fmla="*/ 0 w 6320413"/>
              <a:gd name="connsiteY2" fmla="*/ 673993 h 879599"/>
              <a:gd name="connsiteX0" fmla="*/ 6320413 w 6320413"/>
              <a:gd name="connsiteY0" fmla="*/ 918563 h 918563"/>
              <a:gd name="connsiteX1" fmla="*/ 4129873 w 6320413"/>
              <a:gd name="connsiteY1" fmla="*/ 40170 h 918563"/>
              <a:gd name="connsiteX2" fmla="*/ 1881879 w 6320413"/>
              <a:gd name="connsiteY2" fmla="*/ 205417 h 918563"/>
              <a:gd name="connsiteX3" fmla="*/ 0 w 6320413"/>
              <a:gd name="connsiteY3" fmla="*/ 712957 h 918563"/>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Lst>
            <a:ahLst/>
            <a:cxnLst>
              <a:cxn ang="0">
                <a:pos x="connsiteX0" y="connsiteY0"/>
              </a:cxn>
              <a:cxn ang="0">
                <a:pos x="connsiteX1" y="connsiteY1"/>
              </a:cxn>
              <a:cxn ang="0">
                <a:pos x="connsiteX2" y="connsiteY2"/>
              </a:cxn>
              <a:cxn ang="0">
                <a:pos x="connsiteX3" y="connsiteY3"/>
              </a:cxn>
            </a:cxnLst>
            <a:rect l="l" t="t" r="r" b="b"/>
            <a:pathLst>
              <a:path w="6320413" h="950587">
                <a:moveTo>
                  <a:pt x="6320413" y="950587"/>
                </a:moveTo>
                <a:cubicBezTo>
                  <a:pt x="5895870" y="413461"/>
                  <a:pt x="4889725" y="209308"/>
                  <a:pt x="4129873" y="72194"/>
                </a:cubicBezTo>
                <a:cubicBezTo>
                  <a:pt x="3370021" y="-64920"/>
                  <a:pt x="2449611" y="15770"/>
                  <a:pt x="1761299" y="127901"/>
                </a:cubicBezTo>
                <a:cubicBezTo>
                  <a:pt x="1072987" y="240032"/>
                  <a:pt x="313647" y="676988"/>
                  <a:pt x="0" y="744981"/>
                </a:cubicBezTo>
              </a:path>
            </a:pathLst>
          </a:custGeom>
          <a:noFill/>
          <a:ln>
            <a:solidFill>
              <a:srgbClr val="FF9665"/>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98846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animEffect transition="in" filter="wipe(left)">
                                      <p:cBhvr>
                                        <p:cTn id="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p:cNvSpPr/>
          <p:nvPr/>
        </p:nvSpPr>
        <p:spPr>
          <a:xfrm>
            <a:off x="1698027" y="1074023"/>
            <a:ext cx="4165176" cy="1995411"/>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a:t>
            </a:r>
          </a:p>
        </p:txBody>
      </p:sp>
      <p:pic>
        <p:nvPicPr>
          <p:cNvPr id="89"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268" y="2345396"/>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201" y="1999853"/>
            <a:ext cx="461305" cy="347510"/>
          </a:xfrm>
          <a:prstGeom prst="rect">
            <a:avLst/>
          </a:prstGeom>
          <a:noFill/>
          <a:extLst>
            <a:ext uri="{909E8E84-426E-40dd-AFC4-6F175D3DCCD1}">
              <a14:hiddenFill xmlns:a14="http://schemas.microsoft.com/office/drawing/2010/main" xmlns="">
                <a:solidFill>
                  <a:srgbClr val="FFFFFF"/>
                </a:solidFill>
              </a14:hiddenFill>
            </a:ext>
          </a:extLst>
        </p:spPr>
      </p:pic>
      <p:sp>
        <p:nvSpPr>
          <p:cNvPr id="77" name="Rounded Rectangle 76"/>
          <p:cNvSpPr/>
          <p:nvPr/>
        </p:nvSpPr>
        <p:spPr>
          <a:xfrm>
            <a:off x="4931950" y="2697520"/>
            <a:ext cx="3235335" cy="1585400"/>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79" name="Rounded Rectangle 78"/>
          <p:cNvSpPr/>
          <p:nvPr/>
        </p:nvSpPr>
        <p:spPr>
          <a:xfrm>
            <a:off x="429694" y="2653687"/>
            <a:ext cx="2891329" cy="164211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6" name="Rectangle 85"/>
          <p:cNvSpPr/>
          <p:nvPr/>
        </p:nvSpPr>
        <p:spPr>
          <a:xfrm>
            <a:off x="5062546" y="433541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87" name="Rectangle 86"/>
          <p:cNvSpPr/>
          <p:nvPr/>
        </p:nvSpPr>
        <p:spPr>
          <a:xfrm>
            <a:off x="407381" y="4332293"/>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51" name="Title 2"/>
          <p:cNvSpPr txBox="1">
            <a:spLocks/>
          </p:cNvSpPr>
          <p:nvPr/>
        </p:nvSpPr>
        <p:spPr>
          <a:xfrm>
            <a:off x="181007" y="277821"/>
            <a:ext cx="8345488" cy="38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defPPr>
              <a:defRPr lang="en-US"/>
            </a:defPPr>
            <a:lvl1pPr defTabSz="684213" eaLnBrk="1" hangingPunct="1">
              <a:lnSpc>
                <a:spcPct val="80000"/>
              </a:lnSpc>
              <a:defRPr sz="2800" b="0" i="0" u="none">
                <a:solidFill>
                  <a:schemeClr val="tx2"/>
                </a:solidFill>
                <a:latin typeface="CiscoSansTT Light" panose="020B0503020201020303" pitchFamily="34" charset="0"/>
                <a:ea typeface="CiscoSansTT Thin" charset="0"/>
                <a:cs typeface="CiscoSansTT Thin"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r>
              <a:rPr lang="en-US" dirty="0"/>
              <a:t>Remote Leaf Discovery</a:t>
            </a:r>
          </a:p>
        </p:txBody>
      </p:sp>
      <p:sp>
        <p:nvSpPr>
          <p:cNvPr id="2" name="TextBox 1"/>
          <p:cNvSpPr txBox="1"/>
          <p:nvPr/>
        </p:nvSpPr>
        <p:spPr>
          <a:xfrm>
            <a:off x="204828" y="569059"/>
            <a:ext cx="3972306"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TEP IP Allocation for Remote Leaves</a:t>
            </a:r>
          </a:p>
        </p:txBody>
      </p:sp>
      <p:grpSp>
        <p:nvGrpSpPr>
          <p:cNvPr id="80" name="Group 79"/>
          <p:cNvGrpSpPr/>
          <p:nvPr/>
        </p:nvGrpSpPr>
        <p:grpSpPr>
          <a:xfrm>
            <a:off x="602042" y="2769117"/>
            <a:ext cx="2487226" cy="921340"/>
            <a:chOff x="951707" y="2531095"/>
            <a:chExt cx="2937225" cy="1550750"/>
          </a:xfrm>
        </p:grpSpPr>
        <p:pic>
          <p:nvPicPr>
            <p:cNvPr id="82" name="Picture 8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486162" y="2719598"/>
            <a:ext cx="754493" cy="502291"/>
            <a:chOff x="614534" y="2759311"/>
            <a:chExt cx="1043267" cy="871763"/>
          </a:xfrm>
        </p:grpSpPr>
        <p:grpSp>
          <p:nvGrpSpPr>
            <p:cNvPr id="107" name="Shape 314"/>
            <p:cNvGrpSpPr/>
            <p:nvPr/>
          </p:nvGrpSpPr>
          <p:grpSpPr>
            <a:xfrm>
              <a:off x="614534" y="2759311"/>
              <a:ext cx="618543" cy="670935"/>
              <a:chOff x="1853" y="592"/>
              <a:chExt cx="2052" cy="2052"/>
            </a:xfrm>
          </p:grpSpPr>
          <p:sp>
            <p:nvSpPr>
              <p:cNvPr id="13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08" name="Shape 314"/>
            <p:cNvGrpSpPr/>
            <p:nvPr/>
          </p:nvGrpSpPr>
          <p:grpSpPr>
            <a:xfrm>
              <a:off x="838797" y="2850027"/>
              <a:ext cx="618543" cy="670935"/>
              <a:chOff x="1853" y="592"/>
              <a:chExt cx="2052" cy="2052"/>
            </a:xfrm>
          </p:grpSpPr>
          <p:sp>
            <p:nvSpPr>
              <p:cNvPr id="12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09" name="Shape 314"/>
            <p:cNvGrpSpPr/>
            <p:nvPr/>
          </p:nvGrpSpPr>
          <p:grpSpPr>
            <a:xfrm>
              <a:off x="1039258" y="2960139"/>
              <a:ext cx="618543" cy="670935"/>
              <a:chOff x="1853" y="592"/>
              <a:chExt cx="2052" cy="2052"/>
            </a:xfrm>
          </p:grpSpPr>
          <p:sp>
            <p:nvSpPr>
              <p:cNvPr id="11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5" name="Picture 15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284" y="2929616"/>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2152" y="2927582"/>
            <a:ext cx="572817" cy="43550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2566686" y="2203074"/>
            <a:ext cx="2192540" cy="461665"/>
          </a:xfrm>
          <a:prstGeom prst="rect">
            <a:avLst/>
          </a:prstGeom>
          <a:noFill/>
        </p:spPr>
        <p:txBody>
          <a:bodyPr wrap="square" rtlCol="0">
            <a:spAutoFit/>
          </a:bodyPr>
          <a:lstStyle/>
          <a:p>
            <a:pPr marL="228600" marR="0" lvl="0" indent="-228600" algn="l" defTabSz="457200" rtl="0" eaLnBrk="0" fontAlgn="base" latinLnBrk="0" hangingPunct="0">
              <a:lnSpc>
                <a:spcPct val="100000"/>
              </a:lnSpc>
              <a:spcBef>
                <a:spcPct val="0"/>
              </a:spcBef>
              <a:spcAft>
                <a:spcPct val="0"/>
              </a:spcAft>
              <a:buClrTx/>
              <a:buSzTx/>
              <a:buFontTx/>
              <a:buAutoNum type="arabicPeriod"/>
              <a:tabLst/>
              <a:defRPr/>
            </a:pPr>
            <a:r>
              <a:rPr kumimoji="0" lang="en-US" sz="1200" b="0" i="0" u="none" strike="noStrike" kern="1200" cap="none" spc="0" normalizeH="0" baseline="0" noProof="0">
                <a:ln>
                  <a:noFill/>
                </a:ln>
                <a:solidFill>
                  <a:srgbClr val="58585B"/>
                </a:solidFill>
                <a:effectLst/>
                <a:uLnTx/>
                <a:uFillTx/>
                <a:latin typeface="Arial" panose="020B0604020202020204" pitchFamily="34" charset="0"/>
                <a:ea typeface="ＭＳ Ｐゴシック" panose="020B0600070205080204" pitchFamily="34" charset="-128"/>
                <a:cs typeface="+mn-cs"/>
              </a:rPr>
              <a:t>DHCP </a:t>
            </a: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discover &amp; </a:t>
            </a:r>
            <a:r>
              <a:rPr kumimoji="0" lang="en-US" sz="1200" b="0" i="0" u="none" strike="noStrike" kern="1200" cap="none" spc="0" normalizeH="0" baseline="0" noProof="0">
                <a:ln>
                  <a:noFill/>
                </a:ln>
                <a:solidFill>
                  <a:srgbClr val="58585B"/>
                </a:solidFill>
                <a:effectLst/>
                <a:uLnTx/>
                <a:uFillTx/>
                <a:latin typeface="Arial" panose="020B0604020202020204" pitchFamily="34" charset="0"/>
                <a:ea typeface="ＭＳ Ｐゴシック" panose="020B0600070205080204" pitchFamily="34" charset="-128"/>
                <a:cs typeface="+mn-cs"/>
              </a:rPr>
              <a:t>Self relay </a:t>
            </a: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for TEP IP</a:t>
            </a:r>
          </a:p>
        </p:txBody>
      </p:sp>
      <p:sp>
        <p:nvSpPr>
          <p:cNvPr id="75" name="TextBox 74"/>
          <p:cNvSpPr txBox="1"/>
          <p:nvPr/>
        </p:nvSpPr>
        <p:spPr>
          <a:xfrm>
            <a:off x="2566686" y="1899799"/>
            <a:ext cx="2084902" cy="276999"/>
          </a:xfrm>
          <a:prstGeom prst="rect">
            <a:avLst/>
          </a:prstGeom>
          <a:noFill/>
          <a:ln>
            <a:noFill/>
          </a:ln>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2. DHCP Offer TEP IP</a:t>
            </a:r>
          </a:p>
        </p:txBody>
      </p:sp>
      <p:sp>
        <p:nvSpPr>
          <p:cNvPr id="76" name="TextBox 75"/>
          <p:cNvSpPr txBox="1"/>
          <p:nvPr/>
        </p:nvSpPr>
        <p:spPr>
          <a:xfrm>
            <a:off x="2570463" y="1595803"/>
            <a:ext cx="2286227" cy="27699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3. DHCP Request</a:t>
            </a:r>
          </a:p>
        </p:txBody>
      </p:sp>
      <p:sp>
        <p:nvSpPr>
          <p:cNvPr id="78" name="TextBox 77"/>
          <p:cNvSpPr txBox="1"/>
          <p:nvPr/>
        </p:nvSpPr>
        <p:spPr>
          <a:xfrm>
            <a:off x="2582413" y="1319016"/>
            <a:ext cx="2286227" cy="276999"/>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4. DHCP ACK</a:t>
            </a:r>
          </a:p>
        </p:txBody>
      </p:sp>
      <p:sp>
        <p:nvSpPr>
          <p:cNvPr id="81" name="TextBox 80"/>
          <p:cNvSpPr txBox="1"/>
          <p:nvPr/>
        </p:nvSpPr>
        <p:spPr>
          <a:xfrm>
            <a:off x="5176593" y="3382923"/>
            <a:ext cx="2904257" cy="461665"/>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RL TEP</a:t>
            </a:r>
          </a:p>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58585B"/>
                </a:solidFill>
                <a:effectLst/>
                <a:uLnTx/>
                <a:uFillTx/>
                <a:latin typeface="Arial" panose="020B0604020202020204" pitchFamily="34" charset="0"/>
                <a:ea typeface="ＭＳ Ｐゴシック" panose="020B0600070205080204" pitchFamily="34" charset="-128"/>
                <a:cs typeface="+mn-cs"/>
              </a:rPr>
              <a:t>Anycast</a:t>
            </a: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 TEP for Remote Leaves in vPC</a:t>
            </a:r>
          </a:p>
        </p:txBody>
      </p:sp>
      <p:sp>
        <p:nvSpPr>
          <p:cNvPr id="91" name="Freeform 90"/>
          <p:cNvSpPr/>
          <p:nvPr/>
        </p:nvSpPr>
        <p:spPr>
          <a:xfrm>
            <a:off x="1022221" y="2154625"/>
            <a:ext cx="4642550" cy="795711"/>
          </a:xfrm>
          <a:custGeom>
            <a:avLst/>
            <a:gdLst>
              <a:gd name="connsiteX0" fmla="*/ 5154805 w 5154805"/>
              <a:gd name="connsiteY0" fmla="*/ 363889 h 755774"/>
              <a:gd name="connsiteX1" fmla="*/ 2903974 w 5154805"/>
              <a:gd name="connsiteY1" fmla="*/ 12196 h 755774"/>
              <a:gd name="connsiteX2" fmla="*/ 0 w 5154805"/>
              <a:gd name="connsiteY2" fmla="*/ 755774 h 755774"/>
              <a:gd name="connsiteX0" fmla="*/ 5154805 w 5154805"/>
              <a:gd name="connsiteY0" fmla="*/ 252319 h 644204"/>
              <a:gd name="connsiteX1" fmla="*/ 2572378 w 5154805"/>
              <a:gd name="connsiteY1" fmla="*/ 21207 h 644204"/>
              <a:gd name="connsiteX2" fmla="*/ 0 w 5154805"/>
              <a:gd name="connsiteY2" fmla="*/ 644204 h 644204"/>
              <a:gd name="connsiteX0" fmla="*/ 6320413 w 6320413"/>
              <a:gd name="connsiteY0" fmla="*/ 829898 h 829899"/>
              <a:gd name="connsiteX1" fmla="*/ 2572378 w 6320413"/>
              <a:gd name="connsiteY1" fmla="*/ 1295 h 829899"/>
              <a:gd name="connsiteX2" fmla="*/ 0 w 6320413"/>
              <a:gd name="connsiteY2" fmla="*/ 624292 h 829899"/>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79599 h 879599"/>
              <a:gd name="connsiteX1" fmla="*/ 4129873 w 6320413"/>
              <a:gd name="connsiteY1" fmla="*/ 1206 h 879599"/>
              <a:gd name="connsiteX2" fmla="*/ 0 w 6320413"/>
              <a:gd name="connsiteY2" fmla="*/ 673993 h 879599"/>
              <a:gd name="connsiteX0" fmla="*/ 6320413 w 6320413"/>
              <a:gd name="connsiteY0" fmla="*/ 918563 h 918563"/>
              <a:gd name="connsiteX1" fmla="*/ 4129873 w 6320413"/>
              <a:gd name="connsiteY1" fmla="*/ 40170 h 918563"/>
              <a:gd name="connsiteX2" fmla="*/ 1881879 w 6320413"/>
              <a:gd name="connsiteY2" fmla="*/ 205417 h 918563"/>
              <a:gd name="connsiteX3" fmla="*/ 0 w 6320413"/>
              <a:gd name="connsiteY3" fmla="*/ 712957 h 918563"/>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Lst>
            <a:ahLst/>
            <a:cxnLst>
              <a:cxn ang="0">
                <a:pos x="connsiteX0" y="connsiteY0"/>
              </a:cxn>
              <a:cxn ang="0">
                <a:pos x="connsiteX1" y="connsiteY1"/>
              </a:cxn>
              <a:cxn ang="0">
                <a:pos x="connsiteX2" y="connsiteY2"/>
              </a:cxn>
              <a:cxn ang="0">
                <a:pos x="connsiteX3" y="connsiteY3"/>
              </a:cxn>
            </a:cxnLst>
            <a:rect l="l" t="t" r="r" b="b"/>
            <a:pathLst>
              <a:path w="6320413" h="950587">
                <a:moveTo>
                  <a:pt x="6320413" y="950587"/>
                </a:moveTo>
                <a:cubicBezTo>
                  <a:pt x="5895870" y="413461"/>
                  <a:pt x="4889725" y="209308"/>
                  <a:pt x="4129873" y="72194"/>
                </a:cubicBezTo>
                <a:cubicBezTo>
                  <a:pt x="3370021" y="-64920"/>
                  <a:pt x="2449611" y="15770"/>
                  <a:pt x="1761299" y="127901"/>
                </a:cubicBezTo>
                <a:cubicBezTo>
                  <a:pt x="1072987" y="240032"/>
                  <a:pt x="189123" y="617239"/>
                  <a:pt x="0" y="744981"/>
                </a:cubicBezTo>
              </a:path>
            </a:pathLst>
          </a:custGeom>
          <a:noFill/>
          <a:ln>
            <a:solidFill>
              <a:srgbClr val="FF9665"/>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Freeform 91"/>
          <p:cNvSpPr/>
          <p:nvPr/>
        </p:nvSpPr>
        <p:spPr>
          <a:xfrm>
            <a:off x="906971" y="1818627"/>
            <a:ext cx="4870910" cy="1132872"/>
          </a:xfrm>
          <a:custGeom>
            <a:avLst/>
            <a:gdLst>
              <a:gd name="connsiteX0" fmla="*/ 5154805 w 5154805"/>
              <a:gd name="connsiteY0" fmla="*/ 363889 h 755774"/>
              <a:gd name="connsiteX1" fmla="*/ 2903974 w 5154805"/>
              <a:gd name="connsiteY1" fmla="*/ 12196 h 755774"/>
              <a:gd name="connsiteX2" fmla="*/ 0 w 5154805"/>
              <a:gd name="connsiteY2" fmla="*/ 755774 h 755774"/>
              <a:gd name="connsiteX0" fmla="*/ 5154805 w 5154805"/>
              <a:gd name="connsiteY0" fmla="*/ 252319 h 644204"/>
              <a:gd name="connsiteX1" fmla="*/ 2572378 w 5154805"/>
              <a:gd name="connsiteY1" fmla="*/ 21207 h 644204"/>
              <a:gd name="connsiteX2" fmla="*/ 0 w 5154805"/>
              <a:gd name="connsiteY2" fmla="*/ 644204 h 644204"/>
              <a:gd name="connsiteX0" fmla="*/ 6320413 w 6320413"/>
              <a:gd name="connsiteY0" fmla="*/ 829898 h 829899"/>
              <a:gd name="connsiteX1" fmla="*/ 2572378 w 6320413"/>
              <a:gd name="connsiteY1" fmla="*/ 1295 h 829899"/>
              <a:gd name="connsiteX2" fmla="*/ 0 w 6320413"/>
              <a:gd name="connsiteY2" fmla="*/ 624292 h 829899"/>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79599 h 879599"/>
              <a:gd name="connsiteX1" fmla="*/ 4129873 w 6320413"/>
              <a:gd name="connsiteY1" fmla="*/ 1206 h 879599"/>
              <a:gd name="connsiteX2" fmla="*/ 0 w 6320413"/>
              <a:gd name="connsiteY2" fmla="*/ 673993 h 879599"/>
              <a:gd name="connsiteX0" fmla="*/ 6320413 w 6320413"/>
              <a:gd name="connsiteY0" fmla="*/ 918563 h 918563"/>
              <a:gd name="connsiteX1" fmla="*/ 4129873 w 6320413"/>
              <a:gd name="connsiteY1" fmla="*/ 40170 h 918563"/>
              <a:gd name="connsiteX2" fmla="*/ 1881879 w 6320413"/>
              <a:gd name="connsiteY2" fmla="*/ 205417 h 918563"/>
              <a:gd name="connsiteX3" fmla="*/ 0 w 6320413"/>
              <a:gd name="connsiteY3" fmla="*/ 712957 h 918563"/>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Lst>
            <a:ahLst/>
            <a:cxnLst>
              <a:cxn ang="0">
                <a:pos x="connsiteX0" y="connsiteY0"/>
              </a:cxn>
              <a:cxn ang="0">
                <a:pos x="connsiteX1" y="connsiteY1"/>
              </a:cxn>
              <a:cxn ang="0">
                <a:pos x="connsiteX2" y="connsiteY2"/>
              </a:cxn>
              <a:cxn ang="0">
                <a:pos x="connsiteX3" y="connsiteY3"/>
              </a:cxn>
            </a:cxnLst>
            <a:rect l="l" t="t" r="r" b="b"/>
            <a:pathLst>
              <a:path w="6320413" h="950587">
                <a:moveTo>
                  <a:pt x="6320413" y="950587"/>
                </a:moveTo>
                <a:cubicBezTo>
                  <a:pt x="5895870" y="413461"/>
                  <a:pt x="4889725" y="209308"/>
                  <a:pt x="4129873" y="72194"/>
                </a:cubicBezTo>
                <a:cubicBezTo>
                  <a:pt x="3370021" y="-64920"/>
                  <a:pt x="2449611" y="15770"/>
                  <a:pt x="1761299" y="127901"/>
                </a:cubicBezTo>
                <a:cubicBezTo>
                  <a:pt x="1072987" y="240032"/>
                  <a:pt x="189123" y="617239"/>
                  <a:pt x="0" y="744981"/>
                </a:cubicBezTo>
              </a:path>
            </a:pathLst>
          </a:custGeom>
          <a:noFill/>
          <a:ln>
            <a:solidFill>
              <a:srgbClr val="FF9665"/>
            </a:solidFill>
            <a:headEnd type="arrow"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6" name="Freeform 145"/>
          <p:cNvSpPr/>
          <p:nvPr/>
        </p:nvSpPr>
        <p:spPr>
          <a:xfrm>
            <a:off x="785033" y="1559100"/>
            <a:ext cx="5071554" cy="1365595"/>
          </a:xfrm>
          <a:custGeom>
            <a:avLst/>
            <a:gdLst>
              <a:gd name="connsiteX0" fmla="*/ 5154805 w 5154805"/>
              <a:gd name="connsiteY0" fmla="*/ 363889 h 755774"/>
              <a:gd name="connsiteX1" fmla="*/ 2903974 w 5154805"/>
              <a:gd name="connsiteY1" fmla="*/ 12196 h 755774"/>
              <a:gd name="connsiteX2" fmla="*/ 0 w 5154805"/>
              <a:gd name="connsiteY2" fmla="*/ 755774 h 755774"/>
              <a:gd name="connsiteX0" fmla="*/ 5154805 w 5154805"/>
              <a:gd name="connsiteY0" fmla="*/ 252319 h 644204"/>
              <a:gd name="connsiteX1" fmla="*/ 2572378 w 5154805"/>
              <a:gd name="connsiteY1" fmla="*/ 21207 h 644204"/>
              <a:gd name="connsiteX2" fmla="*/ 0 w 5154805"/>
              <a:gd name="connsiteY2" fmla="*/ 644204 h 644204"/>
              <a:gd name="connsiteX0" fmla="*/ 6320413 w 6320413"/>
              <a:gd name="connsiteY0" fmla="*/ 829898 h 829899"/>
              <a:gd name="connsiteX1" fmla="*/ 2572378 w 6320413"/>
              <a:gd name="connsiteY1" fmla="*/ 1295 h 829899"/>
              <a:gd name="connsiteX2" fmla="*/ 0 w 6320413"/>
              <a:gd name="connsiteY2" fmla="*/ 624292 h 829899"/>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79599 h 879599"/>
              <a:gd name="connsiteX1" fmla="*/ 4129873 w 6320413"/>
              <a:gd name="connsiteY1" fmla="*/ 1206 h 879599"/>
              <a:gd name="connsiteX2" fmla="*/ 0 w 6320413"/>
              <a:gd name="connsiteY2" fmla="*/ 673993 h 879599"/>
              <a:gd name="connsiteX0" fmla="*/ 6320413 w 6320413"/>
              <a:gd name="connsiteY0" fmla="*/ 918563 h 918563"/>
              <a:gd name="connsiteX1" fmla="*/ 4129873 w 6320413"/>
              <a:gd name="connsiteY1" fmla="*/ 40170 h 918563"/>
              <a:gd name="connsiteX2" fmla="*/ 1881879 w 6320413"/>
              <a:gd name="connsiteY2" fmla="*/ 205417 h 918563"/>
              <a:gd name="connsiteX3" fmla="*/ 0 w 6320413"/>
              <a:gd name="connsiteY3" fmla="*/ 712957 h 918563"/>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Lst>
            <a:ahLst/>
            <a:cxnLst>
              <a:cxn ang="0">
                <a:pos x="connsiteX0" y="connsiteY0"/>
              </a:cxn>
              <a:cxn ang="0">
                <a:pos x="connsiteX1" y="connsiteY1"/>
              </a:cxn>
              <a:cxn ang="0">
                <a:pos x="connsiteX2" y="connsiteY2"/>
              </a:cxn>
              <a:cxn ang="0">
                <a:pos x="connsiteX3" y="connsiteY3"/>
              </a:cxn>
            </a:cxnLst>
            <a:rect l="l" t="t" r="r" b="b"/>
            <a:pathLst>
              <a:path w="6320413" h="950587">
                <a:moveTo>
                  <a:pt x="6320413" y="950587"/>
                </a:moveTo>
                <a:cubicBezTo>
                  <a:pt x="5895870" y="413461"/>
                  <a:pt x="4889725" y="209308"/>
                  <a:pt x="4129873" y="72194"/>
                </a:cubicBezTo>
                <a:cubicBezTo>
                  <a:pt x="3370021" y="-64920"/>
                  <a:pt x="2449611" y="15770"/>
                  <a:pt x="1761299" y="127901"/>
                </a:cubicBezTo>
                <a:cubicBezTo>
                  <a:pt x="1072987" y="240032"/>
                  <a:pt x="189123" y="617239"/>
                  <a:pt x="0" y="744981"/>
                </a:cubicBezTo>
              </a:path>
            </a:pathLst>
          </a:custGeom>
          <a:noFill/>
          <a:ln>
            <a:solidFill>
              <a:srgbClr val="FF9665"/>
            </a:solidFill>
            <a:headEnd type="none"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7" name="Freeform 146"/>
          <p:cNvSpPr/>
          <p:nvPr/>
        </p:nvSpPr>
        <p:spPr>
          <a:xfrm>
            <a:off x="648349" y="1287665"/>
            <a:ext cx="5357429" cy="1627899"/>
          </a:xfrm>
          <a:custGeom>
            <a:avLst/>
            <a:gdLst>
              <a:gd name="connsiteX0" fmla="*/ 5154805 w 5154805"/>
              <a:gd name="connsiteY0" fmla="*/ 363889 h 755774"/>
              <a:gd name="connsiteX1" fmla="*/ 2903974 w 5154805"/>
              <a:gd name="connsiteY1" fmla="*/ 12196 h 755774"/>
              <a:gd name="connsiteX2" fmla="*/ 0 w 5154805"/>
              <a:gd name="connsiteY2" fmla="*/ 755774 h 755774"/>
              <a:gd name="connsiteX0" fmla="*/ 5154805 w 5154805"/>
              <a:gd name="connsiteY0" fmla="*/ 252319 h 644204"/>
              <a:gd name="connsiteX1" fmla="*/ 2572378 w 5154805"/>
              <a:gd name="connsiteY1" fmla="*/ 21207 h 644204"/>
              <a:gd name="connsiteX2" fmla="*/ 0 w 5154805"/>
              <a:gd name="connsiteY2" fmla="*/ 644204 h 644204"/>
              <a:gd name="connsiteX0" fmla="*/ 6320413 w 6320413"/>
              <a:gd name="connsiteY0" fmla="*/ 829898 h 829899"/>
              <a:gd name="connsiteX1" fmla="*/ 2572378 w 6320413"/>
              <a:gd name="connsiteY1" fmla="*/ 1295 h 829899"/>
              <a:gd name="connsiteX2" fmla="*/ 0 w 6320413"/>
              <a:gd name="connsiteY2" fmla="*/ 624292 h 829899"/>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69658 h 869658"/>
              <a:gd name="connsiteX1" fmla="*/ 4411226 w 6320413"/>
              <a:gd name="connsiteY1" fmla="*/ 1223 h 869658"/>
              <a:gd name="connsiteX2" fmla="*/ 0 w 6320413"/>
              <a:gd name="connsiteY2" fmla="*/ 664052 h 869658"/>
              <a:gd name="connsiteX0" fmla="*/ 6320413 w 6320413"/>
              <a:gd name="connsiteY0" fmla="*/ 879599 h 879599"/>
              <a:gd name="connsiteX1" fmla="*/ 4129873 w 6320413"/>
              <a:gd name="connsiteY1" fmla="*/ 1206 h 879599"/>
              <a:gd name="connsiteX2" fmla="*/ 0 w 6320413"/>
              <a:gd name="connsiteY2" fmla="*/ 673993 h 879599"/>
              <a:gd name="connsiteX0" fmla="*/ 6320413 w 6320413"/>
              <a:gd name="connsiteY0" fmla="*/ 918563 h 918563"/>
              <a:gd name="connsiteX1" fmla="*/ 4129873 w 6320413"/>
              <a:gd name="connsiteY1" fmla="*/ 40170 h 918563"/>
              <a:gd name="connsiteX2" fmla="*/ 1881879 w 6320413"/>
              <a:gd name="connsiteY2" fmla="*/ 205417 h 918563"/>
              <a:gd name="connsiteX3" fmla="*/ 0 w 6320413"/>
              <a:gd name="connsiteY3" fmla="*/ 712957 h 918563"/>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 name="connsiteX0" fmla="*/ 6320413 w 6320413"/>
              <a:gd name="connsiteY0" fmla="*/ 950587 h 950587"/>
              <a:gd name="connsiteX1" fmla="*/ 4129873 w 6320413"/>
              <a:gd name="connsiteY1" fmla="*/ 72194 h 950587"/>
              <a:gd name="connsiteX2" fmla="*/ 1761299 w 6320413"/>
              <a:gd name="connsiteY2" fmla="*/ 127901 h 950587"/>
              <a:gd name="connsiteX3" fmla="*/ 0 w 6320413"/>
              <a:gd name="connsiteY3" fmla="*/ 744981 h 950587"/>
            </a:gdLst>
            <a:ahLst/>
            <a:cxnLst>
              <a:cxn ang="0">
                <a:pos x="connsiteX0" y="connsiteY0"/>
              </a:cxn>
              <a:cxn ang="0">
                <a:pos x="connsiteX1" y="connsiteY1"/>
              </a:cxn>
              <a:cxn ang="0">
                <a:pos x="connsiteX2" y="connsiteY2"/>
              </a:cxn>
              <a:cxn ang="0">
                <a:pos x="connsiteX3" y="connsiteY3"/>
              </a:cxn>
            </a:cxnLst>
            <a:rect l="l" t="t" r="r" b="b"/>
            <a:pathLst>
              <a:path w="6320413" h="950587">
                <a:moveTo>
                  <a:pt x="6320413" y="950587"/>
                </a:moveTo>
                <a:cubicBezTo>
                  <a:pt x="5895870" y="413461"/>
                  <a:pt x="4889725" y="209308"/>
                  <a:pt x="4129873" y="72194"/>
                </a:cubicBezTo>
                <a:cubicBezTo>
                  <a:pt x="3370021" y="-64920"/>
                  <a:pt x="2449611" y="15770"/>
                  <a:pt x="1761299" y="127901"/>
                </a:cubicBezTo>
                <a:cubicBezTo>
                  <a:pt x="1072987" y="240032"/>
                  <a:pt x="189123" y="617239"/>
                  <a:pt x="0" y="744981"/>
                </a:cubicBezTo>
              </a:path>
            </a:pathLst>
          </a:custGeom>
          <a:noFill/>
          <a:ln>
            <a:solidFill>
              <a:srgbClr val="FF9665"/>
            </a:solidFill>
            <a:headEnd type="arrow"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3" name="TextBox 82"/>
          <p:cNvSpPr txBox="1"/>
          <p:nvPr/>
        </p:nvSpPr>
        <p:spPr>
          <a:xfrm>
            <a:off x="3390996" y="2747452"/>
            <a:ext cx="933717"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charset="0"/>
                <a:ea typeface="ＭＳ Ｐゴシック" charset="0"/>
              </a:rPr>
              <a:t>IP Network</a:t>
            </a:r>
          </a:p>
        </p:txBody>
      </p:sp>
      <p:cxnSp>
        <p:nvCxnSpPr>
          <p:cNvPr id="104" name="Straight Connector 103"/>
          <p:cNvCxnSpPr>
            <a:stCxn id="93" idx="2"/>
            <a:endCxn id="155" idx="0"/>
          </p:cNvCxnSpPr>
          <p:nvPr/>
        </p:nvCxnSpPr>
        <p:spPr>
          <a:xfrm>
            <a:off x="5630854" y="2347363"/>
            <a:ext cx="1598839" cy="58225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56" idx="0"/>
            <a:endCxn id="89" idx="2"/>
          </p:cNvCxnSpPr>
          <p:nvPr/>
        </p:nvCxnSpPr>
        <p:spPr>
          <a:xfrm flipH="1" flipV="1">
            <a:off x="5154921" y="2692906"/>
            <a:ext cx="713640" cy="23467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93" idx="2"/>
            <a:endCxn id="156" idx="0"/>
          </p:cNvCxnSpPr>
          <p:nvPr/>
        </p:nvCxnSpPr>
        <p:spPr>
          <a:xfrm>
            <a:off x="5630854" y="2347363"/>
            <a:ext cx="237707" cy="58021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5" idx="0"/>
            <a:endCxn id="89" idx="2"/>
          </p:cNvCxnSpPr>
          <p:nvPr/>
        </p:nvCxnSpPr>
        <p:spPr>
          <a:xfrm flipH="1" flipV="1">
            <a:off x="5154921" y="2692906"/>
            <a:ext cx="2074772" cy="23671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5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right)">
                                      <p:cBhvr>
                                        <p:cTn id="7" dur="500"/>
                                        <p:tgtEl>
                                          <p:spTgt spid="9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dissolve">
                                      <p:cBhvr>
                                        <p:cTn id="10" dur="500"/>
                                        <p:tgtEl>
                                          <p:spTgt spid="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left)">
                                      <p:cBhvr>
                                        <p:cTn id="15" dur="500"/>
                                        <p:tgtEl>
                                          <p:spTgt spid="9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dissolve">
                                      <p:cBhvr>
                                        <p:cTn id="18" dur="500"/>
                                        <p:tgtEl>
                                          <p:spTgt spid="7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wipe(right)">
                                      <p:cBhvr>
                                        <p:cTn id="23" dur="500"/>
                                        <p:tgtEl>
                                          <p:spTgt spid="1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dissolve">
                                      <p:cBhvr>
                                        <p:cTn id="26" dur="500"/>
                                        <p:tgtEl>
                                          <p:spTgt spid="7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wipe(left)">
                                      <p:cBhvr>
                                        <p:cTn id="31" dur="500"/>
                                        <p:tgtEl>
                                          <p:spTgt spid="14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dissolve">
                                      <p:cBhvr>
                                        <p:cTn id="3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8" grpId="0"/>
      <p:bldP spid="91" grpId="0" animBg="1"/>
      <p:bldP spid="92" grpId="0" animBg="1"/>
      <p:bldP spid="146" grpId="0" animBg="1"/>
      <p:bldP spid="1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87413" y="192088"/>
            <a:ext cx="8256587" cy="731837"/>
          </a:xfrm>
        </p:spPr>
        <p:txBody>
          <a:bodyPr/>
          <a:lstStyle/>
          <a:p>
            <a:r>
              <a:rPr lang="en-US" dirty="0"/>
              <a:t>Remote Leaf Topology</a:t>
            </a:r>
          </a:p>
        </p:txBody>
      </p:sp>
      <p:pic>
        <p:nvPicPr>
          <p:cNvPr id="6" name="Picture 5"/>
          <p:cNvPicPr>
            <a:picLocks noChangeAspect="1"/>
          </p:cNvPicPr>
          <p:nvPr/>
        </p:nvPicPr>
        <p:blipFill>
          <a:blip r:embed="rId2"/>
          <a:stretch>
            <a:fillRect/>
          </a:stretch>
        </p:blipFill>
        <p:spPr>
          <a:xfrm>
            <a:off x="352425" y="1047750"/>
            <a:ext cx="4133850" cy="3689050"/>
          </a:xfrm>
          <a:prstGeom prst="rect">
            <a:avLst/>
          </a:prstGeom>
          <a:ln>
            <a:solidFill>
              <a:schemeClr val="tx1">
                <a:lumMod val="25000"/>
                <a:lumOff val="75000"/>
              </a:schemeClr>
            </a:solidFill>
          </a:ln>
        </p:spPr>
      </p:pic>
      <p:pic>
        <p:nvPicPr>
          <p:cNvPr id="7" name="Picture 6"/>
          <p:cNvPicPr>
            <a:picLocks noChangeAspect="1"/>
          </p:cNvPicPr>
          <p:nvPr/>
        </p:nvPicPr>
        <p:blipFill>
          <a:blip r:embed="rId3"/>
          <a:stretch>
            <a:fillRect/>
          </a:stretch>
        </p:blipFill>
        <p:spPr>
          <a:xfrm>
            <a:off x="4791076" y="1047750"/>
            <a:ext cx="4267200" cy="3689050"/>
          </a:xfrm>
          <a:prstGeom prst="rect">
            <a:avLst/>
          </a:prstGeom>
          <a:ln>
            <a:solidFill>
              <a:schemeClr val="tx1">
                <a:lumMod val="25000"/>
                <a:lumOff val="75000"/>
              </a:schemeClr>
            </a:solidFill>
          </a:ln>
        </p:spPr>
      </p:pic>
    </p:spTree>
    <p:extLst>
      <p:ext uri="{BB962C8B-B14F-4D97-AF65-F5344CB8AC3E}">
        <p14:creationId xmlns:p14="http://schemas.microsoft.com/office/powerpoint/2010/main" val="131605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Rounded Rectangle 415"/>
          <p:cNvSpPr/>
          <p:nvPr/>
        </p:nvSpPr>
        <p:spPr>
          <a:xfrm>
            <a:off x="5309461" y="2539231"/>
            <a:ext cx="3244984" cy="1752681"/>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374" name="Title 2"/>
          <p:cNvSpPr txBox="1">
            <a:spLocks/>
          </p:cNvSpPr>
          <p:nvPr/>
        </p:nvSpPr>
        <p:spPr bwMode="auto">
          <a:xfrm>
            <a:off x="138121" y="381601"/>
            <a:ext cx="8081187" cy="40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defTabSz="684213" eaLnBrk="1" hangingPunct="1">
              <a:lnSpc>
                <a:spcPct val="80000"/>
              </a:lnSpc>
              <a:defRPr lang="en-US" sz="2800" b="0" i="0" u="none">
                <a:solidFill>
                  <a:schemeClr val="tx2"/>
                </a:solidFill>
                <a:latin typeface="CiscoSansTT Light" panose="020B0503020201020303" pitchFamily="34" charset="0"/>
                <a:ea typeface="CiscoSansTT Thin" charset="0"/>
                <a:cs typeface="CiscoSansTT Thin"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5073"/>
                </a:solidFill>
                <a:effectLst/>
                <a:uLnTx/>
                <a:uFillTx/>
                <a:latin typeface="CiscoSansTT Light" panose="020B0503020201020303" pitchFamily="34" charset="0"/>
                <a:cs typeface="CiscoSansTT Thin" charset="0"/>
              </a:rPr>
              <a:t>Architecture Overview</a:t>
            </a:r>
          </a:p>
        </p:txBody>
      </p:sp>
      <p:grpSp>
        <p:nvGrpSpPr>
          <p:cNvPr id="465" name="Group 464"/>
          <p:cNvGrpSpPr/>
          <p:nvPr/>
        </p:nvGrpSpPr>
        <p:grpSpPr>
          <a:xfrm>
            <a:off x="3358064" y="991984"/>
            <a:ext cx="1988998" cy="1706514"/>
            <a:chOff x="5040840" y="2210345"/>
            <a:chExt cx="2110320" cy="1921476"/>
          </a:xfrm>
        </p:grpSpPr>
        <p:sp>
          <p:nvSpPr>
            <p:cNvPr id="466" name="Oval 465"/>
            <p:cNvSpPr/>
            <p:nvPr/>
          </p:nvSpPr>
          <p:spPr>
            <a:xfrm>
              <a:off x="5135262" y="2210345"/>
              <a:ext cx="1921476" cy="1921476"/>
            </a:xfrm>
            <a:prstGeom prst="ellipse">
              <a:avLst/>
            </a:prstGeom>
            <a:solidFill>
              <a:srgbClr val="FFFFFF">
                <a:lumMod val="95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grpSp>
          <p:nvGrpSpPr>
            <p:cNvPr id="467" name="Group 466"/>
            <p:cNvGrpSpPr/>
            <p:nvPr/>
          </p:nvGrpSpPr>
          <p:grpSpPr>
            <a:xfrm>
              <a:off x="5040840" y="2599766"/>
              <a:ext cx="2110320" cy="1166776"/>
              <a:chOff x="5042756" y="2599766"/>
              <a:chExt cx="2110320" cy="1166776"/>
            </a:xfrm>
          </p:grpSpPr>
          <p:sp>
            <p:nvSpPr>
              <p:cNvPr id="471" name="Isosceles Triangle 470"/>
              <p:cNvSpPr/>
              <p:nvPr/>
            </p:nvSpPr>
            <p:spPr>
              <a:xfrm rot="5400000" flipH="1">
                <a:off x="6311611" y="2925076"/>
                <a:ext cx="1166776" cy="516155"/>
              </a:xfrm>
              <a:prstGeom prst="triangle">
                <a:avLst/>
              </a:prstGeom>
              <a:solidFill>
                <a:srgbClr val="FFFFFF">
                  <a:lumMod val="50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472" name="Isosceles Triangle 471"/>
              <p:cNvSpPr/>
              <p:nvPr/>
            </p:nvSpPr>
            <p:spPr>
              <a:xfrm rot="16200000">
                <a:off x="4717446" y="2925076"/>
                <a:ext cx="1166776" cy="516155"/>
              </a:xfrm>
              <a:prstGeom prst="triangle">
                <a:avLst/>
              </a:prstGeom>
              <a:solidFill>
                <a:srgbClr val="FFFFFF">
                  <a:lumMod val="50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grpSp>
        <p:sp>
          <p:nvSpPr>
            <p:cNvPr id="468" name="Oval 467"/>
            <p:cNvSpPr/>
            <p:nvPr/>
          </p:nvSpPr>
          <p:spPr>
            <a:xfrm>
              <a:off x="5222602" y="2297685"/>
              <a:ext cx="1746796" cy="1746796"/>
            </a:xfrm>
            <a:prstGeom prst="ellipse">
              <a:avLst/>
            </a:prstGeom>
            <a:solidFill>
              <a:srgbClr val="FFFFFF"/>
            </a:solidFill>
            <a:ln w="12700" cap="flat" cmpd="sng" algn="ctr">
              <a:solidFill>
                <a:srgbClr val="F6F6F6">
                  <a:lumMod val="75000"/>
                </a:srgbClr>
              </a:solid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469" name="Freeform 25"/>
            <p:cNvSpPr>
              <a:spLocks/>
            </p:cNvSpPr>
            <p:nvPr/>
          </p:nvSpPr>
          <p:spPr bwMode="auto">
            <a:xfrm>
              <a:off x="5436094" y="2693156"/>
              <a:ext cx="1358724" cy="810461"/>
            </a:xfrm>
            <a:custGeom>
              <a:avLst/>
              <a:gdLst>
                <a:gd name="T0" fmla="*/ 1210 w 1413"/>
                <a:gd name="T1" fmla="*/ 901 h 901"/>
                <a:gd name="T2" fmla="*/ 1413 w 1413"/>
                <a:gd name="T3" fmla="*/ 632 h 901"/>
                <a:gd name="T4" fmla="*/ 1132 w 1413"/>
                <a:gd name="T5" fmla="*/ 352 h 901"/>
                <a:gd name="T6" fmla="*/ 1130 w 1413"/>
                <a:gd name="T7" fmla="*/ 353 h 901"/>
                <a:gd name="T8" fmla="*/ 1131 w 1413"/>
                <a:gd name="T9" fmla="*/ 329 h 901"/>
                <a:gd name="T10" fmla="*/ 803 w 1413"/>
                <a:gd name="T11" fmla="*/ 0 h 901"/>
                <a:gd name="T12" fmla="*/ 510 w 1413"/>
                <a:gd name="T13" fmla="*/ 181 h 901"/>
                <a:gd name="T14" fmla="*/ 406 w 1413"/>
                <a:gd name="T15" fmla="*/ 142 h 901"/>
                <a:gd name="T16" fmla="*/ 237 w 1413"/>
                <a:gd name="T17" fmla="*/ 323 h 901"/>
                <a:gd name="T18" fmla="*/ 241 w 1413"/>
                <a:gd name="T19" fmla="*/ 363 h 901"/>
                <a:gd name="T20" fmla="*/ 0 w 1413"/>
                <a:gd name="T21" fmla="*/ 632 h 901"/>
                <a:gd name="T22" fmla="*/ 238 w 1413"/>
                <a:gd name="T23" fmla="*/ 901 h 901"/>
                <a:gd name="T24" fmla="*/ 1210 w 1413"/>
                <a:gd name="T25"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901">
                  <a:moveTo>
                    <a:pt x="1210" y="901"/>
                  </a:moveTo>
                  <a:cubicBezTo>
                    <a:pt x="1327" y="867"/>
                    <a:pt x="1413" y="760"/>
                    <a:pt x="1413" y="632"/>
                  </a:cubicBezTo>
                  <a:cubicBezTo>
                    <a:pt x="1413" y="478"/>
                    <a:pt x="1287" y="352"/>
                    <a:pt x="1132" y="352"/>
                  </a:cubicBezTo>
                  <a:cubicBezTo>
                    <a:pt x="1131" y="352"/>
                    <a:pt x="1130" y="353"/>
                    <a:pt x="1130" y="353"/>
                  </a:cubicBezTo>
                  <a:cubicBezTo>
                    <a:pt x="1130" y="345"/>
                    <a:pt x="1131" y="337"/>
                    <a:pt x="1131" y="329"/>
                  </a:cubicBezTo>
                  <a:cubicBezTo>
                    <a:pt x="1131" y="147"/>
                    <a:pt x="984" y="0"/>
                    <a:pt x="803" y="0"/>
                  </a:cubicBezTo>
                  <a:cubicBezTo>
                    <a:pt x="675" y="0"/>
                    <a:pt x="564" y="73"/>
                    <a:pt x="510" y="181"/>
                  </a:cubicBezTo>
                  <a:cubicBezTo>
                    <a:pt x="481" y="156"/>
                    <a:pt x="445" y="142"/>
                    <a:pt x="406" y="142"/>
                  </a:cubicBezTo>
                  <a:cubicBezTo>
                    <a:pt x="313" y="142"/>
                    <a:pt x="237" y="223"/>
                    <a:pt x="237" y="323"/>
                  </a:cubicBezTo>
                  <a:cubicBezTo>
                    <a:pt x="237" y="336"/>
                    <a:pt x="239" y="350"/>
                    <a:pt x="241" y="363"/>
                  </a:cubicBezTo>
                  <a:cubicBezTo>
                    <a:pt x="105" y="377"/>
                    <a:pt x="0" y="492"/>
                    <a:pt x="0" y="632"/>
                  </a:cubicBezTo>
                  <a:cubicBezTo>
                    <a:pt x="0" y="771"/>
                    <a:pt x="104" y="885"/>
                    <a:pt x="238" y="901"/>
                  </a:cubicBezTo>
                  <a:lnTo>
                    <a:pt x="1210" y="901"/>
                  </a:lnTo>
                  <a:close/>
                </a:path>
              </a:pathLst>
            </a:custGeom>
            <a:solidFill>
              <a:schemeClr val="accent4">
                <a:lumMod val="40000"/>
                <a:lumOff val="60000"/>
              </a:schemeClr>
            </a:solidFill>
            <a:ln w="15875">
              <a:noFill/>
            </a:ln>
            <a:effectLst/>
          </p:spPr>
          <p:txBody>
            <a:bodyPr vert="horz" wrap="square" lIns="68580" tIns="34290" rIns="68580" bIns="34290" numCol="1" anchor="t" anchorCtr="0" compatLnSpc="1">
              <a:prstTxWarp prst="textNoShape">
                <a:avLst/>
              </a:prstTxWarp>
            </a:bodyP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C"/>
                </a:solidFill>
                <a:effectLst/>
                <a:uLnTx/>
                <a:uFillTx/>
                <a:latin typeface="CiscoSansTT"/>
                <a:ea typeface="ＭＳ Ｐゴシック" charset="0"/>
                <a:cs typeface="+mn-cs"/>
              </a:endParaRPr>
            </a:p>
          </p:txBody>
        </p:sp>
        <p:sp>
          <p:nvSpPr>
            <p:cNvPr id="470" name="Rectangle 469"/>
            <p:cNvSpPr/>
            <p:nvPr/>
          </p:nvSpPr>
          <p:spPr>
            <a:xfrm>
              <a:off x="5458096" y="3036053"/>
              <a:ext cx="1314717" cy="234631"/>
            </a:xfrm>
            <a:prstGeom prst="rect">
              <a:avLst/>
            </a:prstGeom>
          </p:spPr>
          <p:txBody>
            <a:bodyPr wrap="square" lIns="68571" tIns="34286" rIns="68571" bIns="34286">
              <a:spAutoFit/>
            </a:bodyPr>
            <a:lstStyle/>
            <a:p>
              <a:pPr marL="0" marR="0" lvl="0" indent="0" algn="ctr" defTabSz="455923" rtl="0" eaLnBrk="1" fontAlgn="auto" latinLnBrk="0" hangingPunct="1">
                <a:lnSpc>
                  <a:spcPct val="135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CiscoSansTT Heavy" panose="020B0903020201020303" pitchFamily="34" charset="0"/>
                <a:ea typeface="ＭＳ Ｐゴシック" charset="0"/>
                <a:cs typeface="+mn-cs"/>
              </a:endParaRPr>
            </a:p>
          </p:txBody>
        </p:sp>
      </p:grpSp>
      <p:sp>
        <p:nvSpPr>
          <p:cNvPr id="6" name="TextBox 5"/>
          <p:cNvSpPr txBox="1"/>
          <p:nvPr/>
        </p:nvSpPr>
        <p:spPr>
          <a:xfrm>
            <a:off x="3873215" y="1734269"/>
            <a:ext cx="976998"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IP Network</a:t>
            </a:r>
          </a:p>
        </p:txBody>
      </p:sp>
      <p:cxnSp>
        <p:nvCxnSpPr>
          <p:cNvPr id="8" name="Straight Connector 7"/>
          <p:cNvCxnSpPr>
            <a:stCxn id="364" idx="0"/>
            <a:endCxn id="472" idx="0"/>
          </p:cNvCxnSpPr>
          <p:nvPr/>
        </p:nvCxnSpPr>
        <p:spPr>
          <a:xfrm flipV="1">
            <a:off x="2057255" y="1855960"/>
            <a:ext cx="1300810" cy="7907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91808" y="2276824"/>
            <a:ext cx="511104" cy="6635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Rectangle 295"/>
          <p:cNvSpPr/>
          <p:nvPr/>
        </p:nvSpPr>
        <p:spPr>
          <a:xfrm>
            <a:off x="5730597" y="804247"/>
            <a:ext cx="3314050" cy="646331"/>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73"/>
                </a:solidFill>
                <a:effectLst/>
                <a:uLnTx/>
                <a:uFillTx/>
                <a:latin typeface="Arial"/>
                <a:ea typeface="ＭＳ Ｐゴシック" pitchFamily="34" charset="-128"/>
                <a:cs typeface="+mn-cs"/>
              </a:rPr>
              <a:t>Remote Location contains Nexus 9300 connected to IP Network and fully managed by APIC cluster of Main DC</a:t>
            </a:r>
          </a:p>
        </p:txBody>
      </p:sp>
      <p:cxnSp>
        <p:nvCxnSpPr>
          <p:cNvPr id="15" name="Straight Connector 14"/>
          <p:cNvCxnSpPr>
            <a:stCxn id="471" idx="0"/>
          </p:cNvCxnSpPr>
          <p:nvPr/>
        </p:nvCxnSpPr>
        <p:spPr>
          <a:xfrm flipV="1">
            <a:off x="5347062" y="1845241"/>
            <a:ext cx="1154101" cy="1071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7" name="Freeform 25"/>
          <p:cNvSpPr>
            <a:spLocks/>
          </p:cNvSpPr>
          <p:nvPr/>
        </p:nvSpPr>
        <p:spPr bwMode="auto">
          <a:xfrm>
            <a:off x="6091255" y="1573803"/>
            <a:ext cx="1280611" cy="719792"/>
          </a:xfrm>
          <a:custGeom>
            <a:avLst/>
            <a:gdLst>
              <a:gd name="T0" fmla="*/ 1210 w 1413"/>
              <a:gd name="T1" fmla="*/ 901 h 901"/>
              <a:gd name="T2" fmla="*/ 1413 w 1413"/>
              <a:gd name="T3" fmla="*/ 632 h 901"/>
              <a:gd name="T4" fmla="*/ 1132 w 1413"/>
              <a:gd name="T5" fmla="*/ 352 h 901"/>
              <a:gd name="T6" fmla="*/ 1130 w 1413"/>
              <a:gd name="T7" fmla="*/ 353 h 901"/>
              <a:gd name="T8" fmla="*/ 1131 w 1413"/>
              <a:gd name="T9" fmla="*/ 329 h 901"/>
              <a:gd name="T10" fmla="*/ 803 w 1413"/>
              <a:gd name="T11" fmla="*/ 0 h 901"/>
              <a:gd name="T12" fmla="*/ 510 w 1413"/>
              <a:gd name="T13" fmla="*/ 181 h 901"/>
              <a:gd name="T14" fmla="*/ 406 w 1413"/>
              <a:gd name="T15" fmla="*/ 142 h 901"/>
              <a:gd name="T16" fmla="*/ 237 w 1413"/>
              <a:gd name="T17" fmla="*/ 323 h 901"/>
              <a:gd name="T18" fmla="*/ 241 w 1413"/>
              <a:gd name="T19" fmla="*/ 363 h 901"/>
              <a:gd name="T20" fmla="*/ 0 w 1413"/>
              <a:gd name="T21" fmla="*/ 632 h 901"/>
              <a:gd name="T22" fmla="*/ 238 w 1413"/>
              <a:gd name="T23" fmla="*/ 901 h 901"/>
              <a:gd name="T24" fmla="*/ 1210 w 1413"/>
              <a:gd name="T25"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901">
                <a:moveTo>
                  <a:pt x="1210" y="901"/>
                </a:moveTo>
                <a:cubicBezTo>
                  <a:pt x="1327" y="867"/>
                  <a:pt x="1413" y="760"/>
                  <a:pt x="1413" y="632"/>
                </a:cubicBezTo>
                <a:cubicBezTo>
                  <a:pt x="1413" y="478"/>
                  <a:pt x="1287" y="352"/>
                  <a:pt x="1132" y="352"/>
                </a:cubicBezTo>
                <a:cubicBezTo>
                  <a:pt x="1131" y="352"/>
                  <a:pt x="1130" y="353"/>
                  <a:pt x="1130" y="353"/>
                </a:cubicBezTo>
                <a:cubicBezTo>
                  <a:pt x="1130" y="345"/>
                  <a:pt x="1131" y="337"/>
                  <a:pt x="1131" y="329"/>
                </a:cubicBezTo>
                <a:cubicBezTo>
                  <a:pt x="1131" y="147"/>
                  <a:pt x="984" y="0"/>
                  <a:pt x="803" y="0"/>
                </a:cubicBezTo>
                <a:cubicBezTo>
                  <a:pt x="675" y="0"/>
                  <a:pt x="564" y="73"/>
                  <a:pt x="510" y="181"/>
                </a:cubicBezTo>
                <a:cubicBezTo>
                  <a:pt x="481" y="156"/>
                  <a:pt x="445" y="142"/>
                  <a:pt x="406" y="142"/>
                </a:cubicBezTo>
                <a:cubicBezTo>
                  <a:pt x="313" y="142"/>
                  <a:pt x="237" y="223"/>
                  <a:pt x="237" y="323"/>
                </a:cubicBezTo>
                <a:cubicBezTo>
                  <a:pt x="237" y="336"/>
                  <a:pt x="239" y="350"/>
                  <a:pt x="241" y="363"/>
                </a:cubicBezTo>
                <a:cubicBezTo>
                  <a:pt x="105" y="377"/>
                  <a:pt x="0" y="492"/>
                  <a:pt x="0" y="632"/>
                </a:cubicBezTo>
                <a:cubicBezTo>
                  <a:pt x="0" y="771"/>
                  <a:pt x="104" y="885"/>
                  <a:pt x="238" y="901"/>
                </a:cubicBezTo>
                <a:lnTo>
                  <a:pt x="1210" y="901"/>
                </a:lnTo>
                <a:close/>
              </a:path>
            </a:pathLst>
          </a:custGeom>
          <a:solidFill>
            <a:schemeClr val="accent4">
              <a:lumMod val="40000"/>
              <a:lumOff val="60000"/>
            </a:schemeClr>
          </a:solidFill>
          <a:ln w="15875">
            <a:noFill/>
          </a:ln>
          <a:effectLst/>
        </p:spPr>
        <p:txBody>
          <a:bodyPr vert="horz" wrap="square" lIns="68580" tIns="34290" rIns="68580" bIns="34290" numCol="1" anchor="t" anchorCtr="0" compatLnSpc="1">
            <a:prstTxWarp prst="textNoShape">
              <a:avLst/>
            </a:prstTxWarp>
          </a:bodyP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C"/>
              </a:solidFill>
              <a:effectLst/>
              <a:uLnTx/>
              <a:uFillTx/>
              <a:latin typeface="CiscoSansTT"/>
              <a:ea typeface="ＭＳ Ｐゴシック" charset="0"/>
              <a:cs typeface="+mn-cs"/>
            </a:endParaRPr>
          </a:p>
        </p:txBody>
      </p:sp>
      <p:sp>
        <p:nvSpPr>
          <p:cNvPr id="18" name="TextBox 17"/>
          <p:cNvSpPr txBox="1"/>
          <p:nvPr/>
        </p:nvSpPr>
        <p:spPr>
          <a:xfrm>
            <a:off x="6311552" y="1743490"/>
            <a:ext cx="780983" cy="307777"/>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L2 / L3 </a:t>
            </a:r>
          </a:p>
        </p:txBody>
      </p:sp>
      <p:cxnSp>
        <p:nvCxnSpPr>
          <p:cNvPr id="167" name="Straight Connector 166"/>
          <p:cNvCxnSpPr/>
          <p:nvPr/>
        </p:nvCxnSpPr>
        <p:spPr>
          <a:xfrm flipH="1">
            <a:off x="6310818" y="2293595"/>
            <a:ext cx="286001" cy="64673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432157" y="1770606"/>
            <a:ext cx="2374143"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73"/>
                </a:solidFill>
                <a:effectLst/>
                <a:uLnTx/>
                <a:uFillTx/>
                <a:latin typeface="Arial"/>
                <a:ea typeface="ＭＳ Ｐゴシック" pitchFamily="34" charset="-128"/>
                <a:cs typeface="+mn-cs"/>
              </a:rPr>
              <a:t>APIC and Spine Nodes remain at Main DC</a:t>
            </a:r>
          </a:p>
        </p:txBody>
      </p:sp>
      <p:sp>
        <p:nvSpPr>
          <p:cNvPr id="361" name="Rounded Rectangle 360"/>
          <p:cNvSpPr/>
          <p:nvPr/>
        </p:nvSpPr>
        <p:spPr>
          <a:xfrm>
            <a:off x="310671" y="2580091"/>
            <a:ext cx="2783359" cy="121165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2" name="Rectangle 361"/>
          <p:cNvSpPr/>
          <p:nvPr/>
        </p:nvSpPr>
        <p:spPr>
          <a:xfrm>
            <a:off x="348718" y="387082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363" name="Group 362"/>
          <p:cNvGrpSpPr/>
          <p:nvPr/>
        </p:nvGrpSpPr>
        <p:grpSpPr>
          <a:xfrm>
            <a:off x="517164" y="2637803"/>
            <a:ext cx="2487226" cy="921340"/>
            <a:chOff x="951707" y="2531095"/>
            <a:chExt cx="2937225" cy="1550750"/>
          </a:xfrm>
        </p:grpSpPr>
        <p:pic>
          <p:nvPicPr>
            <p:cNvPr id="364" name="Picture 3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65" name="Picture 36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66" name="Picture 36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67" name="Picture 36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36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69" name="Picture 36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70" name="Straight Connector 369"/>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367139" y="2646002"/>
            <a:ext cx="754493" cy="502291"/>
            <a:chOff x="614534" y="2759311"/>
            <a:chExt cx="1043267" cy="871763"/>
          </a:xfrm>
        </p:grpSpPr>
        <p:grpSp>
          <p:nvGrpSpPr>
            <p:cNvPr id="380" name="Shape 314"/>
            <p:cNvGrpSpPr/>
            <p:nvPr/>
          </p:nvGrpSpPr>
          <p:grpSpPr>
            <a:xfrm>
              <a:off x="614534" y="2759311"/>
              <a:ext cx="618543" cy="670935"/>
              <a:chOff x="1853" y="592"/>
              <a:chExt cx="2052" cy="2052"/>
            </a:xfrm>
          </p:grpSpPr>
          <p:sp>
            <p:nvSpPr>
              <p:cNvPr id="405"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6"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9"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0"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1"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2"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381" name="Shape 314"/>
            <p:cNvGrpSpPr/>
            <p:nvPr/>
          </p:nvGrpSpPr>
          <p:grpSpPr>
            <a:xfrm>
              <a:off x="838797" y="2850027"/>
              <a:ext cx="618543" cy="670935"/>
              <a:chOff x="1853" y="592"/>
              <a:chExt cx="2052" cy="2052"/>
            </a:xfrm>
          </p:grpSpPr>
          <p:sp>
            <p:nvSpPr>
              <p:cNvPr id="394"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5"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6"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2"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3"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4"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382" name="Shape 314"/>
            <p:cNvGrpSpPr/>
            <p:nvPr/>
          </p:nvGrpSpPr>
          <p:grpSpPr>
            <a:xfrm>
              <a:off x="1039258" y="2960139"/>
              <a:ext cx="618543" cy="670935"/>
              <a:chOff x="1853" y="592"/>
              <a:chExt cx="2052" cy="2052"/>
            </a:xfrm>
          </p:grpSpPr>
          <p:sp>
            <p:nvSpPr>
              <p:cNvPr id="38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417" name="Rectangle 416"/>
          <p:cNvSpPr/>
          <p:nvPr/>
        </p:nvSpPr>
        <p:spPr>
          <a:xfrm>
            <a:off x="5441345" y="436577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pic>
        <p:nvPicPr>
          <p:cNvPr id="419" name="Picture 41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626" y="2768765"/>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420" name="Picture 41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300" y="2782070"/>
            <a:ext cx="572817" cy="255325"/>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8" descr="http://fixnowblog.com/wp-content/uploads/2014/10/Microsoft-Hel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71266" y="3717773"/>
            <a:ext cx="420506" cy="269346"/>
          </a:xfrm>
          <a:prstGeom prst="rect">
            <a:avLst/>
          </a:prstGeom>
          <a:noFill/>
          <a:extLst>
            <a:ext uri="{909E8E84-426E-40dd-AFC4-6F175D3DCCD1}">
              <a14:hiddenFill xmlns:a14="http://schemas.microsoft.com/office/drawing/2010/main" xmlns="">
                <a:solidFill>
                  <a:srgbClr val="FFFFFF"/>
                </a:solidFill>
              </a14:hiddenFill>
            </a:ext>
          </a:extLst>
        </p:spPr>
      </p:pic>
      <p:pic>
        <p:nvPicPr>
          <p:cNvPr id="436" name="Picture 435"/>
          <p:cNvPicPr>
            <a:picLocks noChangeAspect="1"/>
          </p:cNvPicPr>
          <p:nvPr/>
        </p:nvPicPr>
        <p:blipFill>
          <a:blip r:embed="rId5"/>
          <a:stretch>
            <a:fillRect/>
          </a:stretch>
        </p:blipFill>
        <p:spPr>
          <a:xfrm>
            <a:off x="5614416" y="4076312"/>
            <a:ext cx="731450" cy="168441"/>
          </a:xfrm>
          <a:prstGeom prst="rect">
            <a:avLst/>
          </a:prstGeom>
        </p:spPr>
      </p:pic>
      <p:sp>
        <p:nvSpPr>
          <p:cNvPr id="437" name="Shape 345"/>
          <p:cNvSpPr/>
          <p:nvPr/>
        </p:nvSpPr>
        <p:spPr>
          <a:xfrm>
            <a:off x="5530361" y="3335703"/>
            <a:ext cx="842432" cy="376439"/>
          </a:xfrm>
          <a:prstGeom prst="roundRect">
            <a:avLst>
              <a:gd name="adj" fmla="val 11855"/>
            </a:avLst>
          </a:prstGeom>
          <a:solidFill>
            <a:schemeClr val="lt1"/>
          </a:solidFill>
          <a:ln>
            <a:noFill/>
          </a:ln>
        </p:spPr>
        <p:txBody>
          <a:bodyPr lIns="82100" tIns="41025" rIns="82100" bIns="45700" anchor="b"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Hypervisor</a:t>
            </a:r>
          </a:p>
        </p:txBody>
      </p:sp>
      <p:sp>
        <p:nvSpPr>
          <p:cNvPr id="438" name="Shape 346"/>
          <p:cNvSpPr/>
          <p:nvPr/>
        </p:nvSpPr>
        <p:spPr>
          <a:xfrm>
            <a:off x="5606803" y="3363877"/>
            <a:ext cx="653973" cy="118993"/>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err="1">
                <a:ln>
                  <a:noFill/>
                </a:ln>
                <a:solidFill>
                  <a:srgbClr val="FFFFFF"/>
                </a:solidFill>
                <a:effectLst/>
                <a:uLnTx/>
                <a:uFillTx/>
                <a:latin typeface="Arial"/>
                <a:ea typeface="Arial"/>
                <a:cs typeface="Arial"/>
                <a:sym typeface="Arial"/>
              </a:rPr>
              <a:t>vSwitch</a:t>
            </a:r>
            <a:endParaRPr kumimoji="0" lang="en-US" sz="900" b="1" i="0" u="none" strike="noStrike" kern="1200" cap="none" spc="0" normalizeH="0" baseline="0" noProof="0" dirty="0">
              <a:ln>
                <a:noFill/>
              </a:ln>
              <a:solidFill>
                <a:srgbClr val="FFFFFF"/>
              </a:solidFill>
              <a:effectLst/>
              <a:uLnTx/>
              <a:uFillTx/>
              <a:latin typeface="Arial"/>
              <a:ea typeface="Arial"/>
              <a:cs typeface="Arial"/>
              <a:sym typeface="Arial"/>
            </a:endParaRPr>
          </a:p>
        </p:txBody>
      </p:sp>
      <p:pic>
        <p:nvPicPr>
          <p:cNvPr id="439" name="Picture 93" descr="Device_router_3057_RGB.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701704" y="3382017"/>
            <a:ext cx="442933" cy="219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 name="Picture 4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6153" y="3717329"/>
            <a:ext cx="313433" cy="293293"/>
          </a:xfrm>
          <a:prstGeom prst="rect">
            <a:avLst/>
          </a:prstGeom>
        </p:spPr>
      </p:pic>
      <p:sp>
        <p:nvSpPr>
          <p:cNvPr id="441" name="Shape 346"/>
          <p:cNvSpPr/>
          <p:nvPr/>
        </p:nvSpPr>
        <p:spPr>
          <a:xfrm>
            <a:off x="6468212" y="3797758"/>
            <a:ext cx="620766" cy="252086"/>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Bare</a:t>
            </a:r>
          </a:p>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Metal</a:t>
            </a:r>
          </a:p>
        </p:txBody>
      </p:sp>
      <p:sp>
        <p:nvSpPr>
          <p:cNvPr id="442" name="Freeform 441"/>
          <p:cNvSpPr/>
          <p:nvPr/>
        </p:nvSpPr>
        <p:spPr>
          <a:xfrm rot="176643">
            <a:off x="5863084" y="3070728"/>
            <a:ext cx="861123" cy="308478"/>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marL="0" marR="0" lvl="0" indent="0" algn="ctr" defTabSz="45699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76767"/>
              </a:solidFill>
              <a:effectLst/>
              <a:uLnTx/>
              <a:uFillTx/>
              <a:latin typeface="Arial"/>
              <a:ea typeface="+mn-ea"/>
              <a:cs typeface="+mn-cs"/>
            </a:endParaRPr>
          </a:p>
        </p:txBody>
      </p:sp>
      <p:sp>
        <p:nvSpPr>
          <p:cNvPr id="446" name="Freeform 445"/>
          <p:cNvSpPr/>
          <p:nvPr/>
        </p:nvSpPr>
        <p:spPr>
          <a:xfrm>
            <a:off x="7001692" y="3073309"/>
            <a:ext cx="861123" cy="308478"/>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marL="0" marR="0" lvl="0" indent="0" algn="ctr" defTabSz="45699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76767"/>
              </a:solidFill>
              <a:effectLst/>
              <a:uLnTx/>
              <a:uFillTx/>
              <a:latin typeface="Arial"/>
              <a:ea typeface="+mn-ea"/>
              <a:cs typeface="+mn-cs"/>
            </a:endParaRPr>
          </a:p>
        </p:txBody>
      </p:sp>
      <p:sp>
        <p:nvSpPr>
          <p:cNvPr id="449" name="Rectangle 448"/>
          <p:cNvSpPr/>
          <p:nvPr/>
        </p:nvSpPr>
        <p:spPr>
          <a:xfrm>
            <a:off x="5164906" y="4621296"/>
            <a:ext cx="3697585"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5073"/>
                </a:solidFill>
                <a:effectLst/>
                <a:uLnTx/>
                <a:uFillTx/>
                <a:latin typeface="Arial"/>
                <a:ea typeface="ＭＳ Ｐゴシック" pitchFamily="34" charset="-128"/>
                <a:cs typeface="+mn-cs"/>
              </a:rPr>
              <a:t>Local Traffic forwarding between endpoints</a:t>
            </a:r>
          </a:p>
        </p:txBody>
      </p:sp>
      <p:pic>
        <p:nvPicPr>
          <p:cNvPr id="451" name="Picture 11" descr="C:\Users\ecoffey\AppData\Local\Temp\Rar$DRa0.324\30072_Device_serv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0503" y="3423373"/>
            <a:ext cx="362115" cy="33528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1" descr="C:\Users\ecoffey\AppData\Local\Temp\Rar$DRa0.295\30029_Device_firewall_default_6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2195" y="3398819"/>
            <a:ext cx="320987" cy="324340"/>
          </a:xfrm>
          <a:prstGeom prst="rect">
            <a:avLst/>
          </a:prstGeom>
          <a:noFill/>
          <a:extLst>
            <a:ext uri="{909E8E84-426E-40DD-AFC4-6F175D3DCCD1}">
              <a14:hiddenFill xmlns:a14="http://schemas.microsoft.com/office/drawing/2010/main">
                <a:solidFill>
                  <a:srgbClr val="FFFFFF"/>
                </a:solidFill>
              </a14:hiddenFill>
            </a:ext>
          </a:extLst>
        </p:spPr>
      </p:pic>
      <p:sp>
        <p:nvSpPr>
          <p:cNvPr id="94" name="Rounded Rectangular Callout 3">
            <a:extLst>
              <a:ext uri="{FF2B5EF4-FFF2-40B4-BE49-F238E27FC236}">
                <a16:creationId xmlns:a16="http://schemas.microsoft.com/office/drawing/2014/main" id="{2CE93E0A-B03C-463A-9EF4-B7F125E000A0}"/>
              </a:ext>
            </a:extLst>
          </p:cNvPr>
          <p:cNvSpPr/>
          <p:nvPr/>
        </p:nvSpPr>
        <p:spPr>
          <a:xfrm>
            <a:off x="3239618" y="2958312"/>
            <a:ext cx="1977842" cy="471092"/>
          </a:xfrm>
          <a:prstGeom prst="wedgeRoundRectCallout">
            <a:avLst>
              <a:gd name="adj1" fmla="val 8525"/>
              <a:gd name="adj2" fmla="val -127419"/>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ctr"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No Multicast</a:t>
            </a:r>
          </a:p>
          <a:p>
            <a:pPr marL="171450" marR="0" lvl="0" indent="-171450" algn="ctr"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HREP for BUM traffic</a:t>
            </a:r>
          </a:p>
        </p:txBody>
      </p:sp>
      <p:pic>
        <p:nvPicPr>
          <p:cNvPr id="5" name="Picture 4">
            <a:extLst>
              <a:ext uri="{FF2B5EF4-FFF2-40B4-BE49-F238E27FC236}">
                <a16:creationId xmlns:a16="http://schemas.microsoft.com/office/drawing/2014/main" id="{8D5FC8CB-B6D3-499F-AC96-39AEEC7647CE}"/>
              </a:ext>
            </a:extLst>
          </p:cNvPr>
          <p:cNvPicPr>
            <a:picLocks noChangeAspect="1"/>
          </p:cNvPicPr>
          <p:nvPr/>
        </p:nvPicPr>
        <p:blipFill>
          <a:blip r:embed="rId10"/>
          <a:stretch>
            <a:fillRect/>
          </a:stretch>
        </p:blipFill>
        <p:spPr>
          <a:xfrm>
            <a:off x="7164019" y="3807251"/>
            <a:ext cx="513585" cy="252085"/>
          </a:xfrm>
          <a:prstGeom prst="rect">
            <a:avLst/>
          </a:prstGeom>
        </p:spPr>
      </p:pic>
    </p:spTree>
    <p:extLst>
      <p:ext uri="{BB962C8B-B14F-4D97-AF65-F5344CB8AC3E}">
        <p14:creationId xmlns:p14="http://schemas.microsoft.com/office/powerpoint/2010/main" val="1294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449"/>
                                        </p:tgtEl>
                                        <p:attrNameLst>
                                          <p:attrName>style.visibility</p:attrName>
                                        </p:attrNameLst>
                                      </p:cBhvr>
                                      <p:to>
                                        <p:strVal val="visible"/>
                                      </p:to>
                                    </p:set>
                                    <p:animEffect transition="in" filter="fade">
                                      <p:cBhvr>
                                        <p:cTn id="11" dur="500"/>
                                        <p:tgtEl>
                                          <p:spTgt spid="449"/>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500"/>
                                        <p:tgtEl>
                                          <p:spTgt spid="43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1"/>
                                        </p:tgtEl>
                                        <p:attrNameLst>
                                          <p:attrName>style.visibility</p:attrName>
                                        </p:attrNameLst>
                                      </p:cBhvr>
                                      <p:to>
                                        <p:strVal val="visible"/>
                                      </p:to>
                                    </p:set>
                                    <p:animEffect transition="in" filter="fade">
                                      <p:cBhvr>
                                        <p:cTn id="17" dur="500"/>
                                        <p:tgtEl>
                                          <p:spTgt spid="441"/>
                                        </p:tgtEl>
                                      </p:cBhvr>
                                    </p:animEffect>
                                  </p:childTnLst>
                                </p:cTn>
                              </p:par>
                              <p:par>
                                <p:cTn id="18" presetID="10" presetClass="entr" presetSubtype="0" fill="hold" nodeType="withEffect">
                                  <p:stCondLst>
                                    <p:cond delay="0"/>
                                  </p:stCondLst>
                                  <p:childTnLst>
                                    <p:set>
                                      <p:cBhvr>
                                        <p:cTn id="19" dur="1" fill="hold">
                                          <p:stCondLst>
                                            <p:cond delay="0"/>
                                          </p:stCondLst>
                                        </p:cTn>
                                        <p:tgtEl>
                                          <p:spTgt spid="451"/>
                                        </p:tgtEl>
                                        <p:attrNameLst>
                                          <p:attrName>style.visibility</p:attrName>
                                        </p:attrNameLst>
                                      </p:cBhvr>
                                      <p:to>
                                        <p:strVal val="visible"/>
                                      </p:to>
                                    </p:set>
                                    <p:animEffect transition="in" filter="fade">
                                      <p:cBhvr>
                                        <p:cTn id="20" dur="500"/>
                                        <p:tgtEl>
                                          <p:spTgt spid="451"/>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500"/>
                                        <p:tgtEl>
                                          <p:spTgt spid="4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500"/>
                                        <p:tgtEl>
                                          <p:spTgt spid="437"/>
                                        </p:tgtEl>
                                      </p:cBhvr>
                                    </p:animEffect>
                                  </p:childTnLst>
                                </p:cTn>
                              </p:par>
                              <p:par>
                                <p:cTn id="27" presetID="10" presetClass="entr" presetSubtype="0" fill="hold" nodeType="withEffect">
                                  <p:stCondLst>
                                    <p:cond delay="0"/>
                                  </p:stCondLst>
                                  <p:childTnLst>
                                    <p:set>
                                      <p:cBhvr>
                                        <p:cTn id="28" dur="1" fill="hold">
                                          <p:stCondLst>
                                            <p:cond delay="0"/>
                                          </p:stCondLst>
                                        </p:cTn>
                                        <p:tgtEl>
                                          <p:spTgt spid="440"/>
                                        </p:tgtEl>
                                        <p:attrNameLst>
                                          <p:attrName>style.visibility</p:attrName>
                                        </p:attrNameLst>
                                      </p:cBhvr>
                                      <p:to>
                                        <p:strVal val="visible"/>
                                      </p:to>
                                    </p:set>
                                    <p:animEffect transition="in" filter="fade">
                                      <p:cBhvr>
                                        <p:cTn id="29" dur="500"/>
                                        <p:tgtEl>
                                          <p:spTgt spid="440"/>
                                        </p:tgtEl>
                                      </p:cBhvr>
                                    </p:animEffect>
                                  </p:childTnLst>
                                </p:cTn>
                              </p:par>
                              <p:par>
                                <p:cTn id="30" presetID="10" presetClass="entr" presetSubtype="0" fill="hold" nodeType="withEffect">
                                  <p:stCondLst>
                                    <p:cond delay="0"/>
                                  </p:stCondLst>
                                  <p:childTnLst>
                                    <p:set>
                                      <p:cBhvr>
                                        <p:cTn id="31" dur="1" fill="hold">
                                          <p:stCondLst>
                                            <p:cond delay="0"/>
                                          </p:stCondLst>
                                        </p:cTn>
                                        <p:tgtEl>
                                          <p:spTgt spid="436"/>
                                        </p:tgtEl>
                                        <p:attrNameLst>
                                          <p:attrName>style.visibility</p:attrName>
                                        </p:attrNameLst>
                                      </p:cBhvr>
                                      <p:to>
                                        <p:strVal val="visible"/>
                                      </p:to>
                                    </p:set>
                                    <p:animEffect transition="in" filter="fade">
                                      <p:cBhvr>
                                        <p:cTn id="32" dur="500"/>
                                        <p:tgtEl>
                                          <p:spTgt spid="436"/>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4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p:bldP spid="438" grpId="0" animBg="1"/>
      <p:bldP spid="441" grpId="0" animBg="1"/>
      <p:bldP spid="442" grpId="0" animBg="1"/>
      <p:bldP spid="446" grpId="0" animBg="1"/>
      <p:bldP spid="449" grpId="0"/>
      <p:bldP spid="9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00038"/>
            <a:ext cx="8702675" cy="7318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p>
            <a:r>
              <a:rPr lang="en-US" dirty="0"/>
              <a:t>Upstream Router connected to RL</a:t>
            </a:r>
            <a:br>
              <a:rPr lang="en-US" dirty="0"/>
            </a:br>
            <a:endParaRPr lang="en-US" dirty="0"/>
          </a:p>
        </p:txBody>
      </p:sp>
      <p:sp>
        <p:nvSpPr>
          <p:cNvPr id="4" name="Cloud 3"/>
          <p:cNvSpPr/>
          <p:nvPr/>
        </p:nvSpPr>
        <p:spPr>
          <a:xfrm>
            <a:off x="1492579" y="1774904"/>
            <a:ext cx="4165176" cy="1136206"/>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a:t>
            </a:r>
          </a:p>
        </p:txBody>
      </p:sp>
      <p:sp>
        <p:nvSpPr>
          <p:cNvPr id="7" name="Rounded Rectangle 6"/>
          <p:cNvSpPr/>
          <p:nvPr/>
        </p:nvSpPr>
        <p:spPr>
          <a:xfrm>
            <a:off x="3588227" y="3102940"/>
            <a:ext cx="2078921" cy="87603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Rounded Rectangle 7"/>
          <p:cNvSpPr/>
          <p:nvPr/>
        </p:nvSpPr>
        <p:spPr>
          <a:xfrm>
            <a:off x="220181" y="3059107"/>
            <a:ext cx="2891329" cy="123001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p:cNvSpPr/>
          <p:nvPr/>
        </p:nvSpPr>
        <p:spPr>
          <a:xfrm>
            <a:off x="3653263" y="4038292"/>
            <a:ext cx="1960322"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10" name="Rectangle 9"/>
          <p:cNvSpPr/>
          <p:nvPr/>
        </p:nvSpPr>
        <p:spPr>
          <a:xfrm>
            <a:off x="160657" y="436757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1" name="Group 10"/>
          <p:cNvGrpSpPr/>
          <p:nvPr/>
        </p:nvGrpSpPr>
        <p:grpSpPr>
          <a:xfrm>
            <a:off x="392529" y="3174537"/>
            <a:ext cx="2487226" cy="921340"/>
            <a:chOff x="951707" y="2531095"/>
            <a:chExt cx="2937225" cy="1550750"/>
          </a:xfrm>
        </p:grpSpPr>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76649" y="3125018"/>
            <a:ext cx="754493" cy="502291"/>
            <a:chOff x="614534" y="2759311"/>
            <a:chExt cx="1043267" cy="871763"/>
          </a:xfrm>
        </p:grpSpPr>
        <p:grpSp>
          <p:nvGrpSpPr>
            <p:cNvPr id="27" name="Shape 314"/>
            <p:cNvGrpSpPr/>
            <p:nvPr/>
          </p:nvGrpSpPr>
          <p:grpSpPr>
            <a:xfrm>
              <a:off x="614534" y="2759311"/>
              <a:ext cx="618543" cy="670935"/>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8" name="Shape 314"/>
            <p:cNvGrpSpPr/>
            <p:nvPr/>
          </p:nvGrpSpPr>
          <p:grpSpPr>
            <a:xfrm>
              <a:off x="838797" y="2850027"/>
              <a:ext cx="618543" cy="670935"/>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9" name="Shape 314"/>
            <p:cNvGrpSpPr/>
            <p:nvPr/>
          </p:nvGrpSpPr>
          <p:grpSpPr>
            <a:xfrm>
              <a:off x="1039258" y="2960139"/>
              <a:ext cx="618543" cy="670935"/>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3" name="Picture 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3721" y="3269977"/>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322" y="3309033"/>
            <a:ext cx="572817" cy="435508"/>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089678" y="2191874"/>
            <a:ext cx="1184427" cy="338554"/>
          </a:xfrm>
          <a:prstGeom prst="rect">
            <a:avLst/>
          </a:prstGeom>
          <a:noFill/>
        </p:spPr>
        <p:txBody>
          <a:bodyPr wrap="none" rtlCol="0">
            <a:spAutoFit/>
          </a:bodyPr>
          <a:lstStyle/>
          <a:p>
            <a:r>
              <a:rPr lang="en-US" sz="1600" dirty="0"/>
              <a:t>IP Network</a:t>
            </a:r>
          </a:p>
        </p:txBody>
      </p:sp>
      <p:cxnSp>
        <p:nvCxnSpPr>
          <p:cNvPr id="75" name="Straight Connector 74"/>
          <p:cNvCxnSpPr>
            <a:endCxn id="63" idx="0"/>
          </p:cNvCxnSpPr>
          <p:nvPr/>
        </p:nvCxnSpPr>
        <p:spPr>
          <a:xfrm>
            <a:off x="4937125" y="2701925"/>
            <a:ext cx="213005" cy="568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4" idx="0"/>
          </p:cNvCxnSpPr>
          <p:nvPr/>
        </p:nvCxnSpPr>
        <p:spPr>
          <a:xfrm flipV="1">
            <a:off x="4141731" y="2819400"/>
            <a:ext cx="198494" cy="489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64" idx="0"/>
          </p:cNvCxnSpPr>
          <p:nvPr/>
        </p:nvCxnSpPr>
        <p:spPr>
          <a:xfrm flipH="1">
            <a:off x="4141731" y="2701925"/>
            <a:ext cx="928645" cy="607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3" idx="0"/>
          </p:cNvCxnSpPr>
          <p:nvPr/>
        </p:nvCxnSpPr>
        <p:spPr>
          <a:xfrm flipH="1" flipV="1">
            <a:off x="4244975" y="2846190"/>
            <a:ext cx="905155" cy="423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 Placeholder 1"/>
          <p:cNvSpPr txBox="1">
            <a:spLocks/>
          </p:cNvSpPr>
          <p:nvPr/>
        </p:nvSpPr>
        <p:spPr>
          <a:xfrm>
            <a:off x="5946401" y="809833"/>
            <a:ext cx="3106536" cy="4105730"/>
          </a:xfrm>
          <a:prstGeom prst="rect">
            <a:avLst/>
          </a:prstGeom>
          <a:solidFill>
            <a:schemeClr val="tx2"/>
          </a:solidFill>
        </p:spPr>
        <p:txBody>
          <a:bodyPr lIns="91420" tIns="45710" rIns="91420" bIns="45710">
            <a:noAutofit/>
          </a:bodyPr>
          <a:lstStyle>
            <a:lvl1pPr marL="280921" indent="-223787" algn="l" defTabSz="684213" rtl="0" eaLnBrk="1" fontAlgn="base" hangingPunct="1">
              <a:lnSpc>
                <a:spcPct val="95000"/>
              </a:lnSpc>
              <a:spcBef>
                <a:spcPts val="1110"/>
              </a:spcBef>
              <a:spcAft>
                <a:spcPct val="0"/>
              </a:spcAft>
              <a:buClr>
                <a:schemeClr val="tx2"/>
              </a:buClr>
              <a:buSzPct val="80000"/>
              <a:buFont typeface="Arial"/>
              <a:buChar char="•"/>
              <a:defRPr lang="en-US" sz="2000" b="0" i="0" kern="1200">
                <a:solidFill>
                  <a:schemeClr val="tx2"/>
                </a:solidFill>
                <a:latin typeface="+mn-lt"/>
                <a:ea typeface="ＭＳ Ｐゴシック" charset="0"/>
                <a:cs typeface="CiscoSans ExtraLight"/>
              </a:defRPr>
            </a:lvl1pPr>
            <a:lvl2pPr marL="507882" indent="-215849" algn="l" defTabSz="684213" rtl="0" eaLnBrk="1" fontAlgn="base" hangingPunct="1">
              <a:lnSpc>
                <a:spcPct val="95000"/>
              </a:lnSpc>
              <a:spcBef>
                <a:spcPts val="450"/>
              </a:spcBef>
              <a:spcAft>
                <a:spcPct val="0"/>
              </a:spcAft>
              <a:buClr>
                <a:schemeClr val="tx2"/>
              </a:buClr>
              <a:buSzPct val="80000"/>
              <a:buFont typeface="Arial"/>
              <a:buChar char="•"/>
              <a:defRPr lang="en-US" sz="1800" b="0" i="0" kern="1200">
                <a:solidFill>
                  <a:schemeClr val="tx2"/>
                </a:solidFill>
                <a:latin typeface="+mn-lt"/>
                <a:ea typeface="ＭＳ Ｐゴシック" charset="0"/>
                <a:cs typeface="CiscoSans ExtraLight"/>
              </a:defRPr>
            </a:lvl2pPr>
            <a:lvl3pPr marL="747539" indent="-171411" algn="l" defTabSz="684213" rtl="0" eaLnBrk="1" fontAlgn="base" hangingPunct="1">
              <a:lnSpc>
                <a:spcPct val="95000"/>
              </a:lnSpc>
              <a:spcBef>
                <a:spcPts val="625"/>
              </a:spcBef>
              <a:spcAft>
                <a:spcPct val="0"/>
              </a:spcAft>
              <a:buClr>
                <a:schemeClr val="tx2"/>
              </a:buClr>
              <a:buSzPct val="80000"/>
              <a:buFont typeface="Arial"/>
              <a:buChar char="•"/>
              <a:defRPr lang="en-US" sz="1600" b="0" i="0" kern="1200">
                <a:solidFill>
                  <a:schemeClr val="tx2"/>
                </a:solidFill>
                <a:latin typeface="+mn-lt"/>
                <a:ea typeface="ＭＳ Ｐゴシック" charset="0"/>
                <a:cs typeface="CiscoSans ExtraLight"/>
              </a:defRPr>
            </a:lvl3pPr>
            <a:lvl4pPr marL="911012" indent="-171411" algn="l" defTabSz="684213" rtl="0" eaLnBrk="1" fontAlgn="base" hangingPunct="1">
              <a:lnSpc>
                <a:spcPct val="95000"/>
              </a:lnSpc>
              <a:spcBef>
                <a:spcPts val="625"/>
              </a:spcBef>
              <a:spcAft>
                <a:spcPct val="0"/>
              </a:spcAft>
              <a:buClr>
                <a:schemeClr val="tx2"/>
              </a:buClr>
              <a:buSzPct val="80000"/>
              <a:buFont typeface="Arial"/>
              <a:buChar char="•"/>
              <a:defRPr lang="en-US" sz="1400" b="0" i="0" kern="1200">
                <a:solidFill>
                  <a:schemeClr val="tx2"/>
                </a:solidFill>
                <a:latin typeface="+mn-lt"/>
                <a:ea typeface="ＭＳ Ｐゴシック" charset="0"/>
                <a:cs typeface="CiscoSans ExtraLight"/>
              </a:defRPr>
            </a:lvl4pPr>
            <a:lvl5pPr marL="1082423" indent="-168236" algn="l" defTabSz="684213" rtl="0" eaLnBrk="1" fontAlgn="base" hangingPunct="1">
              <a:lnSpc>
                <a:spcPct val="95000"/>
              </a:lnSpc>
              <a:spcBef>
                <a:spcPts val="625"/>
              </a:spcBef>
              <a:spcAft>
                <a:spcPct val="0"/>
              </a:spcAft>
              <a:buClr>
                <a:schemeClr val="tx2"/>
              </a:buClr>
              <a:buSzPct val="80000"/>
              <a:buFont typeface="Arial"/>
              <a:buChar char="•"/>
              <a:defRPr lang="en-US" sz="1200" b="0" i="0" kern="1200">
                <a:solidFill>
                  <a:schemeClr val="tx2"/>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dhcp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relay</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ipv6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dhcp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relay</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interface Ethernet1/49</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no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switchport</a:t>
            </a:r>
            <a:endParaRPr kumimoji="0" lang="en-US" sz="1300" b="0" i="0" u="none" strike="noStrike" kern="1200" cap="none" spc="0" normalizeH="0" baseline="0" noProof="0" dirty="0">
              <a:ln>
                <a:noFill/>
              </a:ln>
              <a:solidFill>
                <a:srgbClr val="FFFFFF"/>
              </a:solidFill>
              <a:effectLst/>
              <a:uLnTx/>
              <a:uFillTx/>
              <a:latin typeface="Arial"/>
              <a:ea typeface="ＭＳ Ｐゴシック" charset="0"/>
            </a:endParaRP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mtu</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9150</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no shutdown</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interface Ethernet1/49.4</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mtu</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9150</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encapsulation dot1q 4</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address 20.1.1.2/24</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ospf</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network point-to-point</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router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ospf</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remote-leaf area 0.0.0.0</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dhcp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relay address 10.1.1.1</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dhcp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relay address 10.1.1.2</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dhcp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relay address 10.1.1.3</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no shutdown</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router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ospf</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remote-leaf</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router-id 1.1.1.1</a:t>
            </a:r>
          </a:p>
        </p:txBody>
      </p:sp>
      <p:cxnSp>
        <p:nvCxnSpPr>
          <p:cNvPr id="95" name="Straight Arrow Connector 94"/>
          <p:cNvCxnSpPr/>
          <p:nvPr/>
        </p:nvCxnSpPr>
        <p:spPr>
          <a:xfrm flipV="1">
            <a:off x="5070376" y="1955800"/>
            <a:ext cx="876025" cy="60129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164" y="2644282"/>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758" y="2639008"/>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9" name="Straight Connector 98"/>
          <p:cNvCxnSpPr>
            <a:stCxn id="17" idx="0"/>
            <a:endCxn id="96" idx="2"/>
          </p:cNvCxnSpPr>
          <p:nvPr/>
        </p:nvCxnSpPr>
        <p:spPr>
          <a:xfrm flipV="1">
            <a:off x="1475789" y="2991792"/>
            <a:ext cx="340028" cy="182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7" idx="0"/>
            <a:endCxn id="97" idx="2"/>
          </p:cNvCxnSpPr>
          <p:nvPr/>
        </p:nvCxnSpPr>
        <p:spPr>
          <a:xfrm flipV="1">
            <a:off x="1475789" y="2986518"/>
            <a:ext cx="975622" cy="1880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 idx="0"/>
            <a:endCxn id="97" idx="2"/>
          </p:cNvCxnSpPr>
          <p:nvPr/>
        </p:nvCxnSpPr>
        <p:spPr>
          <a:xfrm flipV="1">
            <a:off x="1932620" y="2986518"/>
            <a:ext cx="518791" cy="196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96" idx="2"/>
          </p:cNvCxnSpPr>
          <p:nvPr/>
        </p:nvCxnSpPr>
        <p:spPr>
          <a:xfrm flipH="1" flipV="1">
            <a:off x="1815817" y="2991792"/>
            <a:ext cx="104619" cy="156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04482" y="966063"/>
            <a:ext cx="5425346" cy="461665"/>
          </a:xfrm>
          <a:prstGeom prst="rect">
            <a:avLst/>
          </a:prstGeom>
        </p:spPr>
        <p:txBody>
          <a:bodyPr wrap="square">
            <a:spAutoFit/>
          </a:bodyPr>
          <a:lstStyle/>
          <a:p>
            <a:pPr marL="171450" indent="-171450">
              <a:buFont typeface="Arial" panose="020B0604020202020204" pitchFamily="34" charset="0"/>
              <a:buChar char="•"/>
            </a:pPr>
            <a:r>
              <a:rPr lang="en-US" sz="1200" dirty="0"/>
              <a:t>Configure sub-interface with vlan-4 </a:t>
            </a:r>
            <a:r>
              <a:rPr lang="en-US" sz="1200" dirty="0" err="1"/>
              <a:t>encap</a:t>
            </a:r>
            <a:r>
              <a:rPr lang="en-US" sz="1200" dirty="0"/>
              <a:t> and enable OSPF</a:t>
            </a:r>
          </a:p>
          <a:p>
            <a:pPr marL="171450" lvl="0" indent="-171450">
              <a:buFont typeface="Arial" panose="020B0604020202020204" pitchFamily="34" charset="0"/>
              <a:buChar char="•"/>
            </a:pPr>
            <a:r>
              <a:rPr lang="en-US" sz="1200" dirty="0"/>
              <a:t>Configure DHCP relay towards APIC’s Infra or Routable IP address</a:t>
            </a:r>
          </a:p>
        </p:txBody>
      </p:sp>
      <p:pic>
        <p:nvPicPr>
          <p:cNvPr id="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457" y="2613011"/>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007" y="2498680"/>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Left-Right Arrow 80"/>
          <p:cNvSpPr/>
          <p:nvPr/>
        </p:nvSpPr>
        <p:spPr>
          <a:xfrm>
            <a:off x="4447628" y="3470240"/>
            <a:ext cx="381716" cy="83785"/>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0F1791A-9A5C-4CD8-9C29-7EE5B095509F}"/>
              </a:ext>
            </a:extLst>
          </p:cNvPr>
          <p:cNvSpPr txBox="1"/>
          <p:nvPr/>
        </p:nvSpPr>
        <p:spPr>
          <a:xfrm>
            <a:off x="4933635" y="2717912"/>
            <a:ext cx="553357" cy="215444"/>
          </a:xfrm>
          <a:prstGeom prst="rect">
            <a:avLst/>
          </a:prstGeom>
          <a:noFill/>
        </p:spPr>
        <p:txBody>
          <a:bodyPr wrap="none" rtlCol="0">
            <a:spAutoFit/>
          </a:bodyPr>
          <a:lstStyle/>
          <a:p>
            <a:r>
              <a:rPr lang="en-US" sz="800" dirty="0">
                <a:latin typeface="+mn-lt"/>
              </a:rPr>
              <a:t>Eth1/49</a:t>
            </a:r>
          </a:p>
        </p:txBody>
      </p:sp>
      <p:grpSp>
        <p:nvGrpSpPr>
          <p:cNvPr id="83" name="Group 82">
            <a:extLst>
              <a:ext uri="{FF2B5EF4-FFF2-40B4-BE49-F238E27FC236}">
                <a16:creationId xmlns:a16="http://schemas.microsoft.com/office/drawing/2014/main" id="{602DEE51-69B0-401A-9744-011BCFF12A7B}"/>
              </a:ext>
            </a:extLst>
          </p:cNvPr>
          <p:cNvGrpSpPr>
            <a:grpSpLocks/>
          </p:cNvGrpSpPr>
          <p:nvPr/>
        </p:nvGrpSpPr>
        <p:grpSpPr bwMode="auto">
          <a:xfrm>
            <a:off x="7574028" y="126040"/>
            <a:ext cx="1303778" cy="575879"/>
            <a:chOff x="4464" y="0"/>
            <a:chExt cx="1589" cy="526"/>
          </a:xfrm>
        </p:grpSpPr>
        <p:pic>
          <p:nvPicPr>
            <p:cNvPr id="84" name="Picture 83" descr="MCj03710500000[1]">
              <a:extLst>
                <a:ext uri="{FF2B5EF4-FFF2-40B4-BE49-F238E27FC236}">
                  <a16:creationId xmlns:a16="http://schemas.microsoft.com/office/drawing/2014/main" id="{4E1F066B-16F8-4F85-AF07-E012DA174CAC}"/>
                </a:ext>
              </a:extLst>
            </p:cNvPr>
            <p:cNvPicPr>
              <a:picLocks noChangeAspect="1" noChangeArrowheads="1"/>
            </p:cNvPicPr>
            <p:nvPr/>
          </p:nvPicPr>
          <p:blipFill>
            <a:blip r:embed="rId5" cstate="print"/>
            <a:srcRect/>
            <a:stretch>
              <a:fillRect/>
            </a:stretch>
          </p:blipFill>
          <p:spPr bwMode="auto">
            <a:xfrm>
              <a:off x="4464" y="0"/>
              <a:ext cx="476" cy="522"/>
            </a:xfrm>
            <a:prstGeom prst="rect">
              <a:avLst/>
            </a:prstGeom>
            <a:noFill/>
            <a:ln w="9525">
              <a:noFill/>
              <a:miter lim="800000"/>
              <a:headEnd/>
              <a:tailEnd/>
            </a:ln>
          </p:spPr>
        </p:pic>
        <p:sp>
          <p:nvSpPr>
            <p:cNvPr id="86" name="Text Box 9">
              <a:extLst>
                <a:ext uri="{FF2B5EF4-FFF2-40B4-BE49-F238E27FC236}">
                  <a16:creationId xmlns:a16="http://schemas.microsoft.com/office/drawing/2014/main" id="{B6EA38C4-16CE-4C0E-BDCC-581D81D192C1}"/>
                </a:ext>
              </a:extLst>
            </p:cNvPr>
            <p:cNvSpPr txBox="1">
              <a:spLocks noChangeArrowheads="1"/>
            </p:cNvSpPr>
            <p:nvPr/>
          </p:nvSpPr>
          <p:spPr bwMode="auto">
            <a:xfrm>
              <a:off x="4944" y="144"/>
              <a:ext cx="1109" cy="382"/>
            </a:xfrm>
            <a:prstGeom prst="rect">
              <a:avLst/>
            </a:prstGeom>
            <a:noFill/>
            <a:ln w="9525">
              <a:noFill/>
              <a:miter lim="800000"/>
              <a:headEnd/>
              <a:tailEnd/>
            </a:ln>
          </p:spPr>
          <p:txBody>
            <a:bodyPr wrap="none" lIns="82124" tIns="41061" rIns="82124" bIns="41061">
              <a:spAutoFit/>
            </a:bodyPr>
            <a:lstStyle/>
            <a:p>
              <a:pPr defTabSz="610131" eaLnBrk="0" hangingPunct="0">
                <a:lnSpc>
                  <a:spcPct val="90000"/>
                </a:lnSpc>
              </a:pPr>
              <a:r>
                <a:rPr lang="en-US" sz="1200" dirty="0">
                  <a:solidFill>
                    <a:srgbClr val="676767"/>
                  </a:solidFill>
                  <a:latin typeface="CiscoSans ExtraLight" panose="020B0303020201020303" pitchFamily="34" charset="0"/>
                </a:rPr>
                <a:t>For Your</a:t>
              </a:r>
            </a:p>
            <a:p>
              <a:pPr defTabSz="610131" eaLnBrk="0" hangingPunct="0">
                <a:lnSpc>
                  <a:spcPct val="90000"/>
                </a:lnSpc>
              </a:pPr>
              <a:r>
                <a:rPr lang="en-US" sz="1200" dirty="0">
                  <a:solidFill>
                    <a:srgbClr val="676767"/>
                  </a:solidFill>
                  <a:latin typeface="CiscoSans ExtraLight" panose="020B0303020201020303" pitchFamily="34" charset="0"/>
                </a:rPr>
                <a:t>Reference</a:t>
              </a:r>
            </a:p>
          </p:txBody>
        </p:sp>
      </p:grpSp>
    </p:spTree>
    <p:extLst>
      <p:ext uri="{BB962C8B-B14F-4D97-AF65-F5344CB8AC3E}">
        <p14:creationId xmlns:p14="http://schemas.microsoft.com/office/powerpoint/2010/main" val="2526246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3813"/>
            <a:ext cx="8702675" cy="731838"/>
          </a:xfrm>
        </p:spPr>
        <p:txBody>
          <a:bodyPr/>
          <a:lstStyle/>
          <a:p>
            <a:r>
              <a:rPr lang="en-US" dirty="0"/>
              <a:t>Upstream Router connected to Spines</a:t>
            </a:r>
          </a:p>
        </p:txBody>
      </p:sp>
      <p:sp>
        <p:nvSpPr>
          <p:cNvPr id="4" name="Cloud 3"/>
          <p:cNvSpPr/>
          <p:nvPr/>
        </p:nvSpPr>
        <p:spPr>
          <a:xfrm>
            <a:off x="4811444" y="2354282"/>
            <a:ext cx="4165176" cy="78637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 </a:t>
            </a:r>
          </a:p>
        </p:txBody>
      </p:sp>
      <p:sp>
        <p:nvSpPr>
          <p:cNvPr id="7" name="Rounded Rectangle 6"/>
          <p:cNvSpPr/>
          <p:nvPr/>
        </p:nvSpPr>
        <p:spPr>
          <a:xfrm>
            <a:off x="6947920" y="3235932"/>
            <a:ext cx="2078921" cy="87603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Rounded Rectangle 7"/>
          <p:cNvSpPr/>
          <p:nvPr/>
        </p:nvSpPr>
        <p:spPr>
          <a:xfrm>
            <a:off x="3543111" y="3098181"/>
            <a:ext cx="2891329" cy="120657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p:cNvSpPr/>
          <p:nvPr/>
        </p:nvSpPr>
        <p:spPr>
          <a:xfrm>
            <a:off x="6417033" y="419703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10" name="Rectangle 9"/>
          <p:cNvSpPr/>
          <p:nvPr/>
        </p:nvSpPr>
        <p:spPr>
          <a:xfrm>
            <a:off x="3483587" y="438320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1" name="Group 10"/>
          <p:cNvGrpSpPr/>
          <p:nvPr/>
        </p:nvGrpSpPr>
        <p:grpSpPr>
          <a:xfrm>
            <a:off x="3715459" y="3190171"/>
            <a:ext cx="2487226" cy="921340"/>
            <a:chOff x="951707" y="2531095"/>
            <a:chExt cx="2937225" cy="1550750"/>
          </a:xfrm>
        </p:grpSpPr>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599579" y="3140652"/>
            <a:ext cx="754493" cy="502291"/>
            <a:chOff x="614534" y="2759311"/>
            <a:chExt cx="1043267" cy="871763"/>
          </a:xfrm>
        </p:grpSpPr>
        <p:grpSp>
          <p:nvGrpSpPr>
            <p:cNvPr id="27" name="Shape 314"/>
            <p:cNvGrpSpPr/>
            <p:nvPr/>
          </p:nvGrpSpPr>
          <p:grpSpPr>
            <a:xfrm>
              <a:off x="614534" y="2759311"/>
              <a:ext cx="618543" cy="670935"/>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8" name="Shape 314"/>
            <p:cNvGrpSpPr/>
            <p:nvPr/>
          </p:nvGrpSpPr>
          <p:grpSpPr>
            <a:xfrm>
              <a:off x="838797" y="2850027"/>
              <a:ext cx="618543" cy="670935"/>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9" name="Shape 314"/>
            <p:cNvGrpSpPr/>
            <p:nvPr/>
          </p:nvGrpSpPr>
          <p:grpSpPr>
            <a:xfrm>
              <a:off x="1039258" y="2960139"/>
              <a:ext cx="618543" cy="670935"/>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63" name="Picture 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120" y="3409483"/>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721" y="3448539"/>
            <a:ext cx="572817" cy="435508"/>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6421699" y="2592764"/>
            <a:ext cx="1184427" cy="338554"/>
          </a:xfrm>
          <a:prstGeom prst="rect">
            <a:avLst/>
          </a:prstGeom>
          <a:noFill/>
        </p:spPr>
        <p:txBody>
          <a:bodyPr wrap="none" rtlCol="0">
            <a:spAutoFit/>
          </a:bodyPr>
          <a:lstStyle/>
          <a:p>
            <a:r>
              <a:rPr lang="en-US" sz="1600" dirty="0"/>
              <a:t>IP Network</a:t>
            </a:r>
          </a:p>
        </p:txBody>
      </p:sp>
      <p:cxnSp>
        <p:nvCxnSpPr>
          <p:cNvPr id="75" name="Straight Connector 74"/>
          <p:cNvCxnSpPr>
            <a:endCxn id="63" idx="0"/>
          </p:cNvCxnSpPr>
          <p:nvPr/>
        </p:nvCxnSpPr>
        <p:spPr>
          <a:xfrm>
            <a:off x="8240120" y="3031920"/>
            <a:ext cx="286409" cy="3775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4" idx="0"/>
          </p:cNvCxnSpPr>
          <p:nvPr/>
        </p:nvCxnSpPr>
        <p:spPr>
          <a:xfrm flipH="1" flipV="1">
            <a:off x="7477125" y="3098181"/>
            <a:ext cx="41005" cy="3503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 idx="3"/>
            <a:endCxn id="64" idx="0"/>
          </p:cNvCxnSpPr>
          <p:nvPr/>
        </p:nvCxnSpPr>
        <p:spPr>
          <a:xfrm flipH="1">
            <a:off x="7518130" y="3023325"/>
            <a:ext cx="1035901" cy="425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3" idx="0"/>
          </p:cNvCxnSpPr>
          <p:nvPr/>
        </p:nvCxnSpPr>
        <p:spPr>
          <a:xfrm flipH="1" flipV="1">
            <a:off x="7348388" y="3157230"/>
            <a:ext cx="1178141" cy="2522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 Placeholder 1"/>
          <p:cNvSpPr txBox="1">
            <a:spLocks/>
          </p:cNvSpPr>
          <p:nvPr/>
        </p:nvSpPr>
        <p:spPr>
          <a:xfrm>
            <a:off x="106840" y="1171388"/>
            <a:ext cx="3106536" cy="2947095"/>
          </a:xfrm>
          <a:prstGeom prst="rect">
            <a:avLst/>
          </a:prstGeom>
          <a:solidFill>
            <a:schemeClr val="tx2"/>
          </a:solidFill>
        </p:spPr>
        <p:txBody>
          <a:bodyPr lIns="91420" tIns="45710" rIns="91420" bIns="45710">
            <a:noAutofit/>
          </a:bodyPr>
          <a:lstStyle>
            <a:lvl1pPr marL="280921" indent="-223787" algn="l" defTabSz="684213" rtl="0" eaLnBrk="1" fontAlgn="base" hangingPunct="1">
              <a:lnSpc>
                <a:spcPct val="95000"/>
              </a:lnSpc>
              <a:spcBef>
                <a:spcPts val="1110"/>
              </a:spcBef>
              <a:spcAft>
                <a:spcPct val="0"/>
              </a:spcAft>
              <a:buClr>
                <a:schemeClr val="tx2"/>
              </a:buClr>
              <a:buSzPct val="80000"/>
              <a:buFont typeface="Arial"/>
              <a:buChar char="•"/>
              <a:defRPr lang="en-US" sz="2000" b="0" i="0" kern="1200">
                <a:solidFill>
                  <a:schemeClr val="tx2"/>
                </a:solidFill>
                <a:latin typeface="+mn-lt"/>
                <a:ea typeface="ＭＳ Ｐゴシック" charset="0"/>
                <a:cs typeface="CiscoSans ExtraLight"/>
              </a:defRPr>
            </a:lvl1pPr>
            <a:lvl2pPr marL="507882" indent="-215849" algn="l" defTabSz="684213" rtl="0" eaLnBrk="1" fontAlgn="base" hangingPunct="1">
              <a:lnSpc>
                <a:spcPct val="95000"/>
              </a:lnSpc>
              <a:spcBef>
                <a:spcPts val="450"/>
              </a:spcBef>
              <a:spcAft>
                <a:spcPct val="0"/>
              </a:spcAft>
              <a:buClr>
                <a:schemeClr val="tx2"/>
              </a:buClr>
              <a:buSzPct val="80000"/>
              <a:buFont typeface="Arial"/>
              <a:buChar char="•"/>
              <a:defRPr lang="en-US" sz="1800" b="0" i="0" kern="1200">
                <a:solidFill>
                  <a:schemeClr val="tx2"/>
                </a:solidFill>
                <a:latin typeface="+mn-lt"/>
                <a:ea typeface="ＭＳ Ｐゴシック" charset="0"/>
                <a:cs typeface="CiscoSans ExtraLight"/>
              </a:defRPr>
            </a:lvl2pPr>
            <a:lvl3pPr marL="747539" indent="-171411" algn="l" defTabSz="684213" rtl="0" eaLnBrk="1" fontAlgn="base" hangingPunct="1">
              <a:lnSpc>
                <a:spcPct val="95000"/>
              </a:lnSpc>
              <a:spcBef>
                <a:spcPts val="625"/>
              </a:spcBef>
              <a:spcAft>
                <a:spcPct val="0"/>
              </a:spcAft>
              <a:buClr>
                <a:schemeClr val="tx2"/>
              </a:buClr>
              <a:buSzPct val="80000"/>
              <a:buFont typeface="Arial"/>
              <a:buChar char="•"/>
              <a:defRPr lang="en-US" sz="1600" b="0" i="0" kern="1200">
                <a:solidFill>
                  <a:schemeClr val="tx2"/>
                </a:solidFill>
                <a:latin typeface="+mn-lt"/>
                <a:ea typeface="ＭＳ Ｐゴシック" charset="0"/>
                <a:cs typeface="CiscoSans ExtraLight"/>
              </a:defRPr>
            </a:lvl3pPr>
            <a:lvl4pPr marL="911012" indent="-171411" algn="l" defTabSz="684213" rtl="0" eaLnBrk="1" fontAlgn="base" hangingPunct="1">
              <a:lnSpc>
                <a:spcPct val="95000"/>
              </a:lnSpc>
              <a:spcBef>
                <a:spcPts val="625"/>
              </a:spcBef>
              <a:spcAft>
                <a:spcPct val="0"/>
              </a:spcAft>
              <a:buClr>
                <a:schemeClr val="tx2"/>
              </a:buClr>
              <a:buSzPct val="80000"/>
              <a:buFont typeface="Arial"/>
              <a:buChar char="•"/>
              <a:defRPr lang="en-US" sz="1400" b="0" i="0" kern="1200">
                <a:solidFill>
                  <a:schemeClr val="tx2"/>
                </a:solidFill>
                <a:latin typeface="+mn-lt"/>
                <a:ea typeface="ＭＳ Ｐゴシック" charset="0"/>
                <a:cs typeface="CiscoSans ExtraLight"/>
              </a:defRPr>
            </a:lvl4pPr>
            <a:lvl5pPr marL="1082423" indent="-168236" algn="l" defTabSz="684213" rtl="0" eaLnBrk="1" fontAlgn="base" hangingPunct="1">
              <a:lnSpc>
                <a:spcPct val="95000"/>
              </a:lnSpc>
              <a:spcBef>
                <a:spcPts val="625"/>
              </a:spcBef>
              <a:spcAft>
                <a:spcPct val="0"/>
              </a:spcAft>
              <a:buClr>
                <a:schemeClr val="tx2"/>
              </a:buClr>
              <a:buSzPct val="80000"/>
              <a:buFont typeface="Arial"/>
              <a:buChar char="•"/>
              <a:defRPr lang="en-US" sz="1200" b="0" i="0" kern="1200">
                <a:solidFill>
                  <a:schemeClr val="tx2"/>
                </a:solidFill>
                <a:latin typeface="+mn-lt"/>
                <a:ea typeface="ＭＳ Ｐゴシック" charset="0"/>
                <a:cs typeface="CiscoSans ExtraLight"/>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interface Ethernet1/49</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no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switchport</a:t>
            </a:r>
            <a:endParaRPr kumimoji="0" lang="en-US" sz="1300" b="0" i="0" u="none" strike="noStrike" kern="1200" cap="none" spc="0" normalizeH="0" baseline="0" noProof="0" dirty="0">
              <a:ln>
                <a:noFill/>
              </a:ln>
              <a:solidFill>
                <a:srgbClr val="FFFFFF"/>
              </a:solidFill>
              <a:effectLst/>
              <a:uLnTx/>
              <a:uFillTx/>
              <a:latin typeface="Arial"/>
              <a:ea typeface="ＭＳ Ｐゴシック" charset="0"/>
            </a:endParaRP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mtu</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9150</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no shutdown</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interface Ethernet1/49.4</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mtu</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9150</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encapsulation dot1q 4</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address 20.2.1.2/24</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ospf</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network point-to-point</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ip</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router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ospf</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remote-leaf area 0.0.0.0</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no shutdown</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router </a:t>
            </a:r>
            <a:r>
              <a:rPr kumimoji="0" lang="en-US" sz="1300" b="0" i="0" u="none" strike="noStrike" kern="1200" cap="none" spc="0" normalizeH="0" baseline="0" noProof="0" dirty="0" err="1">
                <a:ln>
                  <a:noFill/>
                </a:ln>
                <a:solidFill>
                  <a:srgbClr val="FFFFFF"/>
                </a:solidFill>
                <a:effectLst/>
                <a:uLnTx/>
                <a:uFillTx/>
                <a:latin typeface="Arial"/>
                <a:ea typeface="ＭＳ Ｐゴシック" charset="0"/>
              </a:rPr>
              <a:t>ospf</a:t>
            </a: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remote-leaf</a:t>
            </a:r>
          </a:p>
          <a:p>
            <a:pPr marL="0" marR="0" lvl="0" indent="0" algn="l" defTabSz="684213" rtl="0" eaLnBrk="1" fontAlgn="base" latinLnBrk="0" hangingPunct="1">
              <a:lnSpc>
                <a:spcPct val="95000"/>
              </a:lnSpc>
              <a:spcBef>
                <a:spcPts val="0"/>
              </a:spcBef>
              <a:spcAft>
                <a:spcPct val="0"/>
              </a:spcAft>
              <a:buClr>
                <a:srgbClr val="58585B"/>
              </a:buClr>
              <a:buSzPct val="80000"/>
              <a:buFont typeface="Arial"/>
              <a:buNone/>
              <a:tabLst/>
              <a:defRPr/>
            </a:pPr>
            <a:r>
              <a:rPr kumimoji="0" lang="en-US" sz="1300" b="0" i="0" u="none" strike="noStrike" kern="1200" cap="none" spc="0" normalizeH="0" baseline="0" noProof="0" dirty="0">
                <a:ln>
                  <a:noFill/>
                </a:ln>
                <a:solidFill>
                  <a:srgbClr val="FFFFFF"/>
                </a:solidFill>
                <a:effectLst/>
                <a:uLnTx/>
                <a:uFillTx/>
                <a:latin typeface="Arial"/>
                <a:ea typeface="ＭＳ Ｐゴシック" charset="0"/>
              </a:rPr>
              <a:t>  router-id 2.2.2.2</a:t>
            </a:r>
          </a:p>
        </p:txBody>
      </p:sp>
      <p:cxnSp>
        <p:nvCxnSpPr>
          <p:cNvPr id="93" name="Straight Arrow Connector 92"/>
          <p:cNvCxnSpPr>
            <a:stCxn id="72" idx="1"/>
          </p:cNvCxnSpPr>
          <p:nvPr/>
        </p:nvCxnSpPr>
        <p:spPr>
          <a:xfrm flipH="1" flipV="1">
            <a:off x="3213377" y="2068047"/>
            <a:ext cx="1688783" cy="856379"/>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774699" y="2962275"/>
            <a:ext cx="394201" cy="252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4774699" y="3031920"/>
            <a:ext cx="999642" cy="182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2" idx="0"/>
          </p:cNvCxnSpPr>
          <p:nvPr/>
        </p:nvCxnSpPr>
        <p:spPr>
          <a:xfrm flipV="1">
            <a:off x="5255550" y="2997675"/>
            <a:ext cx="547464" cy="20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2" idx="0"/>
          </p:cNvCxnSpPr>
          <p:nvPr/>
        </p:nvCxnSpPr>
        <p:spPr>
          <a:xfrm flipH="1" flipV="1">
            <a:off x="5080000" y="2997675"/>
            <a:ext cx="175550" cy="20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3870106" y="827033"/>
            <a:ext cx="4764015" cy="276999"/>
          </a:xfrm>
          <a:prstGeom prst="rect">
            <a:avLst/>
          </a:prstGeom>
        </p:spPr>
        <p:txBody>
          <a:bodyPr wrap="square">
            <a:spAutoFit/>
          </a:bodyPr>
          <a:lstStyle/>
          <a:p>
            <a:r>
              <a:rPr lang="en-US" sz="1200" dirty="0"/>
              <a:t>Configure sub-interface with vlan-4 </a:t>
            </a:r>
            <a:r>
              <a:rPr lang="en-US" sz="1200" dirty="0" err="1"/>
              <a:t>encap</a:t>
            </a:r>
            <a:r>
              <a:rPr lang="en-US" sz="1200" dirty="0"/>
              <a:t> and enable OSPF</a:t>
            </a:r>
          </a:p>
        </p:txBody>
      </p:sp>
      <p:pic>
        <p:nvPicPr>
          <p:cNvPr id="7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668" y="2802048"/>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160" y="2750671"/>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8973" y="2917014"/>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726" y="2849570"/>
            <a:ext cx="461305"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84" name="Left-Right Arrow 83"/>
          <p:cNvSpPr/>
          <p:nvPr/>
        </p:nvSpPr>
        <p:spPr>
          <a:xfrm>
            <a:off x="7831471" y="3624400"/>
            <a:ext cx="381716" cy="83785"/>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5D367E28-B0D7-4B63-BD53-CE61F10D9D93}"/>
              </a:ext>
            </a:extLst>
          </p:cNvPr>
          <p:cNvSpPr txBox="1"/>
          <p:nvPr/>
        </p:nvSpPr>
        <p:spPr>
          <a:xfrm>
            <a:off x="4491867" y="2926035"/>
            <a:ext cx="553357" cy="215444"/>
          </a:xfrm>
          <a:prstGeom prst="rect">
            <a:avLst/>
          </a:prstGeom>
          <a:noFill/>
        </p:spPr>
        <p:txBody>
          <a:bodyPr wrap="none" rtlCol="0">
            <a:spAutoFit/>
          </a:bodyPr>
          <a:lstStyle/>
          <a:p>
            <a:r>
              <a:rPr lang="en-US" sz="800" dirty="0">
                <a:latin typeface="+mn-lt"/>
              </a:rPr>
              <a:t>Eth1/49</a:t>
            </a:r>
          </a:p>
        </p:txBody>
      </p:sp>
      <p:grpSp>
        <p:nvGrpSpPr>
          <p:cNvPr id="86" name="Group 85">
            <a:extLst>
              <a:ext uri="{FF2B5EF4-FFF2-40B4-BE49-F238E27FC236}">
                <a16:creationId xmlns:a16="http://schemas.microsoft.com/office/drawing/2014/main" id="{7917B749-1496-4BD4-ABDA-5E9D16D31C3E}"/>
              </a:ext>
            </a:extLst>
          </p:cNvPr>
          <p:cNvGrpSpPr>
            <a:grpSpLocks/>
          </p:cNvGrpSpPr>
          <p:nvPr/>
        </p:nvGrpSpPr>
        <p:grpSpPr bwMode="auto">
          <a:xfrm>
            <a:off x="7553635" y="217715"/>
            <a:ext cx="1303778" cy="575879"/>
            <a:chOff x="4464" y="0"/>
            <a:chExt cx="1589" cy="526"/>
          </a:xfrm>
        </p:grpSpPr>
        <p:pic>
          <p:nvPicPr>
            <p:cNvPr id="88" name="Picture 87" descr="MCj03710500000[1]">
              <a:extLst>
                <a:ext uri="{FF2B5EF4-FFF2-40B4-BE49-F238E27FC236}">
                  <a16:creationId xmlns:a16="http://schemas.microsoft.com/office/drawing/2014/main" id="{18FEEAA7-B6BE-424F-AA89-39A6D5BEEE5C}"/>
                </a:ext>
              </a:extLst>
            </p:cNvPr>
            <p:cNvPicPr>
              <a:picLocks noChangeAspect="1" noChangeArrowheads="1"/>
            </p:cNvPicPr>
            <p:nvPr/>
          </p:nvPicPr>
          <p:blipFill>
            <a:blip r:embed="rId5" cstate="print"/>
            <a:srcRect/>
            <a:stretch>
              <a:fillRect/>
            </a:stretch>
          </p:blipFill>
          <p:spPr bwMode="auto">
            <a:xfrm>
              <a:off x="4464" y="0"/>
              <a:ext cx="476" cy="522"/>
            </a:xfrm>
            <a:prstGeom prst="rect">
              <a:avLst/>
            </a:prstGeom>
            <a:noFill/>
            <a:ln w="9525">
              <a:noFill/>
              <a:miter lim="800000"/>
              <a:headEnd/>
              <a:tailEnd/>
            </a:ln>
          </p:spPr>
        </p:pic>
        <p:sp>
          <p:nvSpPr>
            <p:cNvPr id="89" name="Text Box 9">
              <a:extLst>
                <a:ext uri="{FF2B5EF4-FFF2-40B4-BE49-F238E27FC236}">
                  <a16:creationId xmlns:a16="http://schemas.microsoft.com/office/drawing/2014/main" id="{90E2F02A-34DF-4BB2-B5A9-997B3EB49C8D}"/>
                </a:ext>
              </a:extLst>
            </p:cNvPr>
            <p:cNvSpPr txBox="1">
              <a:spLocks noChangeArrowheads="1"/>
            </p:cNvSpPr>
            <p:nvPr/>
          </p:nvSpPr>
          <p:spPr bwMode="auto">
            <a:xfrm>
              <a:off x="4944" y="144"/>
              <a:ext cx="1109" cy="382"/>
            </a:xfrm>
            <a:prstGeom prst="rect">
              <a:avLst/>
            </a:prstGeom>
            <a:noFill/>
            <a:ln w="9525">
              <a:noFill/>
              <a:miter lim="800000"/>
              <a:headEnd/>
              <a:tailEnd/>
            </a:ln>
          </p:spPr>
          <p:txBody>
            <a:bodyPr wrap="none" lIns="82124" tIns="41061" rIns="82124" bIns="41061">
              <a:spAutoFit/>
            </a:bodyPr>
            <a:lstStyle/>
            <a:p>
              <a:pPr defTabSz="610131" eaLnBrk="0" hangingPunct="0">
                <a:lnSpc>
                  <a:spcPct val="90000"/>
                </a:lnSpc>
              </a:pPr>
              <a:r>
                <a:rPr lang="en-US" sz="1200" dirty="0">
                  <a:solidFill>
                    <a:srgbClr val="676767"/>
                  </a:solidFill>
                  <a:latin typeface="CiscoSans ExtraLight" panose="020B0303020201020303" pitchFamily="34" charset="0"/>
                </a:rPr>
                <a:t>For Your</a:t>
              </a:r>
            </a:p>
            <a:p>
              <a:pPr defTabSz="610131" eaLnBrk="0" hangingPunct="0">
                <a:lnSpc>
                  <a:spcPct val="90000"/>
                </a:lnSpc>
              </a:pPr>
              <a:r>
                <a:rPr lang="en-US" sz="1200" dirty="0">
                  <a:solidFill>
                    <a:srgbClr val="676767"/>
                  </a:solidFill>
                  <a:latin typeface="CiscoSans ExtraLight" panose="020B0303020201020303" pitchFamily="34" charset="0"/>
                </a:rPr>
                <a:t>Reference</a:t>
              </a:r>
            </a:p>
          </p:txBody>
        </p:sp>
      </p:grpSp>
    </p:spTree>
    <p:extLst>
      <p:ext uri="{BB962C8B-B14F-4D97-AF65-F5344CB8AC3E}">
        <p14:creationId xmlns:p14="http://schemas.microsoft.com/office/powerpoint/2010/main" val="416783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8DE2-4788-42EE-9AA7-DF3B87F1E493}"/>
              </a:ext>
            </a:extLst>
          </p:cNvPr>
          <p:cNvSpPr>
            <a:spLocks noGrp="1"/>
          </p:cNvSpPr>
          <p:nvPr>
            <p:ph type="ctrTitle"/>
          </p:nvPr>
        </p:nvSpPr>
        <p:spPr>
          <a:xfrm>
            <a:off x="477757" y="1244370"/>
            <a:ext cx="7598042" cy="2569946"/>
          </a:xfrm>
        </p:spPr>
        <p:txBody>
          <a:bodyPr/>
          <a:lstStyle/>
          <a:p>
            <a:r>
              <a:rPr lang="en-US" dirty="0"/>
              <a:t>RL Control &amp; data plane from ACI 4.1.2 and later</a:t>
            </a:r>
          </a:p>
        </p:txBody>
      </p:sp>
    </p:spTree>
    <p:extLst>
      <p:ext uri="{BB962C8B-B14F-4D97-AF65-F5344CB8AC3E}">
        <p14:creationId xmlns:p14="http://schemas.microsoft.com/office/powerpoint/2010/main" val="2934663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39713"/>
            <a:ext cx="8256588" cy="514350"/>
          </a:xfrm>
        </p:spPr>
        <p:txBody>
          <a:bodyPr/>
          <a:lstStyle/>
          <a:p>
            <a:r>
              <a:rPr lang="en-US" dirty="0"/>
              <a:t>TEP Address for RL </a:t>
            </a:r>
          </a:p>
        </p:txBody>
      </p:sp>
      <p:sp>
        <p:nvSpPr>
          <p:cNvPr id="6" name="Cloud 5"/>
          <p:cNvSpPr/>
          <p:nvPr/>
        </p:nvSpPr>
        <p:spPr>
          <a:xfrm>
            <a:off x="1653732" y="1431438"/>
            <a:ext cx="5574468" cy="69532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accent4"/>
                </a:solidFill>
                <a:effectLst/>
                <a:uLnTx/>
                <a:uFillTx/>
                <a:latin typeface="Arial"/>
                <a:ea typeface="+mn-ea"/>
                <a:cs typeface="+mn-cs"/>
              </a:rPr>
              <a:t> IP Network</a:t>
            </a:r>
          </a:p>
        </p:txBody>
      </p:sp>
      <p:sp>
        <p:nvSpPr>
          <p:cNvPr id="7" name="Rounded Rectangle 6"/>
          <p:cNvSpPr/>
          <p:nvPr/>
        </p:nvSpPr>
        <p:spPr>
          <a:xfrm>
            <a:off x="5144489" y="2236521"/>
            <a:ext cx="3931794" cy="185295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cxnSp>
        <p:nvCxnSpPr>
          <p:cNvPr id="8" name="Straight Connector 7"/>
          <p:cNvCxnSpPr>
            <a:cxnSpLocks/>
            <a:stCxn id="10" idx="2"/>
            <a:endCxn id="12" idx="0"/>
          </p:cNvCxnSpPr>
          <p:nvPr/>
        </p:nvCxnSpPr>
        <p:spPr>
          <a:xfrm flipH="1">
            <a:off x="5969131" y="2871595"/>
            <a:ext cx="1465031" cy="5646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354" y="2598114"/>
            <a:ext cx="555616"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169" y="2626787"/>
            <a:ext cx="555616" cy="2659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038" y="3436246"/>
            <a:ext cx="266185"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a:cxnSpLocks/>
            <a:stCxn id="11" idx="2"/>
            <a:endCxn id="12" idx="0"/>
          </p:cNvCxnSpPr>
          <p:nvPr/>
        </p:nvCxnSpPr>
        <p:spPr>
          <a:xfrm flipH="1">
            <a:off x="5969131" y="2892741"/>
            <a:ext cx="222846" cy="5435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906065" y="3307885"/>
            <a:ext cx="348978" cy="8618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grpSp>
        <p:nvGrpSpPr>
          <p:cNvPr id="15" name="Group 14"/>
          <p:cNvGrpSpPr/>
          <p:nvPr/>
        </p:nvGrpSpPr>
        <p:grpSpPr>
          <a:xfrm>
            <a:off x="1086139" y="2373923"/>
            <a:ext cx="3210150" cy="965808"/>
            <a:chOff x="951707" y="2531095"/>
            <a:chExt cx="2937225" cy="1550750"/>
          </a:xfrm>
        </p:grpSpPr>
        <p:pic>
          <p:nvPicPr>
            <p:cNvPr id="16" name="Picture 1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a:stCxn id="18" idx="0"/>
              <a:endCxn id="21"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0"/>
              <a:endCxn id="16"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0"/>
              <a:endCxn id="21"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0"/>
              <a:endCxn id="16"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0"/>
              <a:endCxn id="21"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0" idx="0"/>
              <a:endCxn id="16"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0"/>
              <a:endCxn id="16"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0"/>
              <a:endCxn id="21"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68541" y="2386009"/>
            <a:ext cx="754493" cy="502291"/>
            <a:chOff x="614534" y="2759311"/>
            <a:chExt cx="1043267" cy="871763"/>
          </a:xfrm>
        </p:grpSpPr>
        <p:grpSp>
          <p:nvGrpSpPr>
            <p:cNvPr id="31" name="Shape 314"/>
            <p:cNvGrpSpPr/>
            <p:nvPr/>
          </p:nvGrpSpPr>
          <p:grpSpPr>
            <a:xfrm>
              <a:off x="614534" y="2759311"/>
              <a:ext cx="618543" cy="670935"/>
              <a:chOff x="1853" y="592"/>
              <a:chExt cx="2052" cy="2052"/>
            </a:xfrm>
          </p:grpSpPr>
          <p:sp>
            <p:nvSpPr>
              <p:cNvPr id="5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32" name="Shape 314"/>
            <p:cNvGrpSpPr/>
            <p:nvPr/>
          </p:nvGrpSpPr>
          <p:grpSpPr>
            <a:xfrm>
              <a:off x="838797" y="2850027"/>
              <a:ext cx="618543" cy="670935"/>
              <a:chOff x="1853" y="592"/>
              <a:chExt cx="2052" cy="2052"/>
            </a:xfrm>
          </p:grpSpPr>
          <p:sp>
            <p:nvSpPr>
              <p:cNvPr id="45"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33" name="Shape 314"/>
            <p:cNvGrpSpPr/>
            <p:nvPr/>
          </p:nvGrpSpPr>
          <p:grpSpPr>
            <a:xfrm>
              <a:off x="1039258" y="2960139"/>
              <a:ext cx="618543" cy="670935"/>
              <a:chOff x="1853" y="592"/>
              <a:chExt cx="2052" cy="2052"/>
            </a:xfrm>
          </p:grpSpPr>
          <p:sp>
            <p:nvSpPr>
              <p:cNvPr id="34"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2"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67" name="Rounded Rectangle 66"/>
          <p:cNvSpPr/>
          <p:nvPr/>
        </p:nvSpPr>
        <p:spPr>
          <a:xfrm>
            <a:off x="101503" y="2221612"/>
            <a:ext cx="4297400" cy="1867867"/>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8" name="Rectangle 67"/>
          <p:cNvSpPr/>
          <p:nvPr/>
        </p:nvSpPr>
        <p:spPr>
          <a:xfrm>
            <a:off x="5583525" y="414489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69" name="Rectangle 68"/>
          <p:cNvSpPr/>
          <p:nvPr/>
        </p:nvSpPr>
        <p:spPr>
          <a:xfrm>
            <a:off x="948309" y="413223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pic>
        <p:nvPicPr>
          <p:cNvPr id="70"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3594" y="1862438"/>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2281" y="1903829"/>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2" name="Straight Connector 71"/>
          <p:cNvCxnSpPr>
            <a:stCxn id="71" idx="2"/>
            <a:endCxn id="10" idx="0"/>
          </p:cNvCxnSpPr>
          <p:nvPr/>
        </p:nvCxnSpPr>
        <p:spPr>
          <a:xfrm>
            <a:off x="6382934" y="2251339"/>
            <a:ext cx="1051228" cy="34677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1" idx="0"/>
            <a:endCxn id="70" idx="2"/>
          </p:cNvCxnSpPr>
          <p:nvPr/>
        </p:nvCxnSpPr>
        <p:spPr>
          <a:xfrm flipH="1" flipV="1">
            <a:off x="5704247" y="2209948"/>
            <a:ext cx="487730" cy="41683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2"/>
            <a:endCxn id="11" idx="0"/>
          </p:cNvCxnSpPr>
          <p:nvPr/>
        </p:nvCxnSpPr>
        <p:spPr>
          <a:xfrm flipH="1">
            <a:off x="6191977" y="2251339"/>
            <a:ext cx="190957" cy="37544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0" idx="0"/>
            <a:endCxn id="70" idx="2"/>
          </p:cNvCxnSpPr>
          <p:nvPr/>
        </p:nvCxnSpPr>
        <p:spPr>
          <a:xfrm flipH="1" flipV="1">
            <a:off x="5704247" y="2209948"/>
            <a:ext cx="1729915" cy="38816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0642" y="1818791"/>
            <a:ext cx="461305"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791" y="1840122"/>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8" name="Straight Connector 77"/>
          <p:cNvCxnSpPr>
            <a:cxnSpLocks/>
            <a:stCxn id="21" idx="0"/>
            <a:endCxn id="76" idx="2"/>
          </p:cNvCxnSpPr>
          <p:nvPr/>
        </p:nvCxnSpPr>
        <p:spPr>
          <a:xfrm flipV="1">
            <a:off x="2484254" y="2166301"/>
            <a:ext cx="577041" cy="207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1" idx="0"/>
            <a:endCxn id="77" idx="2"/>
          </p:cNvCxnSpPr>
          <p:nvPr/>
        </p:nvCxnSpPr>
        <p:spPr>
          <a:xfrm flipV="1">
            <a:off x="2484254" y="2187632"/>
            <a:ext cx="1259190" cy="1862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6" idx="2"/>
            <a:endCxn id="16" idx="0"/>
          </p:cNvCxnSpPr>
          <p:nvPr/>
        </p:nvCxnSpPr>
        <p:spPr>
          <a:xfrm>
            <a:off x="3061295" y="2166301"/>
            <a:ext cx="12571" cy="216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6" idx="0"/>
            <a:endCxn id="77" idx="2"/>
          </p:cNvCxnSpPr>
          <p:nvPr/>
        </p:nvCxnSpPr>
        <p:spPr>
          <a:xfrm flipV="1">
            <a:off x="3073866" y="2187632"/>
            <a:ext cx="669578" cy="195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4"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612" y="3520217"/>
            <a:ext cx="234460"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70CB8DDA-F429-C347-8A83-76E1E3F0544B}"/>
              </a:ext>
            </a:extLst>
          </p:cNvPr>
          <p:cNvGrpSpPr/>
          <p:nvPr/>
        </p:nvGrpSpPr>
        <p:grpSpPr>
          <a:xfrm>
            <a:off x="3035562" y="3153533"/>
            <a:ext cx="156742" cy="147313"/>
            <a:chOff x="6391352" y="2442150"/>
            <a:chExt cx="1275036" cy="1275036"/>
          </a:xfrm>
        </p:grpSpPr>
        <p:sp>
          <p:nvSpPr>
            <p:cNvPr id="86" name="Oval 85">
              <a:extLst>
                <a:ext uri="{FF2B5EF4-FFF2-40B4-BE49-F238E27FC236}">
                  <a16:creationId xmlns:a16="http://schemas.microsoft.com/office/drawing/2014/main" id="{895BDADA-4A79-644C-8A3A-554B40AB39B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87" name="Freeform 5">
              <a:extLst>
                <a:ext uri="{FF2B5EF4-FFF2-40B4-BE49-F238E27FC236}">
                  <a16:creationId xmlns:a16="http://schemas.microsoft.com/office/drawing/2014/main" id="{EF5120BD-0BC3-8C4B-8F99-86B567EA223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95" name="Group 94">
            <a:extLst>
              <a:ext uri="{FF2B5EF4-FFF2-40B4-BE49-F238E27FC236}">
                <a16:creationId xmlns:a16="http://schemas.microsoft.com/office/drawing/2014/main" id="{70CB8DDA-F429-C347-8A83-76E1E3F0544B}"/>
              </a:ext>
            </a:extLst>
          </p:cNvPr>
          <p:cNvGrpSpPr/>
          <p:nvPr/>
        </p:nvGrpSpPr>
        <p:grpSpPr>
          <a:xfrm>
            <a:off x="2367899" y="2485557"/>
            <a:ext cx="156742" cy="147313"/>
            <a:chOff x="6391352" y="2442150"/>
            <a:chExt cx="1275036" cy="1275036"/>
          </a:xfrm>
        </p:grpSpPr>
        <p:sp>
          <p:nvSpPr>
            <p:cNvPr id="96" name="Oval 95">
              <a:extLst>
                <a:ext uri="{FF2B5EF4-FFF2-40B4-BE49-F238E27FC236}">
                  <a16:creationId xmlns:a16="http://schemas.microsoft.com/office/drawing/2014/main" id="{895BDADA-4A79-644C-8A3A-554B40AB39B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97" name="Freeform 5">
              <a:extLst>
                <a:ext uri="{FF2B5EF4-FFF2-40B4-BE49-F238E27FC236}">
                  <a16:creationId xmlns:a16="http://schemas.microsoft.com/office/drawing/2014/main" id="{EF5120BD-0BC3-8C4B-8F99-86B567EA223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98" name="Group 97">
            <a:extLst>
              <a:ext uri="{FF2B5EF4-FFF2-40B4-BE49-F238E27FC236}">
                <a16:creationId xmlns:a16="http://schemas.microsoft.com/office/drawing/2014/main" id="{70CB8DDA-F429-C347-8A83-76E1E3F0544B}"/>
              </a:ext>
            </a:extLst>
          </p:cNvPr>
          <p:cNvGrpSpPr/>
          <p:nvPr/>
        </p:nvGrpSpPr>
        <p:grpSpPr>
          <a:xfrm>
            <a:off x="3006028" y="2494637"/>
            <a:ext cx="156742" cy="147313"/>
            <a:chOff x="6391352" y="2442150"/>
            <a:chExt cx="1275036" cy="1275036"/>
          </a:xfrm>
        </p:grpSpPr>
        <p:sp>
          <p:nvSpPr>
            <p:cNvPr id="99" name="Oval 98">
              <a:extLst>
                <a:ext uri="{FF2B5EF4-FFF2-40B4-BE49-F238E27FC236}">
                  <a16:creationId xmlns:a16="http://schemas.microsoft.com/office/drawing/2014/main" id="{895BDADA-4A79-644C-8A3A-554B40AB39B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100" name="Freeform 5">
              <a:extLst>
                <a:ext uri="{FF2B5EF4-FFF2-40B4-BE49-F238E27FC236}">
                  <a16:creationId xmlns:a16="http://schemas.microsoft.com/office/drawing/2014/main" id="{EF5120BD-0BC3-8C4B-8F99-86B567EA223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
        <p:nvSpPr>
          <p:cNvPr id="101" name="Rounded Rectangle 100"/>
          <p:cNvSpPr/>
          <p:nvPr/>
        </p:nvSpPr>
        <p:spPr>
          <a:xfrm>
            <a:off x="109747" y="1211542"/>
            <a:ext cx="3627320" cy="650896"/>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1200" b="1" dirty="0">
                <a:solidFill>
                  <a:schemeClr val="bg2"/>
                </a:solidFill>
              </a:rPr>
              <a:t>Anycast IP on Spines of ACI Main DC</a:t>
            </a:r>
          </a:p>
          <a:p>
            <a:pPr lvl="0" algn="ctr" eaLnBrk="0" hangingPunct="0">
              <a:defRPr/>
            </a:pPr>
            <a:r>
              <a:rPr lang="en-US" sz="1200" b="1" dirty="0">
                <a:solidFill>
                  <a:schemeClr val="bg2"/>
                </a:solidFill>
              </a:rPr>
              <a:t>RL-</a:t>
            </a:r>
            <a:r>
              <a:rPr lang="en-US" sz="1200" b="1" dirty="0" err="1">
                <a:solidFill>
                  <a:schemeClr val="bg2"/>
                </a:solidFill>
              </a:rPr>
              <a:t>Ucast</a:t>
            </a:r>
            <a:r>
              <a:rPr lang="en-US" sz="1200" b="1" dirty="0">
                <a:solidFill>
                  <a:schemeClr val="bg2"/>
                </a:solidFill>
              </a:rPr>
              <a:t>-TEP </a:t>
            </a:r>
          </a:p>
          <a:p>
            <a:pPr lvl="0" algn="ctr" eaLnBrk="0" hangingPunct="0">
              <a:defRPr/>
            </a:pPr>
            <a:r>
              <a:rPr lang="en-US" sz="1200" b="1" dirty="0">
                <a:solidFill>
                  <a:schemeClr val="bg2"/>
                </a:solidFill>
              </a:rPr>
              <a:t>RL-</a:t>
            </a:r>
            <a:r>
              <a:rPr lang="en-US" sz="1200" b="1" dirty="0" err="1">
                <a:solidFill>
                  <a:schemeClr val="bg2"/>
                </a:solidFill>
              </a:rPr>
              <a:t>Mcast</a:t>
            </a:r>
            <a:r>
              <a:rPr lang="en-US" sz="1200" b="1" dirty="0">
                <a:solidFill>
                  <a:schemeClr val="bg2"/>
                </a:solidFill>
              </a:rPr>
              <a:t>-TEP</a:t>
            </a:r>
          </a:p>
        </p:txBody>
      </p:sp>
      <p:cxnSp>
        <p:nvCxnSpPr>
          <p:cNvPr id="104" name="Straight Arrow Connector 103"/>
          <p:cNvCxnSpPr>
            <a:stCxn id="101" idx="2"/>
            <a:endCxn id="21" idx="0"/>
          </p:cNvCxnSpPr>
          <p:nvPr/>
        </p:nvCxnSpPr>
        <p:spPr>
          <a:xfrm>
            <a:off x="1923407" y="1862438"/>
            <a:ext cx="560847" cy="511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1" idx="2"/>
            <a:endCxn id="99" idx="7"/>
          </p:cNvCxnSpPr>
          <p:nvPr/>
        </p:nvCxnSpPr>
        <p:spPr>
          <a:xfrm>
            <a:off x="1923407" y="1862438"/>
            <a:ext cx="1216409" cy="6537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943868" y="2407926"/>
            <a:ext cx="1293877" cy="27269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07" name="Rounded Rectangle 106"/>
          <p:cNvSpPr/>
          <p:nvPr/>
        </p:nvSpPr>
        <p:spPr>
          <a:xfrm>
            <a:off x="5496107" y="2420178"/>
            <a:ext cx="1293877" cy="27269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35" name="TextBox 134"/>
          <p:cNvSpPr txBox="1"/>
          <p:nvPr/>
        </p:nvSpPr>
        <p:spPr>
          <a:xfrm>
            <a:off x="277953" y="3482190"/>
            <a:ext cx="2359877" cy="307777"/>
          </a:xfrm>
          <a:prstGeom prst="rect">
            <a:avLst/>
          </a:prstGeom>
          <a:noFill/>
        </p:spPr>
        <p:txBody>
          <a:bodyPr wrap="none" rtlCol="0">
            <a:spAutoFit/>
          </a:bodyPr>
          <a:lstStyle/>
          <a:p>
            <a:r>
              <a:rPr lang="en-US" sz="1400" b="1" dirty="0">
                <a:solidFill>
                  <a:schemeClr val="tx2"/>
                </a:solidFill>
              </a:rPr>
              <a:t>Pod TEP Pool: 10.1.0.0/16</a:t>
            </a:r>
          </a:p>
        </p:txBody>
      </p:sp>
      <p:sp>
        <p:nvSpPr>
          <p:cNvPr id="136" name="TextBox 135"/>
          <p:cNvSpPr txBox="1"/>
          <p:nvPr/>
        </p:nvSpPr>
        <p:spPr>
          <a:xfrm>
            <a:off x="6669631" y="3753136"/>
            <a:ext cx="2257221" cy="307777"/>
          </a:xfrm>
          <a:prstGeom prst="rect">
            <a:avLst/>
          </a:prstGeom>
          <a:noFill/>
        </p:spPr>
        <p:txBody>
          <a:bodyPr wrap="none" rtlCol="0">
            <a:spAutoFit/>
          </a:bodyPr>
          <a:lstStyle/>
          <a:p>
            <a:r>
              <a:rPr lang="en-US" sz="1400" b="1" dirty="0">
                <a:solidFill>
                  <a:schemeClr val="tx2"/>
                </a:solidFill>
              </a:rPr>
              <a:t>RL TEP Pool: 10.3.0.0/24</a:t>
            </a:r>
          </a:p>
        </p:txBody>
      </p:sp>
      <p:sp>
        <p:nvSpPr>
          <p:cNvPr id="153" name="Rounded Rectangle 152"/>
          <p:cNvSpPr/>
          <p:nvPr/>
        </p:nvSpPr>
        <p:spPr>
          <a:xfrm>
            <a:off x="5473594" y="1200384"/>
            <a:ext cx="3627320" cy="650896"/>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1200" b="1" dirty="0">
                <a:solidFill>
                  <a:schemeClr val="bg2"/>
                </a:solidFill>
              </a:rPr>
              <a:t>TEP Address are allocated from RL TEP Pool</a:t>
            </a:r>
          </a:p>
        </p:txBody>
      </p:sp>
      <p:cxnSp>
        <p:nvCxnSpPr>
          <p:cNvPr id="155" name="Straight Arrow Connector 154"/>
          <p:cNvCxnSpPr>
            <a:cxnSpLocks/>
            <a:stCxn id="153" idx="2"/>
            <a:endCxn id="7" idx="0"/>
          </p:cNvCxnSpPr>
          <p:nvPr/>
        </p:nvCxnSpPr>
        <p:spPr>
          <a:xfrm flipH="1">
            <a:off x="7110386" y="1851280"/>
            <a:ext cx="176868" cy="3852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Left-Right Arrow 101"/>
          <p:cNvSpPr/>
          <p:nvPr/>
        </p:nvSpPr>
        <p:spPr>
          <a:xfrm>
            <a:off x="6490812" y="2739259"/>
            <a:ext cx="623968" cy="89947"/>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8" name="Group 107">
            <a:extLst>
              <a:ext uri="{FF2B5EF4-FFF2-40B4-BE49-F238E27FC236}">
                <a16:creationId xmlns:a16="http://schemas.microsoft.com/office/drawing/2014/main" id="{FC248400-8DE1-4C9E-BBEE-BDFDD35F7A2E}"/>
              </a:ext>
            </a:extLst>
          </p:cNvPr>
          <p:cNvGrpSpPr/>
          <p:nvPr/>
        </p:nvGrpSpPr>
        <p:grpSpPr>
          <a:xfrm>
            <a:off x="7362570" y="2627288"/>
            <a:ext cx="156742" cy="147313"/>
            <a:chOff x="6391352" y="2442150"/>
            <a:chExt cx="1275036" cy="1275036"/>
          </a:xfrm>
        </p:grpSpPr>
        <p:sp>
          <p:nvSpPr>
            <p:cNvPr id="109" name="Oval 108">
              <a:extLst>
                <a:ext uri="{FF2B5EF4-FFF2-40B4-BE49-F238E27FC236}">
                  <a16:creationId xmlns:a16="http://schemas.microsoft.com/office/drawing/2014/main" id="{0D8E90B5-7B5A-42A3-94AB-E32E59E5472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110" name="Freeform 5">
              <a:extLst>
                <a:ext uri="{FF2B5EF4-FFF2-40B4-BE49-F238E27FC236}">
                  <a16:creationId xmlns:a16="http://schemas.microsoft.com/office/drawing/2014/main" id="{2998F8C3-D4AE-4DFE-9785-F853EF081FF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111" name="Group 110">
            <a:extLst>
              <a:ext uri="{FF2B5EF4-FFF2-40B4-BE49-F238E27FC236}">
                <a16:creationId xmlns:a16="http://schemas.microsoft.com/office/drawing/2014/main" id="{F4B33EB4-530F-4CD1-811C-4B5516179784}"/>
              </a:ext>
            </a:extLst>
          </p:cNvPr>
          <p:cNvGrpSpPr/>
          <p:nvPr/>
        </p:nvGrpSpPr>
        <p:grpSpPr>
          <a:xfrm>
            <a:off x="6107644" y="2647632"/>
            <a:ext cx="156742" cy="147313"/>
            <a:chOff x="6391352" y="2442150"/>
            <a:chExt cx="1275036" cy="1275036"/>
          </a:xfrm>
        </p:grpSpPr>
        <p:sp>
          <p:nvSpPr>
            <p:cNvPr id="112" name="Oval 111">
              <a:extLst>
                <a:ext uri="{FF2B5EF4-FFF2-40B4-BE49-F238E27FC236}">
                  <a16:creationId xmlns:a16="http://schemas.microsoft.com/office/drawing/2014/main" id="{DC97DEBE-978B-4DB3-93EF-F1441BDF9F95}"/>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113" name="Freeform 5">
              <a:extLst>
                <a:ext uri="{FF2B5EF4-FFF2-40B4-BE49-F238E27FC236}">
                  <a16:creationId xmlns:a16="http://schemas.microsoft.com/office/drawing/2014/main" id="{51B5E7BE-D20D-4007-AFF5-B07AD5323D7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cxnSp>
        <p:nvCxnSpPr>
          <p:cNvPr id="82" name="Straight Connector 81">
            <a:extLst>
              <a:ext uri="{FF2B5EF4-FFF2-40B4-BE49-F238E27FC236}">
                <a16:creationId xmlns:a16="http://schemas.microsoft.com/office/drawing/2014/main" id="{CEC9D318-9DB7-4C6F-945C-3F3302DA6731}"/>
              </a:ext>
            </a:extLst>
          </p:cNvPr>
          <p:cNvCxnSpPr>
            <a:cxnSpLocks/>
            <a:stCxn id="20" idx="2"/>
            <a:endCxn id="84" idx="0"/>
          </p:cNvCxnSpPr>
          <p:nvPr/>
        </p:nvCxnSpPr>
        <p:spPr>
          <a:xfrm>
            <a:off x="3153670" y="3330144"/>
            <a:ext cx="428172" cy="19007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1CF9ED-CDAC-4FC1-8358-AF7FB106C0AD}"/>
              </a:ext>
            </a:extLst>
          </p:cNvPr>
          <p:cNvCxnSpPr>
            <a:cxnSpLocks/>
            <a:stCxn id="84" idx="0"/>
            <a:endCxn id="19" idx="2"/>
          </p:cNvCxnSpPr>
          <p:nvPr/>
        </p:nvCxnSpPr>
        <p:spPr>
          <a:xfrm flipV="1">
            <a:off x="3581842" y="3339731"/>
            <a:ext cx="438025" cy="18048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2FF104E5-3769-4DB8-BBA2-6F82ABCB446F}"/>
              </a:ext>
            </a:extLst>
          </p:cNvPr>
          <p:cNvGrpSpPr/>
          <p:nvPr/>
        </p:nvGrpSpPr>
        <p:grpSpPr>
          <a:xfrm>
            <a:off x="3934993" y="3174683"/>
            <a:ext cx="156742" cy="147313"/>
            <a:chOff x="6391352" y="2442150"/>
            <a:chExt cx="1275036" cy="1275036"/>
          </a:xfrm>
        </p:grpSpPr>
        <p:sp>
          <p:nvSpPr>
            <p:cNvPr id="115" name="Oval 114">
              <a:extLst>
                <a:ext uri="{FF2B5EF4-FFF2-40B4-BE49-F238E27FC236}">
                  <a16:creationId xmlns:a16="http://schemas.microsoft.com/office/drawing/2014/main" id="{8D330B85-9A64-4CA0-A7C3-5449E0BC20E1}"/>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116" name="Freeform 5">
              <a:extLst>
                <a:ext uri="{FF2B5EF4-FFF2-40B4-BE49-F238E27FC236}">
                  <a16:creationId xmlns:a16="http://schemas.microsoft.com/office/drawing/2014/main" id="{3044009F-845F-4A51-80F6-12111BDB555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pic>
        <p:nvPicPr>
          <p:cNvPr id="118" name="Picture 117" descr="C:\Users\ecoffey\AppData\Local\Temp\Rar$DRa0.324\30072_Device_server_default_64.png">
            <a:extLst>
              <a:ext uri="{FF2B5EF4-FFF2-40B4-BE49-F238E27FC236}">
                <a16:creationId xmlns:a16="http://schemas.microsoft.com/office/drawing/2014/main" id="{EFA21C70-A0E4-4222-9295-58DDFF5C3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692" y="3465548"/>
            <a:ext cx="266185"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Connector 91">
            <a:extLst>
              <a:ext uri="{FF2B5EF4-FFF2-40B4-BE49-F238E27FC236}">
                <a16:creationId xmlns:a16="http://schemas.microsoft.com/office/drawing/2014/main" id="{FBBF7041-FA01-43B5-BE0D-E172FE2158E9}"/>
              </a:ext>
            </a:extLst>
          </p:cNvPr>
          <p:cNvCxnSpPr>
            <a:stCxn id="10" idx="2"/>
            <a:endCxn id="118" idx="0"/>
          </p:cNvCxnSpPr>
          <p:nvPr/>
        </p:nvCxnSpPr>
        <p:spPr>
          <a:xfrm>
            <a:off x="7434162" y="2871595"/>
            <a:ext cx="11623" cy="59395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6191977" y="2867004"/>
            <a:ext cx="1293877" cy="33887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vPC</a:t>
            </a:r>
            <a:r>
              <a:rPr lang="en-US" sz="800" b="1" dirty="0">
                <a:solidFill>
                  <a:schemeClr val="bg1"/>
                </a:solidFill>
              </a:rPr>
              <a:t>-TEP </a:t>
            </a:r>
          </a:p>
        </p:txBody>
      </p:sp>
      <p:sp>
        <p:nvSpPr>
          <p:cNvPr id="94" name="TextBox 93">
            <a:extLst>
              <a:ext uri="{FF2B5EF4-FFF2-40B4-BE49-F238E27FC236}">
                <a16:creationId xmlns:a16="http://schemas.microsoft.com/office/drawing/2014/main" id="{876B9CDB-FBFC-4AD8-A322-E3E0C1648477}"/>
              </a:ext>
            </a:extLst>
          </p:cNvPr>
          <p:cNvSpPr txBox="1"/>
          <p:nvPr/>
        </p:nvSpPr>
        <p:spPr>
          <a:xfrm>
            <a:off x="48117" y="4380761"/>
            <a:ext cx="9106357" cy="276999"/>
          </a:xfrm>
          <a:prstGeom prst="rect">
            <a:avLst/>
          </a:prstGeom>
          <a:noFill/>
        </p:spPr>
        <p:txBody>
          <a:bodyPr wrap="square" rtlCol="0">
            <a:spAutoFit/>
          </a:bodyPr>
          <a:lstStyle/>
          <a:p>
            <a:r>
              <a:rPr lang="en-US" sz="1200" dirty="0">
                <a:solidFill>
                  <a:schemeClr val="bg1"/>
                </a:solidFill>
                <a:latin typeface="+mn-lt"/>
              </a:rPr>
              <a:t>RL-</a:t>
            </a:r>
            <a:r>
              <a:rPr lang="en-US" sz="1200" dirty="0" err="1">
                <a:solidFill>
                  <a:schemeClr val="bg1"/>
                </a:solidFill>
                <a:latin typeface="+mn-lt"/>
              </a:rPr>
              <a:t>Ucast</a:t>
            </a:r>
            <a:r>
              <a:rPr lang="en-US" sz="1200" dirty="0">
                <a:solidFill>
                  <a:schemeClr val="bg1"/>
                </a:solidFill>
                <a:latin typeface="+mn-lt"/>
              </a:rPr>
              <a:t>-TEP and RL-</a:t>
            </a:r>
            <a:r>
              <a:rPr lang="en-US" sz="1200" dirty="0" err="1">
                <a:solidFill>
                  <a:schemeClr val="bg1"/>
                </a:solidFill>
                <a:latin typeface="+mn-lt"/>
              </a:rPr>
              <a:t>Mcast</a:t>
            </a:r>
            <a:r>
              <a:rPr lang="en-US" sz="1200" dirty="0">
                <a:solidFill>
                  <a:schemeClr val="bg1"/>
                </a:solidFill>
                <a:latin typeface="+mn-lt"/>
              </a:rPr>
              <a:t>-TEP address are allocated from routable TEP pool of the Pod if routable TEP pool is configured </a:t>
            </a:r>
          </a:p>
        </p:txBody>
      </p:sp>
      <p:sp>
        <p:nvSpPr>
          <p:cNvPr id="123" name="TextBox 122">
            <a:extLst>
              <a:ext uri="{FF2B5EF4-FFF2-40B4-BE49-F238E27FC236}">
                <a16:creationId xmlns:a16="http://schemas.microsoft.com/office/drawing/2014/main" id="{50F4D235-3C10-4DA4-9D71-9C0FDA5DB577}"/>
              </a:ext>
            </a:extLst>
          </p:cNvPr>
          <p:cNvSpPr txBox="1"/>
          <p:nvPr/>
        </p:nvSpPr>
        <p:spPr>
          <a:xfrm>
            <a:off x="293194" y="3757284"/>
            <a:ext cx="2985048" cy="307777"/>
          </a:xfrm>
          <a:prstGeom prst="rect">
            <a:avLst/>
          </a:prstGeom>
          <a:noFill/>
        </p:spPr>
        <p:txBody>
          <a:bodyPr wrap="none" rtlCol="0">
            <a:spAutoFit/>
          </a:bodyPr>
          <a:lstStyle/>
          <a:p>
            <a:r>
              <a:rPr lang="en-US" sz="1400" b="1" dirty="0">
                <a:solidFill>
                  <a:schemeClr val="tx2"/>
                </a:solidFill>
              </a:rPr>
              <a:t>Routable TEP Pool: 172.16.1.0/24</a:t>
            </a:r>
          </a:p>
        </p:txBody>
      </p:sp>
    </p:spTree>
    <p:extLst>
      <p:ext uri="{BB962C8B-B14F-4D97-AF65-F5344CB8AC3E}">
        <p14:creationId xmlns:p14="http://schemas.microsoft.com/office/powerpoint/2010/main" val="383115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9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96838"/>
            <a:ext cx="8258175" cy="571500"/>
          </a:xfrm>
        </p:spPr>
        <p:txBody>
          <a:bodyPr/>
          <a:lstStyle/>
          <a:p>
            <a:r>
              <a:rPr lang="en-US" dirty="0"/>
              <a:t>EP learning between RL and ACI Main DC</a:t>
            </a:r>
          </a:p>
        </p:txBody>
      </p:sp>
      <p:sp>
        <p:nvSpPr>
          <p:cNvPr id="7" name="Cloud 6"/>
          <p:cNvSpPr/>
          <p:nvPr/>
        </p:nvSpPr>
        <p:spPr>
          <a:xfrm>
            <a:off x="2584619" y="1683719"/>
            <a:ext cx="3772508" cy="1501329"/>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sz="1200" dirty="0">
              <a:solidFill>
                <a:srgbClr val="FFFFFF"/>
              </a:solidFill>
              <a:latin typeface="Arial"/>
            </a:endParaRPr>
          </a:p>
        </p:txBody>
      </p:sp>
      <p:sp>
        <p:nvSpPr>
          <p:cNvPr id="8" name="Rounded Rectangle 7"/>
          <p:cNvSpPr/>
          <p:nvPr/>
        </p:nvSpPr>
        <p:spPr>
          <a:xfrm>
            <a:off x="5134112" y="2904976"/>
            <a:ext cx="3235335" cy="1585400"/>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 name="Freeform 8"/>
          <p:cNvSpPr/>
          <p:nvPr/>
        </p:nvSpPr>
        <p:spPr>
          <a:xfrm>
            <a:off x="5674411" y="640503"/>
            <a:ext cx="3038520" cy="3960990"/>
          </a:xfrm>
          <a:custGeom>
            <a:avLst/>
            <a:gdLst>
              <a:gd name="connsiteX0" fmla="*/ 0 w 3038520"/>
              <a:gd name="connsiteY0" fmla="*/ 2554787 h 3960990"/>
              <a:gd name="connsiteX1" fmla="*/ 430306 w 3038520"/>
              <a:gd name="connsiteY1" fmla="*/ 2399399 h 3960990"/>
              <a:gd name="connsiteX2" fmla="*/ 472142 w 3038520"/>
              <a:gd name="connsiteY2" fmla="*/ 2572717 h 3960990"/>
              <a:gd name="connsiteX3" fmla="*/ 908424 w 3038520"/>
              <a:gd name="connsiteY3" fmla="*/ 3409423 h 3960990"/>
              <a:gd name="connsiteX4" fmla="*/ 2283012 w 3038520"/>
              <a:gd name="connsiteY4" fmla="*/ 3230129 h 3960990"/>
              <a:gd name="connsiteX5" fmla="*/ 2958353 w 3038520"/>
              <a:gd name="connsiteY5" fmla="*/ 3809846 h 3960990"/>
              <a:gd name="connsiteX6" fmla="*/ 454212 w 3038520"/>
              <a:gd name="connsiteY6" fmla="*/ 26740 h 3960990"/>
              <a:gd name="connsiteX7" fmla="*/ 2032000 w 3038520"/>
              <a:gd name="connsiteY7" fmla="*/ 1951164 h 396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8520" h="3960990">
                <a:moveTo>
                  <a:pt x="0" y="2554787"/>
                </a:moveTo>
                <a:cubicBezTo>
                  <a:pt x="175808" y="2475599"/>
                  <a:pt x="351616" y="2396411"/>
                  <a:pt x="430306" y="2399399"/>
                </a:cubicBezTo>
                <a:cubicBezTo>
                  <a:pt x="508996" y="2402387"/>
                  <a:pt x="392456" y="2404380"/>
                  <a:pt x="472142" y="2572717"/>
                </a:cubicBezTo>
                <a:cubicBezTo>
                  <a:pt x="551828" y="2741054"/>
                  <a:pt x="606612" y="3299854"/>
                  <a:pt x="908424" y="3409423"/>
                </a:cubicBezTo>
                <a:cubicBezTo>
                  <a:pt x="1210236" y="3518992"/>
                  <a:pt x="1941357" y="3163392"/>
                  <a:pt x="2283012" y="3230129"/>
                </a:cubicBezTo>
                <a:cubicBezTo>
                  <a:pt x="2624667" y="3296866"/>
                  <a:pt x="3263153" y="4343744"/>
                  <a:pt x="2958353" y="3809846"/>
                </a:cubicBezTo>
                <a:cubicBezTo>
                  <a:pt x="2653553" y="3275948"/>
                  <a:pt x="608604" y="336520"/>
                  <a:pt x="454212" y="26740"/>
                </a:cubicBezTo>
                <a:cubicBezTo>
                  <a:pt x="299820" y="-283040"/>
                  <a:pt x="2168463" y="2206160"/>
                  <a:pt x="2032000" y="1951164"/>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a:solidFill>
                <a:srgbClr val="FFFFFF"/>
              </a:solidFill>
              <a:latin typeface="Arial"/>
            </a:endParaRPr>
          </a:p>
        </p:txBody>
      </p:sp>
      <p:pic>
        <p:nvPicPr>
          <p:cNvPr id="10" name="Picture 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446" y="3137072"/>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314" y="3135038"/>
            <a:ext cx="572817" cy="43550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04200" y="2976573"/>
            <a:ext cx="2487226" cy="921340"/>
            <a:chOff x="951707" y="2531095"/>
            <a:chExt cx="2937225" cy="1550750"/>
          </a:xfrm>
        </p:grpSpPr>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a:stCxn id="15" idx="0"/>
              <a:endCxn id="18"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3"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4" idx="0"/>
              <a:endCxn id="18"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0"/>
              <a:endCxn id="13"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7" idx="0"/>
              <a:endCxn id="18"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0"/>
              <a:endCxn id="13"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0"/>
              <a:endCxn id="13"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0"/>
              <a:endCxn id="18"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Rounded Rectangle 26"/>
          <p:cNvSpPr/>
          <p:nvPr/>
        </p:nvSpPr>
        <p:spPr>
          <a:xfrm>
            <a:off x="631856" y="2861143"/>
            <a:ext cx="2891329" cy="164211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grpSp>
        <p:nvGrpSpPr>
          <p:cNvPr id="28" name="Group 27"/>
          <p:cNvGrpSpPr/>
          <p:nvPr/>
        </p:nvGrpSpPr>
        <p:grpSpPr>
          <a:xfrm>
            <a:off x="688324" y="2927058"/>
            <a:ext cx="754493" cy="502291"/>
            <a:chOff x="614534" y="2759311"/>
            <a:chExt cx="1043267" cy="871763"/>
          </a:xfrm>
        </p:grpSpPr>
        <p:grpSp>
          <p:nvGrpSpPr>
            <p:cNvPr id="29" name="Shape 314"/>
            <p:cNvGrpSpPr/>
            <p:nvPr/>
          </p:nvGrpSpPr>
          <p:grpSpPr>
            <a:xfrm>
              <a:off x="614534" y="2759311"/>
              <a:ext cx="618543" cy="670935"/>
              <a:chOff x="1853" y="592"/>
              <a:chExt cx="2052" cy="2052"/>
            </a:xfrm>
          </p:grpSpPr>
          <p:sp>
            <p:nvSpPr>
              <p:cNvPr id="54"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63"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64"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30" name="Shape 314"/>
            <p:cNvGrpSpPr/>
            <p:nvPr/>
          </p:nvGrpSpPr>
          <p:grpSpPr>
            <a:xfrm>
              <a:off x="838797" y="2850027"/>
              <a:ext cx="618543" cy="670935"/>
              <a:chOff x="1853" y="592"/>
              <a:chExt cx="2052" cy="2052"/>
            </a:xfrm>
          </p:grpSpPr>
          <p:sp>
            <p:nvSpPr>
              <p:cNvPr id="4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31" name="Shape 314"/>
            <p:cNvGrpSpPr/>
            <p:nvPr/>
          </p:nvGrpSpPr>
          <p:grpSpPr>
            <a:xfrm>
              <a:off x="1039258" y="2960139"/>
              <a:ext cx="618543" cy="670935"/>
              <a:chOff x="1853" y="592"/>
              <a:chExt cx="2052" cy="2052"/>
            </a:xfrm>
          </p:grpSpPr>
          <p:sp>
            <p:nvSpPr>
              <p:cNvPr id="3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eaLnBrk="0" hangingPunct="0">
                  <a:defRPr/>
                </a:pPr>
                <a:endParaRPr>
                  <a:solidFill>
                    <a:srgbClr val="676767"/>
                  </a:solidFill>
                  <a:latin typeface="Arial"/>
                  <a:ea typeface="Arial"/>
                  <a:cs typeface="Arial"/>
                  <a:sym typeface="Arial"/>
                </a:endParaRPr>
              </a:p>
            </p:txBody>
          </p:sp>
        </p:grpSp>
      </p:grpSp>
      <p:sp>
        <p:nvSpPr>
          <p:cNvPr id="65" name="Arc 104"/>
          <p:cNvSpPr/>
          <p:nvPr/>
        </p:nvSpPr>
        <p:spPr>
          <a:xfrm>
            <a:off x="1943662" y="2461496"/>
            <a:ext cx="4098751" cy="816713"/>
          </a:xfrm>
          <a:custGeom>
            <a:avLst/>
            <a:gdLst>
              <a:gd name="connsiteX0" fmla="*/ 2261 w 4171089"/>
              <a:gd name="connsiteY0" fmla="*/ 1121650 h 2352827"/>
              <a:gd name="connsiteX1" fmla="*/ 1479478 w 4171089"/>
              <a:gd name="connsiteY1" fmla="*/ 50770 h 2352827"/>
              <a:gd name="connsiteX2" fmla="*/ 2776367 w 4171089"/>
              <a:gd name="connsiteY2" fmla="*/ 66414 h 2352827"/>
              <a:gd name="connsiteX3" fmla="*/ 4166731 w 4171089"/>
              <a:gd name="connsiteY3" fmla="*/ 1252435 h 2352827"/>
              <a:gd name="connsiteX4" fmla="*/ 2085545 w 4171089"/>
              <a:gd name="connsiteY4" fmla="*/ 1176414 h 2352827"/>
              <a:gd name="connsiteX5" fmla="*/ 2261 w 4171089"/>
              <a:gd name="connsiteY5" fmla="*/ 1121650 h 2352827"/>
              <a:gd name="connsiteX0" fmla="*/ 2261 w 4171089"/>
              <a:gd name="connsiteY0" fmla="*/ 1121650 h 2352827"/>
              <a:gd name="connsiteX1" fmla="*/ 1479478 w 4171089"/>
              <a:gd name="connsiteY1" fmla="*/ 50770 h 2352827"/>
              <a:gd name="connsiteX2" fmla="*/ 2776367 w 4171089"/>
              <a:gd name="connsiteY2" fmla="*/ 66414 h 2352827"/>
              <a:gd name="connsiteX3" fmla="*/ 4166731 w 4171089"/>
              <a:gd name="connsiteY3" fmla="*/ 1252435 h 2352827"/>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1517411 w 4168862"/>
              <a:gd name="connsiteY1" fmla="*/ 312027 h 1252435"/>
              <a:gd name="connsiteX2" fmla="*/ 2774106 w 4168862"/>
              <a:gd name="connsiteY2" fmla="*/ 66414 h 1252435"/>
              <a:gd name="connsiteX3" fmla="*/ 4164470 w 4168862"/>
              <a:gd name="connsiteY3" fmla="*/ 1252435 h 1252435"/>
              <a:gd name="connsiteX0" fmla="*/ 0 w 4172200"/>
              <a:gd name="connsiteY0" fmla="*/ 1121650 h 1252435"/>
              <a:gd name="connsiteX1" fmla="*/ 1477217 w 4172200"/>
              <a:gd name="connsiteY1" fmla="*/ 50770 h 1252435"/>
              <a:gd name="connsiteX2" fmla="*/ 2774106 w 4172200"/>
              <a:gd name="connsiteY2" fmla="*/ 66414 h 1252435"/>
              <a:gd name="connsiteX3" fmla="*/ 4164470 w 4172200"/>
              <a:gd name="connsiteY3" fmla="*/ 1252435 h 1252435"/>
              <a:gd name="connsiteX4" fmla="*/ 2083284 w 4172200"/>
              <a:gd name="connsiteY4" fmla="*/ 1176414 h 1252435"/>
              <a:gd name="connsiteX5" fmla="*/ 0 w 4172200"/>
              <a:gd name="connsiteY5" fmla="*/ 1121650 h 1252435"/>
              <a:gd name="connsiteX0" fmla="*/ 0 w 4172200"/>
              <a:gd name="connsiteY0" fmla="*/ 1121650 h 1252435"/>
              <a:gd name="connsiteX1" fmla="*/ 1517411 w 4172200"/>
              <a:gd name="connsiteY1" fmla="*/ 312027 h 1252435"/>
              <a:gd name="connsiteX2" fmla="*/ 3055460 w 4172200"/>
              <a:gd name="connsiteY2" fmla="*/ 327671 h 1252435"/>
              <a:gd name="connsiteX3" fmla="*/ 4164470 w 4172200"/>
              <a:gd name="connsiteY3" fmla="*/ 1252435 h 1252435"/>
              <a:gd name="connsiteX0" fmla="*/ 0 w 4172200"/>
              <a:gd name="connsiteY0" fmla="*/ 1121650 h 1252435"/>
              <a:gd name="connsiteX1" fmla="*/ 1477217 w 4172200"/>
              <a:gd name="connsiteY1" fmla="*/ 50770 h 1252435"/>
              <a:gd name="connsiteX2" fmla="*/ 2774106 w 4172200"/>
              <a:gd name="connsiteY2" fmla="*/ 66414 h 1252435"/>
              <a:gd name="connsiteX3" fmla="*/ 4164470 w 4172200"/>
              <a:gd name="connsiteY3" fmla="*/ 1252435 h 1252435"/>
              <a:gd name="connsiteX4" fmla="*/ 2083284 w 4172200"/>
              <a:gd name="connsiteY4" fmla="*/ 1176414 h 1252435"/>
              <a:gd name="connsiteX5" fmla="*/ 0 w 4172200"/>
              <a:gd name="connsiteY5" fmla="*/ 1121650 h 1252435"/>
              <a:gd name="connsiteX0" fmla="*/ 0 w 4172200"/>
              <a:gd name="connsiteY0" fmla="*/ 1121650 h 1252435"/>
              <a:gd name="connsiteX1" fmla="*/ 1366686 w 4172200"/>
              <a:gd name="connsiteY1" fmla="*/ 412510 h 1252435"/>
              <a:gd name="connsiteX2" fmla="*/ 3055460 w 4172200"/>
              <a:gd name="connsiteY2" fmla="*/ 327671 h 1252435"/>
              <a:gd name="connsiteX3" fmla="*/ 4164470 w 4172200"/>
              <a:gd name="connsiteY3" fmla="*/ 1252435 h 1252435"/>
              <a:gd name="connsiteX0" fmla="*/ 0 w 4172200"/>
              <a:gd name="connsiteY0" fmla="*/ 1121650 h 1252435"/>
              <a:gd name="connsiteX1" fmla="*/ 1477217 w 4172200"/>
              <a:gd name="connsiteY1" fmla="*/ 50770 h 1252435"/>
              <a:gd name="connsiteX2" fmla="*/ 2774106 w 4172200"/>
              <a:gd name="connsiteY2" fmla="*/ 66414 h 1252435"/>
              <a:gd name="connsiteX3" fmla="*/ 4164470 w 4172200"/>
              <a:gd name="connsiteY3" fmla="*/ 1252435 h 1252435"/>
              <a:gd name="connsiteX4" fmla="*/ 2083284 w 4172200"/>
              <a:gd name="connsiteY4" fmla="*/ 1176414 h 1252435"/>
              <a:gd name="connsiteX5" fmla="*/ 0 w 4172200"/>
              <a:gd name="connsiteY5" fmla="*/ 1121650 h 1252435"/>
              <a:gd name="connsiteX0" fmla="*/ 0 w 4172200"/>
              <a:gd name="connsiteY0" fmla="*/ 1121650 h 1252435"/>
              <a:gd name="connsiteX1" fmla="*/ 1346589 w 4172200"/>
              <a:gd name="connsiteY1" fmla="*/ 372316 h 1252435"/>
              <a:gd name="connsiteX2" fmla="*/ 3055460 w 4172200"/>
              <a:gd name="connsiteY2" fmla="*/ 327671 h 1252435"/>
              <a:gd name="connsiteX3" fmla="*/ 4164470 w 4172200"/>
              <a:gd name="connsiteY3" fmla="*/ 1252435 h 1252435"/>
              <a:gd name="connsiteX0" fmla="*/ 0 w 4172200"/>
              <a:gd name="connsiteY0" fmla="*/ 1121650 h 1252435"/>
              <a:gd name="connsiteX1" fmla="*/ 1477217 w 4172200"/>
              <a:gd name="connsiteY1" fmla="*/ 50770 h 1252435"/>
              <a:gd name="connsiteX2" fmla="*/ 2774106 w 4172200"/>
              <a:gd name="connsiteY2" fmla="*/ 66414 h 1252435"/>
              <a:gd name="connsiteX3" fmla="*/ 4164470 w 4172200"/>
              <a:gd name="connsiteY3" fmla="*/ 1252435 h 1252435"/>
              <a:gd name="connsiteX4" fmla="*/ 2083284 w 4172200"/>
              <a:gd name="connsiteY4" fmla="*/ 1176414 h 1252435"/>
              <a:gd name="connsiteX5" fmla="*/ 0 w 4172200"/>
              <a:gd name="connsiteY5" fmla="*/ 1121650 h 1252435"/>
              <a:gd name="connsiteX0" fmla="*/ 0 w 4172200"/>
              <a:gd name="connsiteY0" fmla="*/ 1121650 h 1252435"/>
              <a:gd name="connsiteX1" fmla="*/ 1346589 w 4172200"/>
              <a:gd name="connsiteY1" fmla="*/ 372316 h 1252435"/>
              <a:gd name="connsiteX2" fmla="*/ 3055460 w 4172200"/>
              <a:gd name="connsiteY2" fmla="*/ 327671 h 1252435"/>
              <a:gd name="connsiteX3" fmla="*/ 4164470 w 4172200"/>
              <a:gd name="connsiteY3" fmla="*/ 1252435 h 1252435"/>
              <a:gd name="connsiteX0" fmla="*/ 0 w 4170204"/>
              <a:gd name="connsiteY0" fmla="*/ 1121650 h 1252435"/>
              <a:gd name="connsiteX1" fmla="*/ 1477217 w 4170204"/>
              <a:gd name="connsiteY1" fmla="*/ 50770 h 1252435"/>
              <a:gd name="connsiteX2" fmla="*/ 2774106 w 4170204"/>
              <a:gd name="connsiteY2" fmla="*/ 66414 h 1252435"/>
              <a:gd name="connsiteX3" fmla="*/ 4164470 w 4170204"/>
              <a:gd name="connsiteY3" fmla="*/ 1252435 h 1252435"/>
              <a:gd name="connsiteX4" fmla="*/ 2083284 w 4170204"/>
              <a:gd name="connsiteY4" fmla="*/ 1176414 h 1252435"/>
              <a:gd name="connsiteX5" fmla="*/ 0 w 4170204"/>
              <a:gd name="connsiteY5" fmla="*/ 1121650 h 1252435"/>
              <a:gd name="connsiteX0" fmla="*/ 0 w 4170204"/>
              <a:gd name="connsiteY0" fmla="*/ 1121650 h 1252435"/>
              <a:gd name="connsiteX1" fmla="*/ 1346589 w 4170204"/>
              <a:gd name="connsiteY1" fmla="*/ 372316 h 1252435"/>
              <a:gd name="connsiteX2" fmla="*/ 2924831 w 4170204"/>
              <a:gd name="connsiteY2" fmla="*/ 488445 h 1252435"/>
              <a:gd name="connsiteX3" fmla="*/ 4164470 w 4170204"/>
              <a:gd name="connsiteY3" fmla="*/ 1252435 h 1252435"/>
              <a:gd name="connsiteX0" fmla="*/ 0 w 4170204"/>
              <a:gd name="connsiteY0" fmla="*/ 1121650 h 1252435"/>
              <a:gd name="connsiteX1" fmla="*/ 1477217 w 4170204"/>
              <a:gd name="connsiteY1" fmla="*/ 50770 h 1252435"/>
              <a:gd name="connsiteX2" fmla="*/ 2774106 w 4170204"/>
              <a:gd name="connsiteY2" fmla="*/ 66414 h 1252435"/>
              <a:gd name="connsiteX3" fmla="*/ 4164470 w 4170204"/>
              <a:gd name="connsiteY3" fmla="*/ 1252435 h 1252435"/>
              <a:gd name="connsiteX4" fmla="*/ 2083284 w 4170204"/>
              <a:gd name="connsiteY4" fmla="*/ 1176414 h 1252435"/>
              <a:gd name="connsiteX5" fmla="*/ 0 w 4170204"/>
              <a:gd name="connsiteY5" fmla="*/ 1121650 h 1252435"/>
              <a:gd name="connsiteX0" fmla="*/ 0 w 4170204"/>
              <a:gd name="connsiteY0" fmla="*/ 1121650 h 1252435"/>
              <a:gd name="connsiteX1" fmla="*/ 1426976 w 4170204"/>
              <a:gd name="connsiteY1" fmla="*/ 482848 h 1252435"/>
              <a:gd name="connsiteX2" fmla="*/ 2924831 w 4170204"/>
              <a:gd name="connsiteY2" fmla="*/ 488445 h 1252435"/>
              <a:gd name="connsiteX3" fmla="*/ 4164470 w 4170204"/>
              <a:gd name="connsiteY3" fmla="*/ 1252435 h 1252435"/>
              <a:gd name="connsiteX0" fmla="*/ 0 w 4170204"/>
              <a:gd name="connsiteY0" fmla="*/ 1121650 h 1252435"/>
              <a:gd name="connsiteX1" fmla="*/ 1477217 w 4170204"/>
              <a:gd name="connsiteY1" fmla="*/ 50770 h 1252435"/>
              <a:gd name="connsiteX2" fmla="*/ 2774106 w 4170204"/>
              <a:gd name="connsiteY2" fmla="*/ 66414 h 1252435"/>
              <a:gd name="connsiteX3" fmla="*/ 4164470 w 4170204"/>
              <a:gd name="connsiteY3" fmla="*/ 1252435 h 1252435"/>
              <a:gd name="connsiteX4" fmla="*/ 2083284 w 4170204"/>
              <a:gd name="connsiteY4" fmla="*/ 1176414 h 1252435"/>
              <a:gd name="connsiteX5" fmla="*/ 0 w 4170204"/>
              <a:gd name="connsiteY5" fmla="*/ 1121650 h 1252435"/>
              <a:gd name="connsiteX0" fmla="*/ 0 w 4170204"/>
              <a:gd name="connsiteY0" fmla="*/ 1121650 h 1252435"/>
              <a:gd name="connsiteX1" fmla="*/ 2924831 w 4170204"/>
              <a:gd name="connsiteY1" fmla="*/ 488445 h 1252435"/>
              <a:gd name="connsiteX2" fmla="*/ 4164470 w 4170204"/>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62124 w 4168862"/>
              <a:gd name="connsiteY1" fmla="*/ 518590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62124 w 4168862"/>
              <a:gd name="connsiteY1" fmla="*/ 518590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62124 w 4168862"/>
              <a:gd name="connsiteY1" fmla="*/ 518590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62124 w 4168862"/>
              <a:gd name="connsiteY1" fmla="*/ 518590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01834 w 4168862"/>
              <a:gd name="connsiteY1" fmla="*/ 528638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01834 w 4168862"/>
              <a:gd name="connsiteY1" fmla="*/ 528638 h 1252435"/>
              <a:gd name="connsiteX2" fmla="*/ 4164470 w 4168862"/>
              <a:gd name="connsiteY2" fmla="*/ 1252435 h 1252435"/>
              <a:gd name="connsiteX0" fmla="*/ 0 w 4168862"/>
              <a:gd name="connsiteY0" fmla="*/ 1121650 h 3036256"/>
              <a:gd name="connsiteX1" fmla="*/ 1477217 w 4168862"/>
              <a:gd name="connsiteY1" fmla="*/ 50770 h 3036256"/>
              <a:gd name="connsiteX2" fmla="*/ 2774106 w 4168862"/>
              <a:gd name="connsiteY2" fmla="*/ 66414 h 3036256"/>
              <a:gd name="connsiteX3" fmla="*/ 4164470 w 4168862"/>
              <a:gd name="connsiteY3" fmla="*/ 1252435 h 3036256"/>
              <a:gd name="connsiteX4" fmla="*/ 2083284 w 4168862"/>
              <a:gd name="connsiteY4" fmla="*/ 1176414 h 3036256"/>
              <a:gd name="connsiteX5" fmla="*/ 0 w 4168862"/>
              <a:gd name="connsiteY5" fmla="*/ 1121650 h 3036256"/>
              <a:gd name="connsiteX0" fmla="*/ 0 w 4168862"/>
              <a:gd name="connsiteY0" fmla="*/ 1121650 h 3036256"/>
              <a:gd name="connsiteX1" fmla="*/ 2301834 w 4168862"/>
              <a:gd name="connsiteY1" fmla="*/ 528638 h 3036256"/>
              <a:gd name="connsiteX2" fmla="*/ 4164470 w 4168862"/>
              <a:gd name="connsiteY2" fmla="*/ 1252435 h 3036256"/>
              <a:gd name="connsiteX3" fmla="*/ 2577378 w 4168862"/>
              <a:gd name="connsiteY3" fmla="*/ 3036046 h 3036256"/>
              <a:gd name="connsiteX0" fmla="*/ 0 w 4168862"/>
              <a:gd name="connsiteY0" fmla="*/ 1121650 h 2674573"/>
              <a:gd name="connsiteX1" fmla="*/ 1477217 w 4168862"/>
              <a:gd name="connsiteY1" fmla="*/ 50770 h 2674573"/>
              <a:gd name="connsiteX2" fmla="*/ 2774106 w 4168862"/>
              <a:gd name="connsiteY2" fmla="*/ 66414 h 2674573"/>
              <a:gd name="connsiteX3" fmla="*/ 4164470 w 4168862"/>
              <a:gd name="connsiteY3" fmla="*/ 1252435 h 2674573"/>
              <a:gd name="connsiteX4" fmla="*/ 2083284 w 4168862"/>
              <a:gd name="connsiteY4" fmla="*/ 1176414 h 2674573"/>
              <a:gd name="connsiteX5" fmla="*/ 0 w 4168862"/>
              <a:gd name="connsiteY5" fmla="*/ 1121650 h 2674573"/>
              <a:gd name="connsiteX0" fmla="*/ 0 w 4168862"/>
              <a:gd name="connsiteY0" fmla="*/ 1121650 h 2674573"/>
              <a:gd name="connsiteX1" fmla="*/ 2301834 w 4168862"/>
              <a:gd name="connsiteY1" fmla="*/ 528638 h 2674573"/>
              <a:gd name="connsiteX2" fmla="*/ 4164470 w 4168862"/>
              <a:gd name="connsiteY2" fmla="*/ 1252435 h 2674573"/>
              <a:gd name="connsiteX3" fmla="*/ 2711253 w 4168862"/>
              <a:gd name="connsiteY3" fmla="*/ 2674306 h 2674573"/>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2083284 w 4168862"/>
              <a:gd name="connsiteY4" fmla="*/ 1176414 h 1252435"/>
              <a:gd name="connsiteX5" fmla="*/ 0 w 4168862"/>
              <a:gd name="connsiteY5" fmla="*/ 1121650 h 1252435"/>
              <a:gd name="connsiteX0" fmla="*/ 0 w 4168862"/>
              <a:gd name="connsiteY0" fmla="*/ 1121650 h 1252435"/>
              <a:gd name="connsiteX1" fmla="*/ 2301834 w 4168862"/>
              <a:gd name="connsiteY1" fmla="*/ 528638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1362417 w 4168862"/>
              <a:gd name="connsiteY4" fmla="*/ 553416 h 1252435"/>
              <a:gd name="connsiteX5" fmla="*/ 0 w 4168862"/>
              <a:gd name="connsiteY5" fmla="*/ 1121650 h 1252435"/>
              <a:gd name="connsiteX0" fmla="*/ 0 w 4168862"/>
              <a:gd name="connsiteY0" fmla="*/ 1121650 h 1252435"/>
              <a:gd name="connsiteX1" fmla="*/ 2301834 w 4168862"/>
              <a:gd name="connsiteY1" fmla="*/ 528638 h 1252435"/>
              <a:gd name="connsiteX2" fmla="*/ 4164470 w 4168862"/>
              <a:gd name="connsiteY2" fmla="*/ 1252435 h 1252435"/>
              <a:gd name="connsiteX0" fmla="*/ 0 w 4168862"/>
              <a:gd name="connsiteY0" fmla="*/ 1121650 h 1252435"/>
              <a:gd name="connsiteX1" fmla="*/ 1477217 w 4168862"/>
              <a:gd name="connsiteY1" fmla="*/ 50770 h 1252435"/>
              <a:gd name="connsiteX2" fmla="*/ 2774106 w 4168862"/>
              <a:gd name="connsiteY2" fmla="*/ 66414 h 1252435"/>
              <a:gd name="connsiteX3" fmla="*/ 4164470 w 4168862"/>
              <a:gd name="connsiteY3" fmla="*/ 1252435 h 1252435"/>
              <a:gd name="connsiteX4" fmla="*/ 0 w 4168862"/>
              <a:gd name="connsiteY4" fmla="*/ 1121650 h 1252435"/>
              <a:gd name="connsiteX0" fmla="*/ 0 w 4168862"/>
              <a:gd name="connsiteY0" fmla="*/ 1121650 h 1252435"/>
              <a:gd name="connsiteX1" fmla="*/ 2301834 w 4168862"/>
              <a:gd name="connsiteY1" fmla="*/ 528638 h 1252435"/>
              <a:gd name="connsiteX2" fmla="*/ 4164470 w 4168862"/>
              <a:gd name="connsiteY2" fmla="*/ 1252435 h 1252435"/>
              <a:gd name="connsiteX0" fmla="*/ 0 w 4168862"/>
              <a:gd name="connsiteY0" fmla="*/ 1121650 h 1455545"/>
              <a:gd name="connsiteX1" fmla="*/ 1477217 w 4168862"/>
              <a:gd name="connsiteY1" fmla="*/ 50770 h 1455545"/>
              <a:gd name="connsiteX2" fmla="*/ 2774106 w 4168862"/>
              <a:gd name="connsiteY2" fmla="*/ 66414 h 1455545"/>
              <a:gd name="connsiteX3" fmla="*/ 4164470 w 4168862"/>
              <a:gd name="connsiteY3" fmla="*/ 1252435 h 1455545"/>
              <a:gd name="connsiteX4" fmla="*/ 0 w 4168862"/>
              <a:gd name="connsiteY4" fmla="*/ 1121650 h 1455545"/>
              <a:gd name="connsiteX0" fmla="*/ 0 w 4168862"/>
              <a:gd name="connsiteY0" fmla="*/ 1121650 h 1455545"/>
              <a:gd name="connsiteX1" fmla="*/ 2301834 w 4168862"/>
              <a:gd name="connsiteY1" fmla="*/ 528638 h 1455545"/>
              <a:gd name="connsiteX2" fmla="*/ 4164470 w 4168862"/>
              <a:gd name="connsiteY2" fmla="*/ 1252435 h 1455545"/>
              <a:gd name="connsiteX0" fmla="*/ 16250 w 4184118"/>
              <a:gd name="connsiteY0" fmla="*/ 1055635 h 1186420"/>
              <a:gd name="connsiteX1" fmla="*/ 2790356 w 4184118"/>
              <a:gd name="connsiteY1" fmla="*/ 399 h 1186420"/>
              <a:gd name="connsiteX2" fmla="*/ 4180720 w 4184118"/>
              <a:gd name="connsiteY2" fmla="*/ 1186420 h 1186420"/>
              <a:gd name="connsiteX3" fmla="*/ 16250 w 4184118"/>
              <a:gd name="connsiteY3" fmla="*/ 1055635 h 1186420"/>
              <a:gd name="connsiteX0" fmla="*/ 16250 w 4184118"/>
              <a:gd name="connsiteY0" fmla="*/ 1055635 h 1186420"/>
              <a:gd name="connsiteX1" fmla="*/ 2318084 w 4184118"/>
              <a:gd name="connsiteY1" fmla="*/ 462623 h 1186420"/>
              <a:gd name="connsiteX2" fmla="*/ 4180720 w 4184118"/>
              <a:gd name="connsiteY2" fmla="*/ 1186420 h 1186420"/>
              <a:gd name="connsiteX0" fmla="*/ 0 w 4167104"/>
              <a:gd name="connsiteY0" fmla="*/ 594488 h 725273"/>
              <a:gd name="connsiteX1" fmla="*/ 4164470 w 4167104"/>
              <a:gd name="connsiteY1" fmla="*/ 725273 h 725273"/>
              <a:gd name="connsiteX2" fmla="*/ 0 w 4167104"/>
              <a:gd name="connsiteY2" fmla="*/ 594488 h 725273"/>
              <a:gd name="connsiteX0" fmla="*/ 0 w 4167104"/>
              <a:gd name="connsiteY0" fmla="*/ 594488 h 725273"/>
              <a:gd name="connsiteX1" fmla="*/ 2301834 w 4167104"/>
              <a:gd name="connsiteY1" fmla="*/ 1476 h 725273"/>
              <a:gd name="connsiteX2" fmla="*/ 4164470 w 4167104"/>
              <a:gd name="connsiteY2" fmla="*/ 725273 h 725273"/>
              <a:gd name="connsiteX0" fmla="*/ 0 w 4166387"/>
              <a:gd name="connsiteY0" fmla="*/ 524382 h 655167"/>
              <a:gd name="connsiteX1" fmla="*/ 4164470 w 4166387"/>
              <a:gd name="connsiteY1" fmla="*/ 655167 h 655167"/>
              <a:gd name="connsiteX2" fmla="*/ 0 w 4166387"/>
              <a:gd name="connsiteY2" fmla="*/ 524382 h 655167"/>
              <a:gd name="connsiteX0" fmla="*/ 0 w 4166387"/>
              <a:gd name="connsiteY0" fmla="*/ 524382 h 655167"/>
              <a:gd name="connsiteX1" fmla="*/ 1910508 w 4166387"/>
              <a:gd name="connsiteY1" fmla="*/ 1708 h 655167"/>
              <a:gd name="connsiteX2" fmla="*/ 4164470 w 4166387"/>
              <a:gd name="connsiteY2" fmla="*/ 655167 h 655167"/>
              <a:gd name="connsiteX0" fmla="*/ 0 w 4167053"/>
              <a:gd name="connsiteY0" fmla="*/ 594488 h 725273"/>
              <a:gd name="connsiteX1" fmla="*/ 4164470 w 4167053"/>
              <a:gd name="connsiteY1" fmla="*/ 725273 h 725273"/>
              <a:gd name="connsiteX2" fmla="*/ 0 w 4167053"/>
              <a:gd name="connsiteY2" fmla="*/ 594488 h 725273"/>
              <a:gd name="connsiteX0" fmla="*/ 0 w 4167053"/>
              <a:gd name="connsiteY0" fmla="*/ 594488 h 725273"/>
              <a:gd name="connsiteX1" fmla="*/ 2281238 w 4167053"/>
              <a:gd name="connsiteY1" fmla="*/ 1475 h 725273"/>
              <a:gd name="connsiteX2" fmla="*/ 4164470 w 4167053"/>
              <a:gd name="connsiteY2" fmla="*/ 725273 h 725273"/>
              <a:gd name="connsiteX0" fmla="*/ 0 w 4167053"/>
              <a:gd name="connsiteY0" fmla="*/ 594488 h 725273"/>
              <a:gd name="connsiteX1" fmla="*/ 4164470 w 4167053"/>
              <a:gd name="connsiteY1" fmla="*/ 725273 h 725273"/>
              <a:gd name="connsiteX2" fmla="*/ 0 w 4167053"/>
              <a:gd name="connsiteY2" fmla="*/ 594488 h 725273"/>
              <a:gd name="connsiteX0" fmla="*/ 0 w 4167053"/>
              <a:gd name="connsiteY0" fmla="*/ 594488 h 725273"/>
              <a:gd name="connsiteX1" fmla="*/ 2281238 w 4167053"/>
              <a:gd name="connsiteY1" fmla="*/ 1475 h 725273"/>
              <a:gd name="connsiteX2" fmla="*/ 4164470 w 4167053"/>
              <a:gd name="connsiteY2" fmla="*/ 725273 h 725273"/>
              <a:gd name="connsiteX0" fmla="*/ 0 w 4258183"/>
              <a:gd name="connsiteY0" fmla="*/ 594488 h 816713"/>
              <a:gd name="connsiteX1" fmla="*/ 4258183 w 4258183"/>
              <a:gd name="connsiteY1" fmla="*/ 816713 h 816713"/>
              <a:gd name="connsiteX0" fmla="*/ 0 w 4258183"/>
              <a:gd name="connsiteY0" fmla="*/ 594488 h 816713"/>
              <a:gd name="connsiteX1" fmla="*/ 2281238 w 4258183"/>
              <a:gd name="connsiteY1" fmla="*/ 1475 h 816713"/>
              <a:gd name="connsiteX2" fmla="*/ 4164470 w 4258183"/>
              <a:gd name="connsiteY2" fmla="*/ 725273 h 816713"/>
            </a:gdLst>
            <a:ahLst/>
            <a:cxnLst>
              <a:cxn ang="0">
                <a:pos x="connsiteX0" y="connsiteY0"/>
              </a:cxn>
              <a:cxn ang="0">
                <a:pos x="connsiteX1" y="connsiteY1"/>
              </a:cxn>
              <a:cxn ang="0">
                <a:pos x="connsiteX2" y="connsiteY2"/>
              </a:cxn>
            </a:cxnLst>
            <a:rect l="l" t="t" r="r" b="b"/>
            <a:pathLst>
              <a:path w="4258183" h="816713" stroke="0" extrusionOk="0">
                <a:moveTo>
                  <a:pt x="0" y="594488"/>
                </a:moveTo>
                <a:cubicBezTo>
                  <a:pt x="1388157" y="638083"/>
                  <a:pt x="4258183" y="816713"/>
                  <a:pt x="4258183" y="816713"/>
                </a:cubicBezTo>
              </a:path>
              <a:path w="4258183" h="816713" fill="none">
                <a:moveTo>
                  <a:pt x="0" y="594488"/>
                </a:moveTo>
                <a:cubicBezTo>
                  <a:pt x="609340" y="462570"/>
                  <a:pt x="1436435" y="-30370"/>
                  <a:pt x="2281238" y="1475"/>
                </a:cubicBezTo>
                <a:cubicBezTo>
                  <a:pt x="3213967" y="5409"/>
                  <a:pt x="4224909" y="198798"/>
                  <a:pt x="4164470" y="725273"/>
                </a:cubicBezTo>
              </a:path>
            </a:pathLst>
          </a:cu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66" name="Arc 105"/>
          <p:cNvSpPr/>
          <p:nvPr/>
        </p:nvSpPr>
        <p:spPr>
          <a:xfrm>
            <a:off x="2339947" y="2045439"/>
            <a:ext cx="3675178" cy="1142775"/>
          </a:xfrm>
          <a:custGeom>
            <a:avLst/>
            <a:gdLst>
              <a:gd name="connsiteX0" fmla="*/ 28 w 3675205"/>
              <a:gd name="connsiteY0" fmla="*/ 1136423 h 2285550"/>
              <a:gd name="connsiteX1" fmla="*/ 1839578 w 3675205"/>
              <a:gd name="connsiteY1" fmla="*/ 0 h 2285550"/>
              <a:gd name="connsiteX2" fmla="*/ 3675206 w 3675205"/>
              <a:gd name="connsiteY2" fmla="*/ 1142775 h 2285550"/>
              <a:gd name="connsiteX3" fmla="*/ 1837603 w 3675205"/>
              <a:gd name="connsiteY3" fmla="*/ 1142775 h 2285550"/>
              <a:gd name="connsiteX4" fmla="*/ 28 w 3675205"/>
              <a:gd name="connsiteY4" fmla="*/ 1136423 h 2285550"/>
              <a:gd name="connsiteX0" fmla="*/ 28 w 3675205"/>
              <a:gd name="connsiteY0" fmla="*/ 1136423 h 2285550"/>
              <a:gd name="connsiteX1" fmla="*/ 1839578 w 3675205"/>
              <a:gd name="connsiteY1" fmla="*/ 0 h 2285550"/>
              <a:gd name="connsiteX2" fmla="*/ 3675206 w 3675205"/>
              <a:gd name="connsiteY2" fmla="*/ 1142775 h 2285550"/>
              <a:gd name="connsiteX0" fmla="*/ 0 w 3675178"/>
              <a:gd name="connsiteY0" fmla="*/ 1136423 h 1142775"/>
              <a:gd name="connsiteX1" fmla="*/ 1839550 w 3675178"/>
              <a:gd name="connsiteY1" fmla="*/ 0 h 1142775"/>
              <a:gd name="connsiteX2" fmla="*/ 3675178 w 3675178"/>
              <a:gd name="connsiteY2" fmla="*/ 1142775 h 1142775"/>
              <a:gd name="connsiteX3" fmla="*/ 1837575 w 3675178"/>
              <a:gd name="connsiteY3" fmla="*/ 1142775 h 1142775"/>
              <a:gd name="connsiteX4" fmla="*/ 0 w 3675178"/>
              <a:gd name="connsiteY4" fmla="*/ 1136423 h 1142775"/>
              <a:gd name="connsiteX0" fmla="*/ 0 w 3675178"/>
              <a:gd name="connsiteY0" fmla="*/ 1136423 h 1142775"/>
              <a:gd name="connsiteX1" fmla="*/ 1889791 w 3675178"/>
              <a:gd name="connsiteY1" fmla="*/ 231112 h 1142775"/>
              <a:gd name="connsiteX2" fmla="*/ 3675178 w 3675178"/>
              <a:gd name="connsiteY2" fmla="*/ 1142775 h 1142775"/>
              <a:gd name="connsiteX0" fmla="*/ 0 w 3675178"/>
              <a:gd name="connsiteY0" fmla="*/ 1136423 h 1142775"/>
              <a:gd name="connsiteX1" fmla="*/ 1839550 w 3675178"/>
              <a:gd name="connsiteY1" fmla="*/ 0 h 1142775"/>
              <a:gd name="connsiteX2" fmla="*/ 3675178 w 3675178"/>
              <a:gd name="connsiteY2" fmla="*/ 1142775 h 1142775"/>
              <a:gd name="connsiteX3" fmla="*/ 1837575 w 3675178"/>
              <a:gd name="connsiteY3" fmla="*/ 1142775 h 1142775"/>
              <a:gd name="connsiteX4" fmla="*/ 0 w 3675178"/>
              <a:gd name="connsiteY4" fmla="*/ 1136423 h 1142775"/>
              <a:gd name="connsiteX0" fmla="*/ 0 w 3675178"/>
              <a:gd name="connsiteY0" fmla="*/ 1136423 h 1142775"/>
              <a:gd name="connsiteX1" fmla="*/ 1879742 w 3675178"/>
              <a:gd name="connsiteY1" fmla="*/ 311499 h 1142775"/>
              <a:gd name="connsiteX2" fmla="*/ 3675178 w 3675178"/>
              <a:gd name="connsiteY2" fmla="*/ 1142775 h 1142775"/>
              <a:gd name="connsiteX0" fmla="*/ 0 w 3675178"/>
              <a:gd name="connsiteY0" fmla="*/ 1136423 h 1142775"/>
              <a:gd name="connsiteX1" fmla="*/ 1839550 w 3675178"/>
              <a:gd name="connsiteY1" fmla="*/ 0 h 1142775"/>
              <a:gd name="connsiteX2" fmla="*/ 3675178 w 3675178"/>
              <a:gd name="connsiteY2" fmla="*/ 1142775 h 1142775"/>
              <a:gd name="connsiteX3" fmla="*/ 1837575 w 3675178"/>
              <a:gd name="connsiteY3" fmla="*/ 1142775 h 1142775"/>
              <a:gd name="connsiteX4" fmla="*/ 0 w 3675178"/>
              <a:gd name="connsiteY4" fmla="*/ 1136423 h 1142775"/>
              <a:gd name="connsiteX0" fmla="*/ 0 w 3675178"/>
              <a:gd name="connsiteY0" fmla="*/ 1136423 h 1142775"/>
              <a:gd name="connsiteX1" fmla="*/ 1869694 w 3675178"/>
              <a:gd name="connsiteY1" fmla="*/ 341644 h 1142775"/>
              <a:gd name="connsiteX2" fmla="*/ 3675178 w 3675178"/>
              <a:gd name="connsiteY2" fmla="*/ 1142775 h 1142775"/>
            </a:gdLst>
            <a:ahLst/>
            <a:cxnLst>
              <a:cxn ang="0">
                <a:pos x="connsiteX0" y="connsiteY0"/>
              </a:cxn>
              <a:cxn ang="0">
                <a:pos x="connsiteX1" y="connsiteY1"/>
              </a:cxn>
              <a:cxn ang="0">
                <a:pos x="connsiteX2" y="connsiteY2"/>
              </a:cxn>
            </a:cxnLst>
            <a:rect l="l" t="t" r="r" b="b"/>
            <a:pathLst>
              <a:path w="3675178" h="1142775" stroke="0" extrusionOk="0">
                <a:moveTo>
                  <a:pt x="0" y="1136423"/>
                </a:moveTo>
                <a:cubicBezTo>
                  <a:pt x="5623" y="507295"/>
                  <a:pt x="827886" y="-676"/>
                  <a:pt x="1839550" y="0"/>
                </a:cubicBezTo>
                <a:cubicBezTo>
                  <a:pt x="2853659" y="678"/>
                  <a:pt x="3675178" y="512117"/>
                  <a:pt x="3675178" y="1142775"/>
                </a:cubicBezTo>
                <a:lnTo>
                  <a:pt x="1837575" y="1142775"/>
                </a:lnTo>
                <a:lnTo>
                  <a:pt x="0" y="1136423"/>
                </a:lnTo>
                <a:close/>
              </a:path>
              <a:path w="3675178" h="1142775" fill="none">
                <a:moveTo>
                  <a:pt x="0" y="1136423"/>
                </a:moveTo>
                <a:cubicBezTo>
                  <a:pt x="5623" y="507295"/>
                  <a:pt x="858030" y="340968"/>
                  <a:pt x="1869694" y="341644"/>
                </a:cubicBezTo>
                <a:cubicBezTo>
                  <a:pt x="2883803" y="342322"/>
                  <a:pt x="3675178" y="512117"/>
                  <a:pt x="3675178" y="1142775"/>
                </a:cubicBezTo>
              </a:path>
            </a:pathLst>
          </a:cu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67" name="Arc 106"/>
          <p:cNvSpPr/>
          <p:nvPr/>
        </p:nvSpPr>
        <p:spPr>
          <a:xfrm>
            <a:off x="2370481" y="2045436"/>
            <a:ext cx="5096428" cy="1166916"/>
          </a:xfrm>
          <a:custGeom>
            <a:avLst/>
            <a:gdLst>
              <a:gd name="connsiteX0" fmla="*/ 4085 w 5102778"/>
              <a:gd name="connsiteY0" fmla="*/ 1100908 h 2333832"/>
              <a:gd name="connsiteX1" fmla="*/ 2555254 w 5102778"/>
              <a:gd name="connsiteY1" fmla="*/ 1 h 2333832"/>
              <a:gd name="connsiteX2" fmla="*/ 5100513 w 5102778"/>
              <a:gd name="connsiteY2" fmla="*/ 1117756 h 2333832"/>
              <a:gd name="connsiteX3" fmla="*/ 2551389 w 5102778"/>
              <a:gd name="connsiteY3" fmla="*/ 1166916 h 2333832"/>
              <a:gd name="connsiteX4" fmla="*/ 4085 w 5102778"/>
              <a:gd name="connsiteY4" fmla="*/ 1100908 h 2333832"/>
              <a:gd name="connsiteX0" fmla="*/ 4085 w 5102778"/>
              <a:gd name="connsiteY0" fmla="*/ 1100908 h 2333832"/>
              <a:gd name="connsiteX1" fmla="*/ 2555254 w 5102778"/>
              <a:gd name="connsiteY1" fmla="*/ 1 h 2333832"/>
              <a:gd name="connsiteX2" fmla="*/ 5100513 w 5102778"/>
              <a:gd name="connsiteY2" fmla="*/ 1117756 h 2333832"/>
              <a:gd name="connsiteX0" fmla="*/ 0 w 5096428"/>
              <a:gd name="connsiteY0" fmla="*/ 1100908 h 1166916"/>
              <a:gd name="connsiteX1" fmla="*/ 2551169 w 5096428"/>
              <a:gd name="connsiteY1" fmla="*/ 1 h 1166916"/>
              <a:gd name="connsiteX2" fmla="*/ 5096428 w 5096428"/>
              <a:gd name="connsiteY2" fmla="*/ 1117756 h 1166916"/>
              <a:gd name="connsiteX3" fmla="*/ 2547304 w 5096428"/>
              <a:gd name="connsiteY3" fmla="*/ 1166916 h 1166916"/>
              <a:gd name="connsiteX4" fmla="*/ 0 w 5096428"/>
              <a:gd name="connsiteY4" fmla="*/ 1100908 h 1166916"/>
              <a:gd name="connsiteX0" fmla="*/ 0 w 5096428"/>
              <a:gd name="connsiteY0" fmla="*/ 1100908 h 1166916"/>
              <a:gd name="connsiteX1" fmla="*/ 2521024 w 5096428"/>
              <a:gd name="connsiteY1" fmla="*/ 231113 h 1166916"/>
              <a:gd name="connsiteX2" fmla="*/ 5096428 w 5096428"/>
              <a:gd name="connsiteY2" fmla="*/ 1117756 h 1166916"/>
              <a:gd name="connsiteX0" fmla="*/ 0 w 5096428"/>
              <a:gd name="connsiteY0" fmla="*/ 1100908 h 1166916"/>
              <a:gd name="connsiteX1" fmla="*/ 2551169 w 5096428"/>
              <a:gd name="connsiteY1" fmla="*/ 1 h 1166916"/>
              <a:gd name="connsiteX2" fmla="*/ 5096428 w 5096428"/>
              <a:gd name="connsiteY2" fmla="*/ 1117756 h 1166916"/>
              <a:gd name="connsiteX3" fmla="*/ 2547304 w 5096428"/>
              <a:gd name="connsiteY3" fmla="*/ 1166916 h 1166916"/>
              <a:gd name="connsiteX4" fmla="*/ 0 w 5096428"/>
              <a:gd name="connsiteY4" fmla="*/ 1100908 h 1166916"/>
              <a:gd name="connsiteX0" fmla="*/ 0 w 5096428"/>
              <a:gd name="connsiteY0" fmla="*/ 1100908 h 1166916"/>
              <a:gd name="connsiteX1" fmla="*/ 2400444 w 5096428"/>
              <a:gd name="connsiteY1" fmla="*/ 251209 h 1166916"/>
              <a:gd name="connsiteX2" fmla="*/ 5096428 w 5096428"/>
              <a:gd name="connsiteY2" fmla="*/ 1117756 h 1166916"/>
              <a:gd name="connsiteX0" fmla="*/ 0 w 5096428"/>
              <a:gd name="connsiteY0" fmla="*/ 1100908 h 1166916"/>
              <a:gd name="connsiteX1" fmla="*/ 2551169 w 5096428"/>
              <a:gd name="connsiteY1" fmla="*/ 1 h 1166916"/>
              <a:gd name="connsiteX2" fmla="*/ 5096428 w 5096428"/>
              <a:gd name="connsiteY2" fmla="*/ 1117756 h 1166916"/>
              <a:gd name="connsiteX3" fmla="*/ 2547304 w 5096428"/>
              <a:gd name="connsiteY3" fmla="*/ 1166916 h 1166916"/>
              <a:gd name="connsiteX4" fmla="*/ 0 w 5096428"/>
              <a:gd name="connsiteY4" fmla="*/ 1100908 h 1166916"/>
              <a:gd name="connsiteX0" fmla="*/ 0 w 5096428"/>
              <a:gd name="connsiteY0" fmla="*/ 1100908 h 1166916"/>
              <a:gd name="connsiteX1" fmla="*/ 2159284 w 5096428"/>
              <a:gd name="connsiteY1" fmla="*/ 251209 h 1166916"/>
              <a:gd name="connsiteX2" fmla="*/ 5096428 w 5096428"/>
              <a:gd name="connsiteY2" fmla="*/ 1117756 h 1166916"/>
            </a:gdLst>
            <a:ahLst/>
            <a:cxnLst>
              <a:cxn ang="0">
                <a:pos x="connsiteX0" y="connsiteY0"/>
              </a:cxn>
              <a:cxn ang="0">
                <a:pos x="connsiteX1" y="connsiteY1"/>
              </a:cxn>
              <a:cxn ang="0">
                <a:pos x="connsiteX2" y="connsiteY2"/>
              </a:cxn>
            </a:cxnLst>
            <a:rect l="l" t="t" r="r" b="b"/>
            <a:pathLst>
              <a:path w="5096428" h="1166916" stroke="0" extrusionOk="0">
                <a:moveTo>
                  <a:pt x="0" y="1100908"/>
                </a:moveTo>
                <a:cubicBezTo>
                  <a:pt x="76620" y="482390"/>
                  <a:pt x="1196652" y="-937"/>
                  <a:pt x="2551169" y="1"/>
                </a:cubicBezTo>
                <a:cubicBezTo>
                  <a:pt x="3916958" y="947"/>
                  <a:pt x="5038890" y="493646"/>
                  <a:pt x="5096428" y="1117756"/>
                </a:cubicBezTo>
                <a:lnTo>
                  <a:pt x="2547304" y="1166916"/>
                </a:lnTo>
                <a:lnTo>
                  <a:pt x="0" y="1100908"/>
                </a:lnTo>
                <a:close/>
              </a:path>
              <a:path w="5096428" h="1166916" fill="none">
                <a:moveTo>
                  <a:pt x="0" y="1100908"/>
                </a:moveTo>
                <a:cubicBezTo>
                  <a:pt x="76620" y="482390"/>
                  <a:pt x="804767" y="250271"/>
                  <a:pt x="2159284" y="251209"/>
                </a:cubicBezTo>
                <a:cubicBezTo>
                  <a:pt x="3525073" y="252155"/>
                  <a:pt x="5038890" y="493646"/>
                  <a:pt x="5096428" y="1117756"/>
                </a:cubicBezTo>
              </a:path>
            </a:pathLst>
          </a:cu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68" name="Arc 107"/>
          <p:cNvSpPr/>
          <p:nvPr/>
        </p:nvSpPr>
        <p:spPr>
          <a:xfrm>
            <a:off x="1878921" y="1921445"/>
            <a:ext cx="5669089" cy="1198377"/>
          </a:xfrm>
          <a:custGeom>
            <a:avLst/>
            <a:gdLst>
              <a:gd name="connsiteX0" fmla="*/ 210 w 5662775"/>
              <a:gd name="connsiteY0" fmla="*/ 1115099 h 2257663"/>
              <a:gd name="connsiteX1" fmla="*/ 2835988 w 5662775"/>
              <a:gd name="connsiteY1" fmla="*/ 1 h 2257663"/>
              <a:gd name="connsiteX2" fmla="*/ 5662680 w 5662775"/>
              <a:gd name="connsiteY2" fmla="*/ 1138170 h 2257663"/>
              <a:gd name="connsiteX3" fmla="*/ 2831388 w 5662775"/>
              <a:gd name="connsiteY3" fmla="*/ 1128832 h 2257663"/>
              <a:gd name="connsiteX4" fmla="*/ 210 w 5662775"/>
              <a:gd name="connsiteY4" fmla="*/ 1115099 h 2257663"/>
              <a:gd name="connsiteX0" fmla="*/ 210 w 5662775"/>
              <a:gd name="connsiteY0" fmla="*/ 1115099 h 2257663"/>
              <a:gd name="connsiteX1" fmla="*/ 2835988 w 5662775"/>
              <a:gd name="connsiteY1" fmla="*/ 1 h 2257663"/>
              <a:gd name="connsiteX2" fmla="*/ 5662680 w 5662775"/>
              <a:gd name="connsiteY2" fmla="*/ 1138170 h 2257663"/>
              <a:gd name="connsiteX0" fmla="*/ 0 w 5662568"/>
              <a:gd name="connsiteY0" fmla="*/ 1115099 h 1138170"/>
              <a:gd name="connsiteX1" fmla="*/ 2835778 w 5662568"/>
              <a:gd name="connsiteY1" fmla="*/ 1 h 1138170"/>
              <a:gd name="connsiteX2" fmla="*/ 5662470 w 5662568"/>
              <a:gd name="connsiteY2" fmla="*/ 1138170 h 1138170"/>
              <a:gd name="connsiteX3" fmla="*/ 2831178 w 5662568"/>
              <a:gd name="connsiteY3" fmla="*/ 1128832 h 1138170"/>
              <a:gd name="connsiteX4" fmla="*/ 0 w 5662568"/>
              <a:gd name="connsiteY4" fmla="*/ 1115099 h 1138170"/>
              <a:gd name="connsiteX0" fmla="*/ 0 w 5662568"/>
              <a:gd name="connsiteY0" fmla="*/ 1115099 h 1138170"/>
              <a:gd name="connsiteX1" fmla="*/ 2664956 w 5662568"/>
              <a:gd name="connsiteY1" fmla="*/ 251210 h 1138170"/>
              <a:gd name="connsiteX2" fmla="*/ 5662470 w 5662568"/>
              <a:gd name="connsiteY2" fmla="*/ 1138170 h 1138170"/>
              <a:gd name="connsiteX0" fmla="*/ 0 w 5662568"/>
              <a:gd name="connsiteY0" fmla="*/ 1115099 h 1138170"/>
              <a:gd name="connsiteX1" fmla="*/ 2835778 w 5662568"/>
              <a:gd name="connsiteY1" fmla="*/ 1 h 1138170"/>
              <a:gd name="connsiteX2" fmla="*/ 5662470 w 5662568"/>
              <a:gd name="connsiteY2" fmla="*/ 1138170 h 1138170"/>
              <a:gd name="connsiteX3" fmla="*/ 2831178 w 5662568"/>
              <a:gd name="connsiteY3" fmla="*/ 1128832 h 1138170"/>
              <a:gd name="connsiteX4" fmla="*/ 0 w 5662568"/>
              <a:gd name="connsiteY4" fmla="*/ 1115099 h 1138170"/>
              <a:gd name="connsiteX0" fmla="*/ 0 w 5662568"/>
              <a:gd name="connsiteY0" fmla="*/ 1115099 h 1138170"/>
              <a:gd name="connsiteX1" fmla="*/ 2634811 w 5662568"/>
              <a:gd name="connsiteY1" fmla="*/ 472273 h 1138170"/>
              <a:gd name="connsiteX2" fmla="*/ 5662470 w 5662568"/>
              <a:gd name="connsiteY2" fmla="*/ 1138170 h 1138170"/>
              <a:gd name="connsiteX0" fmla="*/ 0 w 5662568"/>
              <a:gd name="connsiteY0" fmla="*/ 1115099 h 1138170"/>
              <a:gd name="connsiteX1" fmla="*/ 2835778 w 5662568"/>
              <a:gd name="connsiteY1" fmla="*/ 1 h 1138170"/>
              <a:gd name="connsiteX2" fmla="*/ 5662470 w 5662568"/>
              <a:gd name="connsiteY2" fmla="*/ 1138170 h 1138170"/>
              <a:gd name="connsiteX3" fmla="*/ 2831178 w 5662568"/>
              <a:gd name="connsiteY3" fmla="*/ 1128832 h 1138170"/>
              <a:gd name="connsiteX4" fmla="*/ 0 w 5662568"/>
              <a:gd name="connsiteY4" fmla="*/ 1115099 h 1138170"/>
              <a:gd name="connsiteX0" fmla="*/ 0 w 5662568"/>
              <a:gd name="connsiteY0" fmla="*/ 1115099 h 1138170"/>
              <a:gd name="connsiteX1" fmla="*/ 2614714 w 5662568"/>
              <a:gd name="connsiteY1" fmla="*/ 311499 h 1138170"/>
              <a:gd name="connsiteX2" fmla="*/ 5662470 w 5662568"/>
              <a:gd name="connsiteY2" fmla="*/ 1138170 h 1138170"/>
              <a:gd name="connsiteX0" fmla="*/ 0 w 5662568"/>
              <a:gd name="connsiteY0" fmla="*/ 1115099 h 1138170"/>
              <a:gd name="connsiteX1" fmla="*/ 2835778 w 5662568"/>
              <a:gd name="connsiteY1" fmla="*/ 1 h 1138170"/>
              <a:gd name="connsiteX2" fmla="*/ 5662470 w 5662568"/>
              <a:gd name="connsiteY2" fmla="*/ 1138170 h 1138170"/>
              <a:gd name="connsiteX3" fmla="*/ 2831178 w 5662568"/>
              <a:gd name="connsiteY3" fmla="*/ 1128832 h 1138170"/>
              <a:gd name="connsiteX4" fmla="*/ 0 w 5662568"/>
              <a:gd name="connsiteY4" fmla="*/ 1115099 h 1138170"/>
              <a:gd name="connsiteX0" fmla="*/ 0 w 5662568"/>
              <a:gd name="connsiteY0" fmla="*/ 1115099 h 1138170"/>
              <a:gd name="connsiteX1" fmla="*/ 2614714 w 5662568"/>
              <a:gd name="connsiteY1" fmla="*/ 311499 h 1138170"/>
              <a:gd name="connsiteX2" fmla="*/ 5662470 w 5662568"/>
              <a:gd name="connsiteY2" fmla="*/ 1138170 h 1138170"/>
            </a:gdLst>
            <a:ahLst/>
            <a:cxnLst>
              <a:cxn ang="0">
                <a:pos x="connsiteX0" y="connsiteY0"/>
              </a:cxn>
              <a:cxn ang="0">
                <a:pos x="connsiteX1" y="connsiteY1"/>
              </a:cxn>
              <a:cxn ang="0">
                <a:pos x="connsiteX2" y="connsiteY2"/>
              </a:cxn>
            </a:cxnLst>
            <a:rect l="l" t="t" r="r" b="b"/>
            <a:pathLst>
              <a:path w="5662568" h="1138170" stroke="0" extrusionOk="0">
                <a:moveTo>
                  <a:pt x="0" y="1115099"/>
                </a:moveTo>
                <a:cubicBezTo>
                  <a:pt x="360525" y="556640"/>
                  <a:pt x="1283690" y="-1005"/>
                  <a:pt x="2835778" y="1"/>
                </a:cubicBezTo>
                <a:cubicBezTo>
                  <a:pt x="4406865" y="1018"/>
                  <a:pt x="5675467" y="511822"/>
                  <a:pt x="5662470" y="1138170"/>
                </a:cubicBezTo>
                <a:lnTo>
                  <a:pt x="2831178" y="1128832"/>
                </a:lnTo>
                <a:lnTo>
                  <a:pt x="0" y="1115099"/>
                </a:lnTo>
                <a:close/>
              </a:path>
              <a:path w="5662568" h="1138170" fill="none">
                <a:moveTo>
                  <a:pt x="0" y="1115099"/>
                </a:moveTo>
                <a:cubicBezTo>
                  <a:pt x="18881" y="496350"/>
                  <a:pt x="1062626" y="310493"/>
                  <a:pt x="2614714" y="311499"/>
                </a:cubicBezTo>
                <a:cubicBezTo>
                  <a:pt x="4185801" y="312516"/>
                  <a:pt x="5675467" y="511822"/>
                  <a:pt x="5662470" y="1138170"/>
                </a:cubicBezTo>
              </a:path>
            </a:pathLst>
          </a:custGeom>
          <a:ln w="19050">
            <a:solidFill>
              <a:srgbClr val="FFC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69" name="Rounded Rectangular Callout 68"/>
          <p:cNvSpPr/>
          <p:nvPr/>
        </p:nvSpPr>
        <p:spPr>
          <a:xfrm>
            <a:off x="6398104" y="1594029"/>
            <a:ext cx="1893938" cy="440809"/>
          </a:xfrm>
          <a:prstGeom prst="wedgeRoundRectCallout">
            <a:avLst>
              <a:gd name="adj1" fmla="val -49168"/>
              <a:gd name="adj2" fmla="val 144802"/>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defRPr/>
            </a:pPr>
            <a:r>
              <a:rPr lang="en-US" sz="1200" dirty="0">
                <a:solidFill>
                  <a:srgbClr val="FFFFFF"/>
                </a:solidFill>
                <a:latin typeface="Arial"/>
              </a:rPr>
              <a:t>COOP Sessions running with Spines</a:t>
            </a:r>
          </a:p>
        </p:txBody>
      </p:sp>
      <p:sp>
        <p:nvSpPr>
          <p:cNvPr id="70" name="TextBox 69"/>
          <p:cNvSpPr txBox="1"/>
          <p:nvPr/>
        </p:nvSpPr>
        <p:spPr>
          <a:xfrm>
            <a:off x="2415338" y="1079635"/>
            <a:ext cx="3368976" cy="523220"/>
          </a:xfrm>
          <a:prstGeom prst="rect">
            <a:avLst/>
          </a:prstGeom>
          <a:noFill/>
        </p:spPr>
        <p:txBody>
          <a:bodyPr wrap="square" rtlCol="0">
            <a:spAutoFit/>
          </a:bodyPr>
          <a:lstStyle/>
          <a:p>
            <a:pPr algn="ctr" eaLnBrk="0" hangingPunct="0">
              <a:defRPr/>
            </a:pPr>
            <a:r>
              <a:rPr lang="en-US" sz="1400" dirty="0">
                <a:solidFill>
                  <a:schemeClr val="tx2"/>
                </a:solidFill>
                <a:latin typeface="Arial" panose="020B0604020202020204" pitchFamily="34" charset="0"/>
                <a:ea typeface="ＭＳ Ｐゴシック" panose="020B0600070205080204" pitchFamily="34" charset="-128"/>
                <a:cs typeface="+mn-cs"/>
              </a:rPr>
              <a:t>Endpoint (EP) is learnt on Spine through COOP session</a:t>
            </a:r>
          </a:p>
        </p:txBody>
      </p:sp>
      <p:sp>
        <p:nvSpPr>
          <p:cNvPr id="71" name="Rectangle 70"/>
          <p:cNvSpPr/>
          <p:nvPr/>
        </p:nvSpPr>
        <p:spPr>
          <a:xfrm>
            <a:off x="5264704" y="4542868"/>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rgbClr val="0377A3"/>
                </a:solidFill>
                <a:latin typeface="Arial"/>
                <a:ea typeface="ＭＳ Ｐゴシック" panose="020B0600070205080204" pitchFamily="34" charset="-128"/>
                <a:cs typeface="+mn-cs"/>
              </a:rPr>
              <a:t>Remote Location</a:t>
            </a:r>
          </a:p>
        </p:txBody>
      </p:sp>
      <p:sp>
        <p:nvSpPr>
          <p:cNvPr id="72" name="Rectangle 71"/>
          <p:cNvSpPr/>
          <p:nvPr/>
        </p:nvSpPr>
        <p:spPr>
          <a:xfrm>
            <a:off x="609539" y="453974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cxnSp>
        <p:nvCxnSpPr>
          <p:cNvPr id="73" name="Straight Connector 72"/>
          <p:cNvCxnSpPr>
            <a:stCxn id="10" idx="2"/>
            <a:endCxn id="74" idx="0"/>
          </p:cNvCxnSpPr>
          <p:nvPr/>
        </p:nvCxnSpPr>
        <p:spPr>
          <a:xfrm flipH="1">
            <a:off x="6092286" y="3572580"/>
            <a:ext cx="1339569" cy="499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9279" y="4071892"/>
            <a:ext cx="26601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p:cNvCxnSpPr>
            <a:stCxn id="11" idx="2"/>
            <a:endCxn id="74" idx="0"/>
          </p:cNvCxnSpPr>
          <p:nvPr/>
        </p:nvCxnSpPr>
        <p:spPr>
          <a:xfrm>
            <a:off x="6070723" y="3570546"/>
            <a:ext cx="21563" cy="501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5923463" y="3977096"/>
            <a:ext cx="429073"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77"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366" y="4102134"/>
            <a:ext cx="275519"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a:stCxn id="10" idx="2"/>
            <a:endCxn id="77" idx="0"/>
          </p:cNvCxnSpPr>
          <p:nvPr/>
        </p:nvCxnSpPr>
        <p:spPr>
          <a:xfrm>
            <a:off x="7431855" y="3572580"/>
            <a:ext cx="11271" cy="529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464074" y="4120408"/>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EP1</a:t>
            </a:r>
          </a:p>
        </p:txBody>
      </p:sp>
      <p:sp>
        <p:nvSpPr>
          <p:cNvPr id="82" name="TextBox 81"/>
          <p:cNvSpPr txBox="1"/>
          <p:nvPr/>
        </p:nvSpPr>
        <p:spPr>
          <a:xfrm>
            <a:off x="7649332" y="4148660"/>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EP2</a:t>
            </a:r>
          </a:p>
        </p:txBody>
      </p:sp>
      <p:pic>
        <p:nvPicPr>
          <p:cNvPr id="83"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926" y="4127674"/>
            <a:ext cx="296100"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Straight Connector 83"/>
          <p:cNvCxnSpPr>
            <a:stCxn id="16" idx="2"/>
            <a:endCxn id="83" idx="0"/>
          </p:cNvCxnSpPr>
          <p:nvPr/>
        </p:nvCxnSpPr>
        <p:spPr>
          <a:xfrm>
            <a:off x="3077254" y="3897913"/>
            <a:ext cx="9722" cy="22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415338" y="4156815"/>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EP3</a:t>
            </a:r>
          </a:p>
        </p:txBody>
      </p:sp>
      <p:sp>
        <p:nvSpPr>
          <p:cNvPr id="86" name="TextBox 85"/>
          <p:cNvSpPr txBox="1"/>
          <p:nvPr/>
        </p:nvSpPr>
        <p:spPr>
          <a:xfrm>
            <a:off x="3908905" y="1873022"/>
            <a:ext cx="1184427" cy="338554"/>
          </a:xfrm>
          <a:prstGeom prst="rect">
            <a:avLst/>
          </a:prstGeom>
          <a:noFill/>
        </p:spPr>
        <p:txBody>
          <a:bodyPr wrap="none" rtlCol="0">
            <a:spAutoFit/>
          </a:bodyPr>
          <a:lstStyle/>
          <a:p>
            <a:r>
              <a:rPr lang="en-US" sz="1600" dirty="0"/>
              <a:t>IP Network</a:t>
            </a:r>
          </a:p>
        </p:txBody>
      </p:sp>
      <p:pic>
        <p:nvPicPr>
          <p:cNvPr id="8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583" y="2479512"/>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8" name="Straight Connector 87"/>
          <p:cNvCxnSpPr>
            <a:stCxn id="11" idx="0"/>
            <a:endCxn id="89" idx="2"/>
          </p:cNvCxnSpPr>
          <p:nvPr/>
        </p:nvCxnSpPr>
        <p:spPr>
          <a:xfrm flipV="1">
            <a:off x="6070723" y="2742180"/>
            <a:ext cx="313149" cy="39285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89"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219" y="2394670"/>
            <a:ext cx="461305"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0" name="Straight Connector 89"/>
          <p:cNvCxnSpPr>
            <a:stCxn id="89" idx="2"/>
            <a:endCxn id="10" idx="0"/>
          </p:cNvCxnSpPr>
          <p:nvPr/>
        </p:nvCxnSpPr>
        <p:spPr>
          <a:xfrm>
            <a:off x="6383872" y="2742180"/>
            <a:ext cx="1047983" cy="39489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1" idx="0"/>
            <a:endCxn id="87" idx="2"/>
          </p:cNvCxnSpPr>
          <p:nvPr/>
        </p:nvCxnSpPr>
        <p:spPr>
          <a:xfrm flipH="1" flipV="1">
            <a:off x="5708236" y="2827022"/>
            <a:ext cx="362487" cy="30801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0" idx="0"/>
          </p:cNvCxnSpPr>
          <p:nvPr/>
        </p:nvCxnSpPr>
        <p:spPr>
          <a:xfrm flipH="1" flipV="1">
            <a:off x="5723449" y="2827025"/>
            <a:ext cx="1708402" cy="3100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2789272" y="2596363"/>
            <a:ext cx="1532440" cy="674900"/>
            <a:chOff x="381307" y="2237654"/>
            <a:chExt cx="1532440" cy="674900"/>
          </a:xfrm>
        </p:grpSpPr>
        <p:grpSp>
          <p:nvGrpSpPr>
            <p:cNvPr id="105" name="Group 104"/>
            <p:cNvGrpSpPr/>
            <p:nvPr/>
          </p:nvGrpSpPr>
          <p:grpSpPr>
            <a:xfrm>
              <a:off x="382073" y="2237654"/>
              <a:ext cx="1511191" cy="333972"/>
              <a:chOff x="1389077" y="767409"/>
              <a:chExt cx="2535916" cy="386040"/>
            </a:xfrm>
          </p:grpSpPr>
          <p:grpSp>
            <p:nvGrpSpPr>
              <p:cNvPr id="112" name="Group 111"/>
              <p:cNvGrpSpPr/>
              <p:nvPr/>
            </p:nvGrpSpPr>
            <p:grpSpPr>
              <a:xfrm>
                <a:off x="1453252" y="767409"/>
                <a:ext cx="1921808" cy="386040"/>
                <a:chOff x="523157" y="2633515"/>
                <a:chExt cx="1008951" cy="477995"/>
              </a:xfrm>
              <a:solidFill>
                <a:schemeClr val="accent3">
                  <a:lumMod val="25000"/>
                </a:schemeClr>
              </a:solidFill>
            </p:grpSpPr>
            <p:sp>
              <p:nvSpPr>
                <p:cNvPr id="115" name="Rectangle 114"/>
                <p:cNvSpPr/>
                <p:nvPr/>
              </p:nvSpPr>
              <p:spPr>
                <a:xfrm>
                  <a:off x="523157" y="2633515"/>
                  <a:ext cx="1008951" cy="416140"/>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85862" eaLnBrk="0" hangingPunct="0">
                    <a:defRPr/>
                  </a:pPr>
                  <a:endParaRPr lang="en-US" sz="1400" kern="0" dirty="0">
                    <a:solidFill>
                      <a:sysClr val="window" lastClr="FFFFFF"/>
                    </a:solidFill>
                    <a:latin typeface="Arial"/>
                    <a:ea typeface="Apple LiGothic Medium"/>
                    <a:cs typeface="Apple LiGothic Medium"/>
                  </a:endParaRPr>
                </a:p>
              </p:txBody>
            </p:sp>
            <p:cxnSp>
              <p:nvCxnSpPr>
                <p:cNvPr id="116" name="Straight Connector 115"/>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13" name="TextBox 112"/>
              <p:cNvSpPr txBox="1"/>
              <p:nvPr/>
            </p:nvSpPr>
            <p:spPr>
              <a:xfrm>
                <a:off x="1986892" y="822161"/>
                <a:ext cx="1938101" cy="249033"/>
              </a:xfrm>
              <a:prstGeom prst="rect">
                <a:avLst/>
              </a:prstGeom>
              <a:noFill/>
            </p:spPr>
            <p:txBody>
              <a:bodyPr wrap="square" rtlCol="0">
                <a:spAutoFit/>
              </a:bodyPr>
              <a:lstStyle/>
              <a:p>
                <a:pPr eaLnBrk="0" hangingPunct="0">
                  <a:defRPr/>
                </a:pPr>
                <a:r>
                  <a:rPr lang="en-US" sz="800" dirty="0">
                    <a:solidFill>
                      <a:srgbClr val="FFFFFF"/>
                    </a:solidFill>
                    <a:latin typeface="Arial" panose="020B0604020202020204" pitchFamily="34" charset="0"/>
                    <a:ea typeface="ＭＳ Ｐゴシック" panose="020B0600070205080204" pitchFamily="34" charset="-128"/>
                    <a:cs typeface="+mn-cs"/>
                  </a:rPr>
                  <a:t>RL-</a:t>
                </a:r>
                <a:r>
                  <a:rPr lang="en-US" sz="800" dirty="0" err="1">
                    <a:solidFill>
                      <a:srgbClr val="FFFFFF"/>
                    </a:solidFill>
                    <a:latin typeface="Arial" panose="020B0604020202020204" pitchFamily="34" charset="0"/>
                    <a:ea typeface="ＭＳ Ｐゴシック" panose="020B0600070205080204" pitchFamily="34" charset="-128"/>
                    <a:cs typeface="+mn-cs"/>
                  </a:rPr>
                  <a:t>vPC</a:t>
                </a:r>
                <a:r>
                  <a:rPr lang="en-US" sz="800" dirty="0">
                    <a:solidFill>
                      <a:srgbClr val="FFFFFF"/>
                    </a:solidFill>
                    <a:latin typeface="Arial" panose="020B0604020202020204" pitchFamily="34" charset="0"/>
                    <a:ea typeface="ＭＳ Ｐゴシック" panose="020B0600070205080204" pitchFamily="34" charset="-128"/>
                    <a:cs typeface="+mn-cs"/>
                  </a:rPr>
                  <a:t>-TEP</a:t>
                </a:r>
              </a:p>
            </p:txBody>
          </p:sp>
          <p:sp>
            <p:nvSpPr>
              <p:cNvPr id="114" name="TextBox 113"/>
              <p:cNvSpPr txBox="1"/>
              <p:nvPr/>
            </p:nvSpPr>
            <p:spPr>
              <a:xfrm>
                <a:off x="1389077" y="805609"/>
                <a:ext cx="664403" cy="249034"/>
              </a:xfrm>
              <a:prstGeom prst="rect">
                <a:avLst/>
              </a:prstGeom>
              <a:noFill/>
            </p:spPr>
            <p:txBody>
              <a:bodyPr wrap="square" rtlCol="0">
                <a:spAutoFit/>
              </a:bodyPr>
              <a:lstStyle/>
              <a:p>
                <a:pPr eaLnBrk="0" hangingPunct="0">
                  <a:defRPr/>
                </a:pPr>
                <a:r>
                  <a:rPr lang="en-US" sz="800" dirty="0">
                    <a:solidFill>
                      <a:srgbClr val="FFFFFF"/>
                    </a:solidFill>
                    <a:latin typeface="Arial" panose="020B0604020202020204" pitchFamily="34" charset="0"/>
                    <a:ea typeface="ＭＳ Ｐゴシック" panose="020B0600070205080204" pitchFamily="34" charset="-128"/>
                    <a:cs typeface="+mn-cs"/>
                  </a:rPr>
                  <a:t>EP1</a:t>
                </a:r>
              </a:p>
            </p:txBody>
          </p:sp>
        </p:grpSp>
        <p:grpSp>
          <p:nvGrpSpPr>
            <p:cNvPr id="106" name="Group 105"/>
            <p:cNvGrpSpPr/>
            <p:nvPr/>
          </p:nvGrpSpPr>
          <p:grpSpPr>
            <a:xfrm>
              <a:off x="381307" y="2578582"/>
              <a:ext cx="1532440" cy="333972"/>
              <a:chOff x="1389077" y="767409"/>
              <a:chExt cx="2571574" cy="386040"/>
            </a:xfrm>
          </p:grpSpPr>
          <p:grpSp>
            <p:nvGrpSpPr>
              <p:cNvPr id="107" name="Group 106"/>
              <p:cNvGrpSpPr/>
              <p:nvPr/>
            </p:nvGrpSpPr>
            <p:grpSpPr>
              <a:xfrm>
                <a:off x="1453252" y="767409"/>
                <a:ext cx="1923093" cy="386040"/>
                <a:chOff x="523157" y="2633515"/>
                <a:chExt cx="1009626" cy="477995"/>
              </a:xfrm>
              <a:solidFill>
                <a:schemeClr val="accent3">
                  <a:lumMod val="25000"/>
                </a:schemeClr>
              </a:solidFill>
            </p:grpSpPr>
            <p:sp>
              <p:nvSpPr>
                <p:cNvPr id="110" name="Rectangle 109"/>
                <p:cNvSpPr/>
                <p:nvPr/>
              </p:nvSpPr>
              <p:spPr>
                <a:xfrm>
                  <a:off x="523157" y="2633515"/>
                  <a:ext cx="1009626" cy="435902"/>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85862" eaLnBrk="0" hangingPunct="0">
                    <a:defRPr/>
                  </a:pPr>
                  <a:endParaRPr lang="en-US" sz="1400" kern="0" dirty="0">
                    <a:solidFill>
                      <a:sysClr val="window" lastClr="FFFFFF"/>
                    </a:solidFill>
                    <a:latin typeface="Arial"/>
                    <a:ea typeface="Apple LiGothic Medium"/>
                    <a:cs typeface="Apple LiGothic Medium"/>
                  </a:endParaRPr>
                </a:p>
              </p:txBody>
            </p:sp>
            <p:cxnSp>
              <p:nvCxnSpPr>
                <p:cNvPr id="111" name="Straight Connector 110"/>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08" name="TextBox 107"/>
              <p:cNvSpPr txBox="1"/>
              <p:nvPr/>
            </p:nvSpPr>
            <p:spPr>
              <a:xfrm>
                <a:off x="2022550" y="822161"/>
                <a:ext cx="1938101" cy="249033"/>
              </a:xfrm>
              <a:prstGeom prst="rect">
                <a:avLst/>
              </a:prstGeom>
              <a:noFill/>
            </p:spPr>
            <p:txBody>
              <a:bodyPr wrap="square" rtlCol="0">
                <a:spAutoFit/>
              </a:bodyPr>
              <a:lstStyle/>
              <a:p>
                <a:pPr lvl="0" eaLnBrk="0" hangingPunct="0">
                  <a:defRPr/>
                </a:pPr>
                <a:r>
                  <a:rPr lang="en-US" sz="800" dirty="0">
                    <a:solidFill>
                      <a:srgbClr val="FFFFFF"/>
                    </a:solidFill>
                    <a:latin typeface="Arial" panose="020B0604020202020204" pitchFamily="34" charset="0"/>
                    <a:ea typeface="ＭＳ Ｐゴシック" panose="020B0600070205080204" pitchFamily="34" charset="-128"/>
                  </a:rPr>
                  <a:t>RL2-DP-TEP</a:t>
                </a:r>
              </a:p>
            </p:txBody>
          </p:sp>
          <p:sp>
            <p:nvSpPr>
              <p:cNvPr id="109" name="TextBox 108"/>
              <p:cNvSpPr txBox="1"/>
              <p:nvPr/>
            </p:nvSpPr>
            <p:spPr>
              <a:xfrm>
                <a:off x="1389077" y="805609"/>
                <a:ext cx="664403" cy="249034"/>
              </a:xfrm>
              <a:prstGeom prst="rect">
                <a:avLst/>
              </a:prstGeom>
              <a:noFill/>
            </p:spPr>
            <p:txBody>
              <a:bodyPr wrap="square" rtlCol="0">
                <a:spAutoFit/>
              </a:bodyPr>
              <a:lstStyle/>
              <a:p>
                <a:pPr eaLnBrk="0" hangingPunct="0">
                  <a:defRPr/>
                </a:pPr>
                <a:r>
                  <a:rPr lang="en-US" sz="800" dirty="0">
                    <a:solidFill>
                      <a:srgbClr val="FFFFFF"/>
                    </a:solidFill>
                    <a:latin typeface="Arial" panose="020B0604020202020204" pitchFamily="34" charset="0"/>
                    <a:ea typeface="ＭＳ Ｐゴシック" panose="020B0600070205080204" pitchFamily="34" charset="-128"/>
                    <a:cs typeface="+mn-cs"/>
                  </a:rPr>
                  <a:t>EP2</a:t>
                </a:r>
              </a:p>
            </p:txBody>
          </p:sp>
        </p:grpSp>
      </p:grpSp>
      <p:sp>
        <p:nvSpPr>
          <p:cNvPr id="119" name="Left-Right Arrow 118"/>
          <p:cNvSpPr/>
          <p:nvPr/>
        </p:nvSpPr>
        <p:spPr>
          <a:xfrm>
            <a:off x="6368022" y="3320673"/>
            <a:ext cx="766533" cy="11863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ounded Rectangle 119"/>
          <p:cNvSpPr/>
          <p:nvPr/>
        </p:nvSpPr>
        <p:spPr>
          <a:xfrm>
            <a:off x="6227394" y="3449316"/>
            <a:ext cx="1153730" cy="2909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vPC</a:t>
            </a:r>
            <a:r>
              <a:rPr lang="en-US" sz="800" b="1" dirty="0">
                <a:solidFill>
                  <a:schemeClr val="bg1"/>
                </a:solidFill>
              </a:rPr>
              <a:t>-TEP </a:t>
            </a:r>
          </a:p>
        </p:txBody>
      </p:sp>
      <p:sp>
        <p:nvSpPr>
          <p:cNvPr id="121" name="Rounded Rectangle 120"/>
          <p:cNvSpPr/>
          <p:nvPr/>
        </p:nvSpPr>
        <p:spPr>
          <a:xfrm>
            <a:off x="7073592" y="3116926"/>
            <a:ext cx="817059" cy="21335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22" name="Rounded Rectangle 121"/>
          <p:cNvSpPr/>
          <p:nvPr/>
        </p:nvSpPr>
        <p:spPr>
          <a:xfrm>
            <a:off x="5637242" y="3101413"/>
            <a:ext cx="867312" cy="2162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grpSp>
        <p:nvGrpSpPr>
          <p:cNvPr id="123" name="Group 122">
            <a:extLst>
              <a:ext uri="{FF2B5EF4-FFF2-40B4-BE49-F238E27FC236}">
                <a16:creationId xmlns:a16="http://schemas.microsoft.com/office/drawing/2014/main" id="{A7E532A2-9EAA-4DF0-A632-D57A10F21648}"/>
              </a:ext>
            </a:extLst>
          </p:cNvPr>
          <p:cNvGrpSpPr/>
          <p:nvPr/>
        </p:nvGrpSpPr>
        <p:grpSpPr>
          <a:xfrm>
            <a:off x="7488782" y="2687853"/>
            <a:ext cx="1511191" cy="333972"/>
            <a:chOff x="1389077" y="767409"/>
            <a:chExt cx="2535916" cy="386040"/>
          </a:xfrm>
        </p:grpSpPr>
        <p:grpSp>
          <p:nvGrpSpPr>
            <p:cNvPr id="130" name="Group 129">
              <a:extLst>
                <a:ext uri="{FF2B5EF4-FFF2-40B4-BE49-F238E27FC236}">
                  <a16:creationId xmlns:a16="http://schemas.microsoft.com/office/drawing/2014/main" id="{01765CCF-428D-4F0D-95FE-E054AC8BBE3C}"/>
                </a:ext>
              </a:extLst>
            </p:cNvPr>
            <p:cNvGrpSpPr/>
            <p:nvPr/>
          </p:nvGrpSpPr>
          <p:grpSpPr>
            <a:xfrm>
              <a:off x="1453252" y="767409"/>
              <a:ext cx="1921808" cy="386040"/>
              <a:chOff x="523157" y="2633515"/>
              <a:chExt cx="1008951" cy="477995"/>
            </a:xfrm>
            <a:solidFill>
              <a:schemeClr val="accent3">
                <a:lumMod val="25000"/>
              </a:schemeClr>
            </a:solidFill>
          </p:grpSpPr>
          <p:sp>
            <p:nvSpPr>
              <p:cNvPr id="133" name="Rectangle 132">
                <a:extLst>
                  <a:ext uri="{FF2B5EF4-FFF2-40B4-BE49-F238E27FC236}">
                    <a16:creationId xmlns:a16="http://schemas.microsoft.com/office/drawing/2014/main" id="{AC716120-CC52-461D-9B0F-1E2005DA1591}"/>
                  </a:ext>
                </a:extLst>
              </p:cNvPr>
              <p:cNvSpPr/>
              <p:nvPr/>
            </p:nvSpPr>
            <p:spPr>
              <a:xfrm>
                <a:off x="523157" y="2633515"/>
                <a:ext cx="1008951" cy="416140"/>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85862" eaLnBrk="0" hangingPunct="0">
                  <a:defRPr/>
                </a:pPr>
                <a:endParaRPr lang="en-US" sz="1400" kern="0" dirty="0">
                  <a:solidFill>
                    <a:sysClr val="window" lastClr="FFFFFF"/>
                  </a:solidFill>
                  <a:latin typeface="Arial"/>
                  <a:ea typeface="Apple LiGothic Medium"/>
                  <a:cs typeface="Apple LiGothic Medium"/>
                </a:endParaRPr>
              </a:p>
            </p:txBody>
          </p:sp>
          <p:cxnSp>
            <p:nvCxnSpPr>
              <p:cNvPr id="134" name="Straight Connector 133">
                <a:extLst>
                  <a:ext uri="{FF2B5EF4-FFF2-40B4-BE49-F238E27FC236}">
                    <a16:creationId xmlns:a16="http://schemas.microsoft.com/office/drawing/2014/main" id="{2ED3661C-D22F-4339-B8A3-C86339A18F3A}"/>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31" name="TextBox 130">
              <a:extLst>
                <a:ext uri="{FF2B5EF4-FFF2-40B4-BE49-F238E27FC236}">
                  <a16:creationId xmlns:a16="http://schemas.microsoft.com/office/drawing/2014/main" id="{8156C061-9B15-4EB0-894E-6D257DC5E168}"/>
                </a:ext>
              </a:extLst>
            </p:cNvPr>
            <p:cNvSpPr txBox="1"/>
            <p:nvPr/>
          </p:nvSpPr>
          <p:spPr>
            <a:xfrm>
              <a:off x="1986892" y="822161"/>
              <a:ext cx="1938101" cy="249033"/>
            </a:xfrm>
            <a:prstGeom prst="rect">
              <a:avLst/>
            </a:prstGeom>
            <a:noFill/>
          </p:spPr>
          <p:txBody>
            <a:bodyPr wrap="square" rtlCol="0">
              <a:spAutoFit/>
            </a:bodyPr>
            <a:lstStyle/>
            <a:p>
              <a:pPr eaLnBrk="0" hangingPunct="0">
                <a:defRPr/>
              </a:pPr>
              <a:r>
                <a:rPr lang="en-US" sz="800" dirty="0">
                  <a:solidFill>
                    <a:srgbClr val="FFFFFF"/>
                  </a:solidFill>
                  <a:latin typeface="Arial" panose="020B0604020202020204" pitchFamily="34" charset="0"/>
                  <a:ea typeface="ＭＳ Ｐゴシック" panose="020B0600070205080204" pitchFamily="34" charset="-128"/>
                  <a:cs typeface="+mn-cs"/>
                </a:rPr>
                <a:t>RL-</a:t>
              </a:r>
              <a:r>
                <a:rPr lang="en-US" sz="800" dirty="0" err="1">
                  <a:solidFill>
                    <a:srgbClr val="FFFFFF"/>
                  </a:solidFill>
                  <a:latin typeface="Arial" panose="020B0604020202020204" pitchFamily="34" charset="0"/>
                  <a:ea typeface="ＭＳ Ｐゴシック" panose="020B0600070205080204" pitchFamily="34" charset="-128"/>
                  <a:cs typeface="+mn-cs"/>
                </a:rPr>
                <a:t>Ucast</a:t>
              </a:r>
              <a:r>
                <a:rPr lang="en-US" sz="800" dirty="0">
                  <a:solidFill>
                    <a:srgbClr val="FFFFFF"/>
                  </a:solidFill>
                  <a:latin typeface="Arial" panose="020B0604020202020204" pitchFamily="34" charset="0"/>
                  <a:ea typeface="ＭＳ Ｐゴシック" panose="020B0600070205080204" pitchFamily="34" charset="-128"/>
                  <a:cs typeface="+mn-cs"/>
                </a:rPr>
                <a:t>-TEP</a:t>
              </a:r>
            </a:p>
          </p:txBody>
        </p:sp>
        <p:sp>
          <p:nvSpPr>
            <p:cNvPr id="132" name="TextBox 131">
              <a:extLst>
                <a:ext uri="{FF2B5EF4-FFF2-40B4-BE49-F238E27FC236}">
                  <a16:creationId xmlns:a16="http://schemas.microsoft.com/office/drawing/2014/main" id="{98090D50-F4B8-4D03-9BA6-1BE07AC06568}"/>
                </a:ext>
              </a:extLst>
            </p:cNvPr>
            <p:cNvSpPr txBox="1"/>
            <p:nvPr/>
          </p:nvSpPr>
          <p:spPr>
            <a:xfrm>
              <a:off x="1389077" y="805609"/>
              <a:ext cx="664403" cy="249034"/>
            </a:xfrm>
            <a:prstGeom prst="rect">
              <a:avLst/>
            </a:prstGeom>
            <a:noFill/>
          </p:spPr>
          <p:txBody>
            <a:bodyPr wrap="square" rtlCol="0">
              <a:spAutoFit/>
            </a:bodyPr>
            <a:lstStyle/>
            <a:p>
              <a:pPr eaLnBrk="0" hangingPunct="0">
                <a:defRPr/>
              </a:pPr>
              <a:r>
                <a:rPr lang="en-US" sz="800" dirty="0">
                  <a:solidFill>
                    <a:srgbClr val="FFFFFF"/>
                  </a:solidFill>
                  <a:latin typeface="Arial" panose="020B0604020202020204" pitchFamily="34" charset="0"/>
                  <a:ea typeface="ＭＳ Ｐゴシック" panose="020B0600070205080204" pitchFamily="34" charset="-128"/>
                  <a:cs typeface="+mn-cs"/>
                </a:rPr>
                <a:t>EP3</a:t>
              </a:r>
            </a:p>
          </p:txBody>
        </p:sp>
      </p:grpSp>
      <p:sp>
        <p:nvSpPr>
          <p:cNvPr id="135" name="Rounded Rectangle 106">
            <a:extLst>
              <a:ext uri="{FF2B5EF4-FFF2-40B4-BE49-F238E27FC236}">
                <a16:creationId xmlns:a16="http://schemas.microsoft.com/office/drawing/2014/main" id="{11245704-A4E7-41FD-9910-60C2370BB712}"/>
              </a:ext>
            </a:extLst>
          </p:cNvPr>
          <p:cNvSpPr/>
          <p:nvPr/>
        </p:nvSpPr>
        <p:spPr>
          <a:xfrm>
            <a:off x="1487723" y="2790657"/>
            <a:ext cx="1293877" cy="272692"/>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1200" b="1" dirty="0">
                <a:solidFill>
                  <a:schemeClr val="bg2"/>
                </a:solidFill>
              </a:rPr>
              <a:t>RL-</a:t>
            </a:r>
            <a:r>
              <a:rPr lang="en-US" sz="1200" b="1" dirty="0" err="1">
                <a:solidFill>
                  <a:schemeClr val="bg2"/>
                </a:solidFill>
              </a:rPr>
              <a:t>Ucast</a:t>
            </a:r>
            <a:r>
              <a:rPr lang="en-US" sz="1200" b="1" dirty="0">
                <a:solidFill>
                  <a:schemeClr val="bg2"/>
                </a:solidFill>
              </a:rPr>
              <a:t>-TEP</a:t>
            </a:r>
            <a:r>
              <a:rPr lang="en-US" sz="1200" dirty="0">
                <a:solidFill>
                  <a:schemeClr val="bg2"/>
                </a:solidFill>
              </a:rPr>
              <a:t> </a:t>
            </a:r>
          </a:p>
        </p:txBody>
      </p:sp>
    </p:spTree>
    <p:extLst>
      <p:ext uri="{BB962C8B-B14F-4D97-AF65-F5344CB8AC3E}">
        <p14:creationId xmlns:p14="http://schemas.microsoft.com/office/powerpoint/2010/main" val="3101531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loud 162"/>
          <p:cNvSpPr/>
          <p:nvPr/>
        </p:nvSpPr>
        <p:spPr>
          <a:xfrm>
            <a:off x="1619827" y="1512790"/>
            <a:ext cx="5446775"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64" name="Rounded Rectangle 163"/>
          <p:cNvSpPr/>
          <p:nvPr/>
        </p:nvSpPr>
        <p:spPr>
          <a:xfrm>
            <a:off x="5021647" y="2245970"/>
            <a:ext cx="3400190"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165" name="Rounded Rectangle 164"/>
          <p:cNvSpPr/>
          <p:nvPr/>
        </p:nvSpPr>
        <p:spPr>
          <a:xfrm>
            <a:off x="429694" y="2226236"/>
            <a:ext cx="3730324" cy="240605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66" name="Rectangle 165"/>
          <p:cNvSpPr/>
          <p:nvPr/>
        </p:nvSpPr>
        <p:spPr>
          <a:xfrm>
            <a:off x="870225" y="432425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167" name="Rectangle 166"/>
          <p:cNvSpPr/>
          <p:nvPr/>
        </p:nvSpPr>
        <p:spPr>
          <a:xfrm>
            <a:off x="5304487" y="432325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3" name="Title 2"/>
          <p:cNvSpPr>
            <a:spLocks noGrp="1"/>
          </p:cNvSpPr>
          <p:nvPr>
            <p:ph type="title" idx="4294967295"/>
          </p:nvPr>
        </p:nvSpPr>
        <p:spPr>
          <a:xfrm>
            <a:off x="0" y="73025"/>
            <a:ext cx="8345488" cy="731838"/>
          </a:xfrm>
        </p:spPr>
        <p:txBody>
          <a:bodyPr/>
          <a:lstStyle/>
          <a:p>
            <a:r>
              <a:rPr lang="en-US" dirty="0"/>
              <a:t>Local Leaf to Remote Leaf packet walk</a:t>
            </a:r>
          </a:p>
        </p:txBody>
      </p:sp>
      <p:pic>
        <p:nvPicPr>
          <p:cNvPr id="247"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9452" y="3343366"/>
            <a:ext cx="328154" cy="33528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745" y="3343366"/>
            <a:ext cx="308587" cy="335280"/>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48"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098" y="2363374"/>
            <a:ext cx="505842" cy="33957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24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274" y="2364671"/>
            <a:ext cx="505842" cy="290226"/>
          </a:xfrm>
          <a:prstGeom prst="rect">
            <a:avLst/>
          </a:prstGeom>
          <a:noFill/>
          <a:extLst>
            <a:ext uri="{909E8E84-426E-40DD-AFC4-6F175D3DCCD1}">
              <a14:hiddenFill xmlns:a14="http://schemas.microsoft.com/office/drawing/2010/main">
                <a:solidFill>
                  <a:srgbClr val="FFFFFF"/>
                </a:solidFill>
              </a14:hiddenFill>
            </a:ext>
          </a:extLst>
        </p:spPr>
      </p:pic>
      <p:cxnSp>
        <p:nvCxnSpPr>
          <p:cNvPr id="251" name="Straight Connector 250"/>
          <p:cNvCxnSpPr>
            <a:stCxn id="249" idx="2"/>
            <a:endCxn id="247" idx="0"/>
          </p:cNvCxnSpPr>
          <p:nvPr/>
        </p:nvCxnSpPr>
        <p:spPr>
          <a:xfrm>
            <a:off x="6227019" y="2702944"/>
            <a:ext cx="26510" cy="6404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47" idx="0"/>
          </p:cNvCxnSpPr>
          <p:nvPr/>
        </p:nvCxnSpPr>
        <p:spPr>
          <a:xfrm flipV="1">
            <a:off x="6253529" y="2660770"/>
            <a:ext cx="1423666" cy="68259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48" idx="0"/>
            <a:endCxn id="250" idx="2"/>
          </p:cNvCxnSpPr>
          <p:nvPr/>
        </p:nvCxnSpPr>
        <p:spPr>
          <a:xfrm flipH="1" flipV="1">
            <a:off x="7677195" y="2654897"/>
            <a:ext cx="7844" cy="688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6186728" y="3225234"/>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cxnSp>
        <p:nvCxnSpPr>
          <p:cNvPr id="266" name="Straight Arrow Connector 265"/>
          <p:cNvCxnSpPr/>
          <p:nvPr/>
        </p:nvCxnSpPr>
        <p:spPr>
          <a:xfrm flipH="1">
            <a:off x="6011585" y="3016809"/>
            <a:ext cx="2980" cy="63780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6003452" y="3702590"/>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268" name="TextBox 267"/>
          <p:cNvSpPr txBox="1"/>
          <p:nvPr/>
        </p:nvSpPr>
        <p:spPr>
          <a:xfrm>
            <a:off x="7424274" y="3715449"/>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270" name="Left-Right Arrow 269"/>
          <p:cNvSpPr/>
          <p:nvPr/>
        </p:nvSpPr>
        <p:spPr>
          <a:xfrm>
            <a:off x="6471948" y="2518782"/>
            <a:ext cx="966839" cy="188735"/>
          </a:xfrm>
          <a:prstGeom prst="leftRightArrow">
            <a:avLst/>
          </a:prstGeom>
          <a:no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04" name="Group 403"/>
          <p:cNvGrpSpPr/>
          <p:nvPr/>
        </p:nvGrpSpPr>
        <p:grpSpPr>
          <a:xfrm>
            <a:off x="700842" y="2290090"/>
            <a:ext cx="2634462" cy="1232029"/>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Rectangular Callout 58"/>
          <p:cNvSpPr/>
          <p:nvPr/>
        </p:nvSpPr>
        <p:spPr>
          <a:xfrm>
            <a:off x="528795" y="975470"/>
            <a:ext cx="2255933" cy="540896"/>
          </a:xfrm>
          <a:prstGeom prst="wedgeRectCallout">
            <a:avLst>
              <a:gd name="adj1" fmla="val 10125"/>
              <a:gd name="adj2" fmla="val 190304"/>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Spine updates source </a:t>
            </a:r>
            <a:r>
              <a:rPr lang="en-US" sz="1200" dirty="0">
                <a:solidFill>
                  <a:srgbClr val="FFFFFF"/>
                </a:solidFill>
                <a:latin typeface="Arial"/>
              </a:rPr>
              <a:t>IP</a:t>
            </a:r>
            <a:r>
              <a:rPr kumimoji="0" lang="en-US" sz="1200" b="0" i="0" u="none" strike="noStrike" kern="1200" cap="none" spc="0" normalizeH="0" baseline="0" noProof="0" dirty="0">
                <a:ln>
                  <a:noFill/>
                </a:ln>
                <a:solidFill>
                  <a:srgbClr val="FFFFFF"/>
                </a:solidFill>
                <a:effectLst/>
                <a:uLnTx/>
                <a:uFillTx/>
                <a:latin typeface="Arial"/>
                <a:ea typeface="+mn-ea"/>
                <a:cs typeface="+mn-cs"/>
              </a:rPr>
              <a:t> to </a:t>
            </a:r>
            <a:r>
              <a:rPr kumimoji="0" lang="en-US" sz="1200" b="0" i="0" u="none" strike="noStrike" kern="1200" cap="none" spc="0" normalizeH="0" baseline="0" noProof="0" dirty="0" err="1">
                <a:ln>
                  <a:noFill/>
                </a:ln>
                <a:solidFill>
                  <a:srgbClr val="FFFFFF"/>
                </a:solidFill>
                <a:effectLst/>
                <a:uLnTx/>
                <a:uFillTx/>
                <a:latin typeface="Arial"/>
                <a:ea typeface="+mn-ea"/>
                <a:cs typeface="+mn-cs"/>
              </a:rPr>
              <a:t>anycast</a:t>
            </a:r>
            <a:r>
              <a:rPr kumimoji="0" lang="en-US" sz="1200" b="0" i="0" u="none" strike="noStrike" kern="1200" cap="none" spc="0" normalizeH="0" baseline="0" noProof="0" dirty="0">
                <a:ln>
                  <a:noFill/>
                </a:ln>
                <a:solidFill>
                  <a:srgbClr val="FFFFFF"/>
                </a:solidFill>
                <a:effectLst/>
                <a:uLnTx/>
                <a:uFillTx/>
                <a:latin typeface="Arial"/>
                <a:ea typeface="+mn-ea"/>
                <a:cs typeface="+mn-cs"/>
              </a:rPr>
              <a:t> IP address of Spine</a:t>
            </a:r>
          </a:p>
        </p:txBody>
      </p:sp>
      <p:pic>
        <p:nvPicPr>
          <p:cNvPr id="60"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897" y="3854282"/>
            <a:ext cx="311668"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Connector 60"/>
          <p:cNvCxnSpPr>
            <a:stCxn id="376" idx="2"/>
            <a:endCxn id="60" idx="0"/>
          </p:cNvCxnSpPr>
          <p:nvPr/>
        </p:nvCxnSpPr>
        <p:spPr>
          <a:xfrm>
            <a:off x="3108454" y="3522119"/>
            <a:ext cx="6277" cy="3321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890257" y="4168042"/>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cxnSp>
        <p:nvCxnSpPr>
          <p:cNvPr id="265" name="Straight Arrow Connector 264"/>
          <p:cNvCxnSpPr/>
          <p:nvPr/>
        </p:nvCxnSpPr>
        <p:spPr>
          <a:xfrm flipV="1">
            <a:off x="2883203" y="3607747"/>
            <a:ext cx="0" cy="66688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flipV="1">
            <a:off x="2488829" y="2805452"/>
            <a:ext cx="745983" cy="402609"/>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5400000" flipH="1" flipV="1">
            <a:off x="2898023" y="735688"/>
            <a:ext cx="895704" cy="2199665"/>
          </a:xfrm>
          <a:prstGeom prst="curvedConnector2">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581361" y="2840450"/>
            <a:ext cx="463918" cy="268098"/>
            <a:chOff x="751137" y="3094800"/>
            <a:chExt cx="793143" cy="586036"/>
          </a:xfrm>
        </p:grpSpPr>
        <p:grpSp>
          <p:nvGrpSpPr>
            <p:cNvPr id="65" name="Shape 314"/>
            <p:cNvGrpSpPr/>
            <p:nvPr/>
          </p:nvGrpSpPr>
          <p:grpSpPr>
            <a:xfrm>
              <a:off x="751137" y="3094800"/>
              <a:ext cx="470247" cy="451031"/>
              <a:chOff x="1853" y="592"/>
              <a:chExt cx="2052" cy="2052"/>
            </a:xfrm>
          </p:grpSpPr>
          <p:sp>
            <p:nvSpPr>
              <p:cNvPr id="9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6" name="Shape 314"/>
            <p:cNvGrpSpPr/>
            <p:nvPr/>
          </p:nvGrpSpPr>
          <p:grpSpPr>
            <a:xfrm>
              <a:off x="921633" y="3155783"/>
              <a:ext cx="470247" cy="451031"/>
              <a:chOff x="1853" y="592"/>
              <a:chExt cx="2052" cy="2052"/>
            </a:xfrm>
          </p:grpSpPr>
          <p:sp>
            <p:nvSpPr>
              <p:cNvPr id="8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7" name="Shape 314"/>
            <p:cNvGrpSpPr/>
            <p:nvPr/>
          </p:nvGrpSpPr>
          <p:grpSpPr>
            <a:xfrm>
              <a:off x="1074033" y="3229805"/>
              <a:ext cx="470247" cy="451031"/>
              <a:chOff x="1853" y="592"/>
              <a:chExt cx="2052" cy="2052"/>
            </a:xfrm>
          </p:grpSpPr>
          <p:sp>
            <p:nvSpPr>
              <p:cNvPr id="6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grpSp>
        <p:nvGrpSpPr>
          <p:cNvPr id="115" name="Group 114"/>
          <p:cNvGrpSpPr/>
          <p:nvPr/>
        </p:nvGrpSpPr>
        <p:grpSpPr>
          <a:xfrm>
            <a:off x="7948965" y="2634987"/>
            <a:ext cx="1437465" cy="333972"/>
            <a:chOff x="1403255" y="767409"/>
            <a:chExt cx="2412197" cy="386040"/>
          </a:xfrm>
        </p:grpSpPr>
        <p:grpSp>
          <p:nvGrpSpPr>
            <p:cNvPr id="116" name="Group 115"/>
            <p:cNvGrpSpPr/>
            <p:nvPr/>
          </p:nvGrpSpPr>
          <p:grpSpPr>
            <a:xfrm>
              <a:off x="1453252" y="767409"/>
              <a:ext cx="1705151" cy="386040"/>
              <a:chOff x="523157" y="2633515"/>
              <a:chExt cx="895206" cy="477995"/>
            </a:xfrm>
            <a:solidFill>
              <a:schemeClr val="accent3">
                <a:lumMod val="25000"/>
              </a:schemeClr>
            </a:solidFill>
          </p:grpSpPr>
          <p:sp>
            <p:nvSpPr>
              <p:cNvPr id="119" name="Rectangle 118"/>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20" name="Straight Connector 119"/>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17" name="TextBox 116"/>
            <p:cNvSpPr txBox="1"/>
            <p:nvPr/>
          </p:nvSpPr>
          <p:spPr>
            <a:xfrm>
              <a:off x="1877351" y="833131"/>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Ucast</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18" name="TextBox 117"/>
            <p:cNvSpPr txBox="1"/>
            <p:nvPr/>
          </p:nvSpPr>
          <p:spPr>
            <a:xfrm>
              <a:off x="1403255" y="845028"/>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121" name="Group 120"/>
          <p:cNvGrpSpPr/>
          <p:nvPr/>
        </p:nvGrpSpPr>
        <p:grpSpPr>
          <a:xfrm>
            <a:off x="4769273" y="2608555"/>
            <a:ext cx="1444491" cy="333972"/>
            <a:chOff x="1406214" y="767409"/>
            <a:chExt cx="2423987" cy="386040"/>
          </a:xfrm>
        </p:grpSpPr>
        <p:grpSp>
          <p:nvGrpSpPr>
            <p:cNvPr id="122" name="Group 121"/>
            <p:cNvGrpSpPr/>
            <p:nvPr/>
          </p:nvGrpSpPr>
          <p:grpSpPr>
            <a:xfrm>
              <a:off x="1453252" y="767409"/>
              <a:ext cx="1705151" cy="386040"/>
              <a:chOff x="523157" y="2633515"/>
              <a:chExt cx="895206" cy="477995"/>
            </a:xfrm>
            <a:solidFill>
              <a:schemeClr val="accent3">
                <a:lumMod val="25000"/>
              </a:schemeClr>
            </a:solidFill>
          </p:grpSpPr>
          <p:sp>
            <p:nvSpPr>
              <p:cNvPr id="125" name="Rectangle 12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26" name="Straight Connector 125"/>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23" name="TextBox 122"/>
            <p:cNvSpPr txBox="1"/>
            <p:nvPr/>
          </p:nvSpPr>
          <p:spPr>
            <a:xfrm>
              <a:off x="1892100" y="850181"/>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Ucast</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24" name="TextBox 123"/>
            <p:cNvSpPr txBox="1"/>
            <p:nvPr/>
          </p:nvSpPr>
          <p:spPr>
            <a:xfrm>
              <a:off x="1406214" y="854550"/>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136" name="Group 135"/>
          <p:cNvGrpSpPr/>
          <p:nvPr/>
        </p:nvGrpSpPr>
        <p:grpSpPr>
          <a:xfrm>
            <a:off x="1510159" y="3854282"/>
            <a:ext cx="1239069" cy="470954"/>
            <a:chOff x="6215155" y="722128"/>
            <a:chExt cx="2265716" cy="951198"/>
          </a:xfrm>
        </p:grpSpPr>
        <p:grpSp>
          <p:nvGrpSpPr>
            <p:cNvPr id="137" name="Group 136"/>
            <p:cNvGrpSpPr/>
            <p:nvPr/>
          </p:nvGrpSpPr>
          <p:grpSpPr>
            <a:xfrm>
              <a:off x="6216647" y="722128"/>
              <a:ext cx="2264224" cy="862641"/>
              <a:chOff x="523157" y="2633515"/>
              <a:chExt cx="1188720" cy="477995"/>
            </a:xfrm>
            <a:solidFill>
              <a:schemeClr val="accent3">
                <a:lumMod val="25000"/>
              </a:schemeClr>
            </a:solidFill>
          </p:grpSpPr>
          <p:sp>
            <p:nvSpPr>
              <p:cNvPr id="142" name="Rectangle 141"/>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43" name="Straight Connector 142"/>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44" name="Straight Connector 143"/>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38" name="TextBox 137"/>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39" name="TextBox 138"/>
            <p:cNvSpPr txBox="1"/>
            <p:nvPr/>
          </p:nvSpPr>
          <p:spPr>
            <a:xfrm>
              <a:off x="6884992" y="757489"/>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sp>
          <p:nvSpPr>
            <p:cNvPr id="140" name="TextBox 139"/>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41" name="TextBox 140"/>
            <p:cNvSpPr txBox="1"/>
            <p:nvPr/>
          </p:nvSpPr>
          <p:spPr>
            <a:xfrm>
              <a:off x="6884994" y="1238188"/>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145" name="Group 144"/>
          <p:cNvGrpSpPr/>
          <p:nvPr/>
        </p:nvGrpSpPr>
        <p:grpSpPr>
          <a:xfrm>
            <a:off x="4077489" y="822223"/>
            <a:ext cx="1675296" cy="470954"/>
            <a:chOff x="6215155" y="722128"/>
            <a:chExt cx="2265716" cy="951198"/>
          </a:xfrm>
        </p:grpSpPr>
        <p:grpSp>
          <p:nvGrpSpPr>
            <p:cNvPr id="146" name="Group 145"/>
            <p:cNvGrpSpPr/>
            <p:nvPr/>
          </p:nvGrpSpPr>
          <p:grpSpPr>
            <a:xfrm>
              <a:off x="6216647" y="722128"/>
              <a:ext cx="2264224" cy="862641"/>
              <a:chOff x="523157" y="2633515"/>
              <a:chExt cx="1188720" cy="477995"/>
            </a:xfrm>
            <a:solidFill>
              <a:schemeClr val="accent3">
                <a:lumMod val="25000"/>
              </a:schemeClr>
            </a:solidFill>
          </p:grpSpPr>
          <p:sp>
            <p:nvSpPr>
              <p:cNvPr id="151" name="Rectangle 150"/>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52" name="Straight Connector 151"/>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53" name="Straight Connector 152"/>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47" name="TextBox 146"/>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48" name="TextBox 147"/>
            <p:cNvSpPr txBox="1"/>
            <p:nvPr/>
          </p:nvSpPr>
          <p:spPr>
            <a:xfrm>
              <a:off x="6884992" y="757489"/>
              <a:ext cx="1595876"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800" dirty="0">
                  <a:solidFill>
                    <a:srgbClr val="FFFFFF"/>
                  </a:solidFill>
                  <a:latin typeface="Arial" panose="020B0604020202020204" pitchFamily="34" charset="0"/>
                  <a:ea typeface="ＭＳ Ｐゴシック" panose="020B0600070205080204" pitchFamily="34" charset="-128"/>
                  <a:cs typeface="+mn-cs"/>
                </a:rPr>
                <a:t>RL-</a:t>
              </a:r>
              <a:r>
                <a:rPr lang="en-US" sz="800" dirty="0" err="1">
                  <a:solidFill>
                    <a:srgbClr val="FFFFFF"/>
                  </a:solidFill>
                  <a:latin typeface="Arial" panose="020B0604020202020204" pitchFamily="34" charset="0"/>
                  <a:ea typeface="ＭＳ Ｐゴシック" panose="020B0600070205080204" pitchFamily="34" charset="-128"/>
                  <a:cs typeface="+mn-cs"/>
                </a:rPr>
                <a:t>Ucast</a:t>
              </a:r>
              <a:r>
                <a:rPr lang="en-US" sz="800" dirty="0">
                  <a:solidFill>
                    <a:srgbClr val="FFFFFF"/>
                  </a:solidFill>
                  <a:latin typeface="Arial" panose="020B0604020202020204" pitchFamily="34" charset="0"/>
                  <a:ea typeface="ＭＳ Ｐゴシック" panose="020B0600070205080204" pitchFamily="34" charset="-128"/>
                  <a:cs typeface="+mn-cs"/>
                </a:rPr>
                <a:t>-TEP</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
          <p:nvSpPr>
            <p:cNvPr id="149" name="TextBox 148"/>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50" name="TextBox 149"/>
            <p:cNvSpPr txBox="1"/>
            <p:nvPr/>
          </p:nvSpPr>
          <p:spPr>
            <a:xfrm>
              <a:off x="6884994" y="1238188"/>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vPC</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grpSp>
      <p:grpSp>
        <p:nvGrpSpPr>
          <p:cNvPr id="154" name="Group 153"/>
          <p:cNvGrpSpPr/>
          <p:nvPr/>
        </p:nvGrpSpPr>
        <p:grpSpPr>
          <a:xfrm>
            <a:off x="2915312" y="2571995"/>
            <a:ext cx="1278531" cy="427108"/>
            <a:chOff x="6215155" y="722128"/>
            <a:chExt cx="2337875" cy="862641"/>
          </a:xfrm>
        </p:grpSpPr>
        <p:grpSp>
          <p:nvGrpSpPr>
            <p:cNvPr id="155" name="Group 154"/>
            <p:cNvGrpSpPr/>
            <p:nvPr/>
          </p:nvGrpSpPr>
          <p:grpSpPr>
            <a:xfrm>
              <a:off x="6216647" y="722128"/>
              <a:ext cx="2264224" cy="862641"/>
              <a:chOff x="523157" y="2633515"/>
              <a:chExt cx="1188720" cy="477995"/>
            </a:xfrm>
            <a:solidFill>
              <a:schemeClr val="accent3">
                <a:lumMod val="25000"/>
              </a:schemeClr>
            </a:solidFill>
          </p:grpSpPr>
          <p:sp>
            <p:nvSpPr>
              <p:cNvPr id="160" name="Rectangle 159"/>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61" name="Straight Connector 160"/>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62" name="Straight Connector 161"/>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56" name="TextBox 155"/>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57" name="TextBox 156"/>
            <p:cNvSpPr txBox="1"/>
            <p:nvPr/>
          </p:nvSpPr>
          <p:spPr>
            <a:xfrm>
              <a:off x="6884992" y="757489"/>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L4 TEP</a:t>
              </a:r>
            </a:p>
          </p:txBody>
        </p:sp>
        <p:sp>
          <p:nvSpPr>
            <p:cNvPr id="158" name="TextBox 157"/>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59" name="TextBox 158"/>
            <p:cNvSpPr txBox="1"/>
            <p:nvPr/>
          </p:nvSpPr>
          <p:spPr>
            <a:xfrm>
              <a:off x="6957153" y="1146682"/>
              <a:ext cx="1595877" cy="435138"/>
            </a:xfrm>
            <a:prstGeom prst="rect">
              <a:avLst/>
            </a:prstGeom>
            <a:noFill/>
          </p:spPr>
          <p:txBody>
            <a:bodyPr wrap="square" rtlCol="0">
              <a:spAutoFit/>
            </a:bodyPr>
            <a:lstStyle>
              <a:defPPr>
                <a:defRPr lang="en-US"/>
              </a:defPPr>
              <a:lvl1pPr marL="0" marR="0" lvl="0" indent="0" algn="ctr" eaLnBrk="0" latinLnBrk="0" hangingPunct="0">
                <a:lnSpc>
                  <a:spcPct val="100000"/>
                </a:lnSpc>
                <a:buClrTx/>
                <a:buSzTx/>
                <a:buFontTx/>
                <a:buNone/>
                <a:tabLst/>
                <a:defRPr kumimoji="0" sz="800" b="0" i="0" u="none" strike="noStrike" cap="none" spc="0" normalizeH="0" baseline="0">
                  <a:ln>
                    <a:noFill/>
                  </a:ln>
                  <a:solidFill>
                    <a:srgbClr val="FFFFFF"/>
                  </a:solidFill>
                  <a:effectLst/>
                  <a:uLnTx/>
                  <a:uFillTx/>
                  <a:latin typeface="Arial" panose="020B0604020202020204" pitchFamily="34" charset="0"/>
                  <a:ea typeface="ＭＳ Ｐゴシック" panose="020B0600070205080204" pitchFamily="34" charset="-128"/>
                  <a:cs typeface="+mn-cs"/>
                </a:defRPr>
              </a:lvl1pPr>
            </a:lstStyle>
            <a:p>
              <a:r>
                <a:rPr lang="en-IN" dirty="0"/>
                <a:t>Spine-proxy</a:t>
              </a:r>
              <a:endParaRPr lang="en-US" dirty="0"/>
            </a:p>
          </p:txBody>
        </p:sp>
      </p:grpSp>
      <p:grpSp>
        <p:nvGrpSpPr>
          <p:cNvPr id="135" name="Group 134"/>
          <p:cNvGrpSpPr/>
          <p:nvPr/>
        </p:nvGrpSpPr>
        <p:grpSpPr>
          <a:xfrm>
            <a:off x="4720745" y="3100234"/>
            <a:ext cx="1239069" cy="470954"/>
            <a:chOff x="6215155" y="722128"/>
            <a:chExt cx="2265716" cy="951198"/>
          </a:xfrm>
        </p:grpSpPr>
        <p:grpSp>
          <p:nvGrpSpPr>
            <p:cNvPr id="172" name="Group 171"/>
            <p:cNvGrpSpPr/>
            <p:nvPr/>
          </p:nvGrpSpPr>
          <p:grpSpPr>
            <a:xfrm>
              <a:off x="6216647" y="722128"/>
              <a:ext cx="2264224" cy="862641"/>
              <a:chOff x="523157" y="2633515"/>
              <a:chExt cx="1188720" cy="477995"/>
            </a:xfrm>
            <a:solidFill>
              <a:schemeClr val="accent3">
                <a:lumMod val="25000"/>
              </a:schemeClr>
            </a:solidFill>
          </p:grpSpPr>
          <p:sp>
            <p:nvSpPr>
              <p:cNvPr id="177" name="Rectangle 176"/>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78" name="Straight Connector 177"/>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79" name="Straight Connector 178"/>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73" name="TextBox 172"/>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74" name="TextBox 173"/>
            <p:cNvSpPr txBox="1"/>
            <p:nvPr/>
          </p:nvSpPr>
          <p:spPr>
            <a:xfrm>
              <a:off x="6884992" y="757489"/>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sp>
          <p:nvSpPr>
            <p:cNvPr id="175" name="TextBox 174"/>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76" name="TextBox 175"/>
            <p:cNvSpPr txBox="1"/>
            <p:nvPr/>
          </p:nvSpPr>
          <p:spPr>
            <a:xfrm>
              <a:off x="6884994" y="1238188"/>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pic>
        <p:nvPicPr>
          <p:cNvPr id="16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7106" y="1968005"/>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69"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2742" y="1883163"/>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70" name="Straight Connector 169"/>
          <p:cNvCxnSpPr>
            <a:stCxn id="169" idx="2"/>
            <a:endCxn id="249" idx="0"/>
          </p:cNvCxnSpPr>
          <p:nvPr/>
        </p:nvCxnSpPr>
        <p:spPr>
          <a:xfrm flipH="1">
            <a:off x="6227019" y="2230673"/>
            <a:ext cx="116376" cy="13270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249" idx="0"/>
            <a:endCxn id="168" idx="2"/>
          </p:cNvCxnSpPr>
          <p:nvPr/>
        </p:nvCxnSpPr>
        <p:spPr>
          <a:xfrm flipH="1" flipV="1">
            <a:off x="5667759" y="2315515"/>
            <a:ext cx="559260" cy="4785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9" idx="2"/>
            <a:endCxn id="250" idx="0"/>
          </p:cNvCxnSpPr>
          <p:nvPr/>
        </p:nvCxnSpPr>
        <p:spPr>
          <a:xfrm>
            <a:off x="6343395" y="2230673"/>
            <a:ext cx="1333800" cy="13399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250" idx="0"/>
            <a:endCxn id="168" idx="2"/>
          </p:cNvCxnSpPr>
          <p:nvPr/>
        </p:nvCxnSpPr>
        <p:spPr>
          <a:xfrm flipH="1" flipV="1">
            <a:off x="5667759" y="2315515"/>
            <a:ext cx="2009436" cy="4915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4416414" y="1385480"/>
            <a:ext cx="1810605" cy="984718"/>
          </a:xfrm>
          <a:prstGeom prst="curvedConnector2">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18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5404" y="1944175"/>
            <a:ext cx="305587" cy="220627"/>
          </a:xfrm>
          <a:prstGeom prst="rect">
            <a:avLst/>
          </a:prstGeom>
          <a:noFill/>
          <a:extLst>
            <a:ext uri="{909E8E84-426E-40dd-AFC4-6F175D3DCCD1}">
              <a14:hiddenFill xmlns:a14="http://schemas.microsoft.com/office/drawing/2010/main" xmlns="">
                <a:solidFill>
                  <a:srgbClr val="FFFFFF"/>
                </a:solidFill>
              </a14:hiddenFill>
            </a:ext>
          </a:extLst>
        </p:spPr>
      </p:pic>
      <p:pic>
        <p:nvPicPr>
          <p:cNvPr id="195"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1902" y="2059392"/>
            <a:ext cx="305437" cy="21081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6" name="Straight Connector 195"/>
          <p:cNvCxnSpPr>
            <a:stCxn id="182" idx="2"/>
            <a:endCxn id="380" idx="0"/>
          </p:cNvCxnSpPr>
          <p:nvPr/>
        </p:nvCxnSpPr>
        <p:spPr>
          <a:xfrm>
            <a:off x="1788198" y="2164802"/>
            <a:ext cx="60030" cy="125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2" idx="2"/>
            <a:endCxn id="372" idx="0"/>
          </p:cNvCxnSpPr>
          <p:nvPr/>
        </p:nvCxnSpPr>
        <p:spPr>
          <a:xfrm>
            <a:off x="1788198" y="2164802"/>
            <a:ext cx="543905" cy="137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95" idx="1"/>
            <a:endCxn id="372" idx="0"/>
          </p:cNvCxnSpPr>
          <p:nvPr/>
        </p:nvCxnSpPr>
        <p:spPr>
          <a:xfrm flipH="1">
            <a:off x="2332103" y="2164802"/>
            <a:ext cx="59799" cy="137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80" idx="0"/>
            <a:endCxn id="195" idx="1"/>
          </p:cNvCxnSpPr>
          <p:nvPr/>
        </p:nvCxnSpPr>
        <p:spPr>
          <a:xfrm flipV="1">
            <a:off x="1848228" y="2164802"/>
            <a:ext cx="543674" cy="125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Rounded Rectangle 182"/>
          <p:cNvSpPr/>
          <p:nvPr/>
        </p:nvSpPr>
        <p:spPr>
          <a:xfrm>
            <a:off x="6293309" y="2283373"/>
            <a:ext cx="1311067" cy="2386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vPC</a:t>
            </a:r>
            <a:r>
              <a:rPr lang="en-US" sz="800" b="1" dirty="0">
                <a:solidFill>
                  <a:schemeClr val="bg1"/>
                </a:solidFill>
              </a:rPr>
              <a:t>-TEP </a:t>
            </a:r>
          </a:p>
        </p:txBody>
      </p:sp>
      <p:sp>
        <p:nvSpPr>
          <p:cNvPr id="185" name="Rounded Rectangle 184"/>
          <p:cNvSpPr/>
          <p:nvPr/>
        </p:nvSpPr>
        <p:spPr>
          <a:xfrm>
            <a:off x="1629862" y="2331899"/>
            <a:ext cx="928585" cy="2386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184" name="Oval 183">
            <a:extLst>
              <a:ext uri="{FF2B5EF4-FFF2-40B4-BE49-F238E27FC236}">
                <a16:creationId xmlns:a16="http://schemas.microsoft.com/office/drawing/2014/main" id="{C17E67C7-92A2-4DE7-9CA2-9B9EA6BAEDBC}"/>
              </a:ext>
            </a:extLst>
          </p:cNvPr>
          <p:cNvSpPr/>
          <p:nvPr/>
        </p:nvSpPr>
        <p:spPr>
          <a:xfrm>
            <a:off x="2673232" y="3706732"/>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87" name="Oval 186">
            <a:extLst>
              <a:ext uri="{FF2B5EF4-FFF2-40B4-BE49-F238E27FC236}">
                <a16:creationId xmlns:a16="http://schemas.microsoft.com/office/drawing/2014/main" id="{9ACD1305-53A4-4F02-A21C-578BB133DF11}"/>
              </a:ext>
            </a:extLst>
          </p:cNvPr>
          <p:cNvSpPr/>
          <p:nvPr/>
        </p:nvSpPr>
        <p:spPr>
          <a:xfrm>
            <a:off x="2745533" y="2818784"/>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188" name="Oval 187">
            <a:extLst>
              <a:ext uri="{FF2B5EF4-FFF2-40B4-BE49-F238E27FC236}">
                <a16:creationId xmlns:a16="http://schemas.microsoft.com/office/drawing/2014/main" id="{49164C60-6BC1-4F81-B873-A94ED5D7219F}"/>
              </a:ext>
            </a:extLst>
          </p:cNvPr>
          <p:cNvSpPr/>
          <p:nvPr/>
        </p:nvSpPr>
        <p:spPr>
          <a:xfrm>
            <a:off x="2225768" y="1841429"/>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200" name="Oval 199">
            <a:extLst>
              <a:ext uri="{FF2B5EF4-FFF2-40B4-BE49-F238E27FC236}">
                <a16:creationId xmlns:a16="http://schemas.microsoft.com/office/drawing/2014/main" id="{44EAE22A-BA72-412A-AA41-714A55EBAF06}"/>
              </a:ext>
            </a:extLst>
          </p:cNvPr>
          <p:cNvSpPr/>
          <p:nvPr/>
        </p:nvSpPr>
        <p:spPr>
          <a:xfrm>
            <a:off x="6043499" y="3075120"/>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sp>
        <p:nvSpPr>
          <p:cNvPr id="202" name="Oval 201">
            <a:extLst>
              <a:ext uri="{FF2B5EF4-FFF2-40B4-BE49-F238E27FC236}">
                <a16:creationId xmlns:a16="http://schemas.microsoft.com/office/drawing/2014/main" id="{811A6D2A-3375-4059-BECB-243A545E9DA4}"/>
              </a:ext>
            </a:extLst>
          </p:cNvPr>
          <p:cNvSpPr/>
          <p:nvPr/>
        </p:nvSpPr>
        <p:spPr>
          <a:xfrm>
            <a:off x="5791437" y="2419881"/>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03" name="Oval 202">
            <a:extLst>
              <a:ext uri="{FF2B5EF4-FFF2-40B4-BE49-F238E27FC236}">
                <a16:creationId xmlns:a16="http://schemas.microsoft.com/office/drawing/2014/main" id="{DA001C5F-B142-4A84-B7D1-954F31881417}"/>
              </a:ext>
            </a:extLst>
          </p:cNvPr>
          <p:cNvSpPr/>
          <p:nvPr/>
        </p:nvSpPr>
        <p:spPr>
          <a:xfrm>
            <a:off x="7938218" y="2401728"/>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grpSp>
        <p:nvGrpSpPr>
          <p:cNvPr id="186" name="Group 185">
            <a:extLst>
              <a:ext uri="{FF2B5EF4-FFF2-40B4-BE49-F238E27FC236}">
                <a16:creationId xmlns:a16="http://schemas.microsoft.com/office/drawing/2014/main" id="{1E7D71C5-1D74-49E4-ACBD-6388F34E2E01}"/>
              </a:ext>
            </a:extLst>
          </p:cNvPr>
          <p:cNvGrpSpPr/>
          <p:nvPr/>
        </p:nvGrpSpPr>
        <p:grpSpPr>
          <a:xfrm>
            <a:off x="7606668" y="2327415"/>
            <a:ext cx="156742" cy="147313"/>
            <a:chOff x="6391352" y="2442150"/>
            <a:chExt cx="1275036" cy="1275036"/>
          </a:xfrm>
        </p:grpSpPr>
        <p:sp>
          <p:nvSpPr>
            <p:cNvPr id="199" name="Oval 198">
              <a:extLst>
                <a:ext uri="{FF2B5EF4-FFF2-40B4-BE49-F238E27FC236}">
                  <a16:creationId xmlns:a16="http://schemas.microsoft.com/office/drawing/2014/main" id="{0C94A42C-22FB-48CA-B26B-BD9BF8ECF8D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01" name="Freeform 5">
              <a:extLst>
                <a:ext uri="{FF2B5EF4-FFF2-40B4-BE49-F238E27FC236}">
                  <a16:creationId xmlns:a16="http://schemas.microsoft.com/office/drawing/2014/main" id="{E5326603-3237-4E68-9639-332457387F8A}"/>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04" name="Group 203">
            <a:extLst>
              <a:ext uri="{FF2B5EF4-FFF2-40B4-BE49-F238E27FC236}">
                <a16:creationId xmlns:a16="http://schemas.microsoft.com/office/drawing/2014/main" id="{AA563C3F-828D-40DC-B65D-CAC4BEC575D4}"/>
              </a:ext>
            </a:extLst>
          </p:cNvPr>
          <p:cNvGrpSpPr/>
          <p:nvPr/>
        </p:nvGrpSpPr>
        <p:grpSpPr>
          <a:xfrm>
            <a:off x="6128465" y="2331143"/>
            <a:ext cx="156742" cy="147313"/>
            <a:chOff x="6391352" y="2442150"/>
            <a:chExt cx="1275036" cy="1275036"/>
          </a:xfrm>
        </p:grpSpPr>
        <p:sp>
          <p:nvSpPr>
            <p:cNvPr id="205" name="Oval 204">
              <a:extLst>
                <a:ext uri="{FF2B5EF4-FFF2-40B4-BE49-F238E27FC236}">
                  <a16:creationId xmlns:a16="http://schemas.microsoft.com/office/drawing/2014/main" id="{6A7A033B-4F24-4B3B-8352-209F553C84E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06" name="Freeform 5">
              <a:extLst>
                <a:ext uri="{FF2B5EF4-FFF2-40B4-BE49-F238E27FC236}">
                  <a16:creationId xmlns:a16="http://schemas.microsoft.com/office/drawing/2014/main" id="{322EAD32-EA77-465B-9350-720DE689E85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07" name="Group 206">
            <a:extLst>
              <a:ext uri="{FF2B5EF4-FFF2-40B4-BE49-F238E27FC236}">
                <a16:creationId xmlns:a16="http://schemas.microsoft.com/office/drawing/2014/main" id="{9E8D7F1F-CAD7-463A-BA98-8D835B88BB25}"/>
              </a:ext>
            </a:extLst>
          </p:cNvPr>
          <p:cNvGrpSpPr/>
          <p:nvPr/>
        </p:nvGrpSpPr>
        <p:grpSpPr>
          <a:xfrm>
            <a:off x="2243011" y="2559528"/>
            <a:ext cx="156742" cy="147313"/>
            <a:chOff x="6391352" y="2442150"/>
            <a:chExt cx="1275036" cy="1275036"/>
          </a:xfrm>
        </p:grpSpPr>
        <p:sp>
          <p:nvSpPr>
            <p:cNvPr id="208" name="Oval 207">
              <a:extLst>
                <a:ext uri="{FF2B5EF4-FFF2-40B4-BE49-F238E27FC236}">
                  <a16:creationId xmlns:a16="http://schemas.microsoft.com/office/drawing/2014/main" id="{8531CCFF-377D-493A-A7D1-2995C828837E}"/>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09" name="Freeform 5">
              <a:extLst>
                <a:ext uri="{FF2B5EF4-FFF2-40B4-BE49-F238E27FC236}">
                  <a16:creationId xmlns:a16="http://schemas.microsoft.com/office/drawing/2014/main" id="{1D6E9B6A-59BA-4574-8B2B-EFE5CD4A24A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0" name="Group 209">
            <a:extLst>
              <a:ext uri="{FF2B5EF4-FFF2-40B4-BE49-F238E27FC236}">
                <a16:creationId xmlns:a16="http://schemas.microsoft.com/office/drawing/2014/main" id="{62178CFA-A5C7-4DE6-9616-22BE6839A786}"/>
              </a:ext>
            </a:extLst>
          </p:cNvPr>
          <p:cNvGrpSpPr/>
          <p:nvPr/>
        </p:nvGrpSpPr>
        <p:grpSpPr>
          <a:xfrm>
            <a:off x="1789246" y="2557828"/>
            <a:ext cx="156742" cy="147313"/>
            <a:chOff x="6391352" y="2442150"/>
            <a:chExt cx="1275036" cy="1275036"/>
          </a:xfrm>
        </p:grpSpPr>
        <p:sp>
          <p:nvSpPr>
            <p:cNvPr id="211" name="Oval 210">
              <a:extLst>
                <a:ext uri="{FF2B5EF4-FFF2-40B4-BE49-F238E27FC236}">
                  <a16:creationId xmlns:a16="http://schemas.microsoft.com/office/drawing/2014/main" id="{9521818C-C847-4A3F-AF32-5022308408B3}"/>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2" name="Freeform 5">
              <a:extLst>
                <a:ext uri="{FF2B5EF4-FFF2-40B4-BE49-F238E27FC236}">
                  <a16:creationId xmlns:a16="http://schemas.microsoft.com/office/drawing/2014/main" id="{8293139F-22A2-4481-8169-898C8D29F2F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3" name="Group 212">
            <a:extLst>
              <a:ext uri="{FF2B5EF4-FFF2-40B4-BE49-F238E27FC236}">
                <a16:creationId xmlns:a16="http://schemas.microsoft.com/office/drawing/2014/main" id="{0D7B9BA6-1D51-4293-838D-5D74298FFDC4}"/>
              </a:ext>
            </a:extLst>
          </p:cNvPr>
          <p:cNvGrpSpPr/>
          <p:nvPr/>
        </p:nvGrpSpPr>
        <p:grpSpPr>
          <a:xfrm>
            <a:off x="3161800" y="3281949"/>
            <a:ext cx="156742" cy="147313"/>
            <a:chOff x="6391352" y="2442150"/>
            <a:chExt cx="1275036" cy="1275036"/>
          </a:xfrm>
        </p:grpSpPr>
        <p:sp>
          <p:nvSpPr>
            <p:cNvPr id="214" name="Oval 213">
              <a:extLst>
                <a:ext uri="{FF2B5EF4-FFF2-40B4-BE49-F238E27FC236}">
                  <a16:creationId xmlns:a16="http://schemas.microsoft.com/office/drawing/2014/main" id="{65D9E535-17CF-41C8-AEF7-2CFC9AEE742F}"/>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5" name="Freeform 5">
              <a:extLst>
                <a:ext uri="{FF2B5EF4-FFF2-40B4-BE49-F238E27FC236}">
                  <a16:creationId xmlns:a16="http://schemas.microsoft.com/office/drawing/2014/main" id="{EA0910BF-6638-46B9-95D1-93CAA42F934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6" name="Group 215">
            <a:extLst>
              <a:ext uri="{FF2B5EF4-FFF2-40B4-BE49-F238E27FC236}">
                <a16:creationId xmlns:a16="http://schemas.microsoft.com/office/drawing/2014/main" id="{A85C7F2D-C35D-4EE1-8222-BCBBB71DAE18}"/>
              </a:ext>
            </a:extLst>
          </p:cNvPr>
          <p:cNvGrpSpPr/>
          <p:nvPr/>
        </p:nvGrpSpPr>
        <p:grpSpPr>
          <a:xfrm>
            <a:off x="2315340" y="3265938"/>
            <a:ext cx="156742" cy="147313"/>
            <a:chOff x="6391352" y="2442150"/>
            <a:chExt cx="1275036" cy="1275036"/>
          </a:xfrm>
        </p:grpSpPr>
        <p:sp>
          <p:nvSpPr>
            <p:cNvPr id="217" name="Oval 216">
              <a:extLst>
                <a:ext uri="{FF2B5EF4-FFF2-40B4-BE49-F238E27FC236}">
                  <a16:creationId xmlns:a16="http://schemas.microsoft.com/office/drawing/2014/main" id="{C5396D49-DEF7-45C2-AB12-9AAFCE32C5F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8" name="Freeform 5">
              <a:extLst>
                <a:ext uri="{FF2B5EF4-FFF2-40B4-BE49-F238E27FC236}">
                  <a16:creationId xmlns:a16="http://schemas.microsoft.com/office/drawing/2014/main" id="{4A89ADD3-8578-46F0-9A75-1D32C0639D9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9" name="Group 218">
            <a:extLst>
              <a:ext uri="{FF2B5EF4-FFF2-40B4-BE49-F238E27FC236}">
                <a16:creationId xmlns:a16="http://schemas.microsoft.com/office/drawing/2014/main" id="{BC144AB5-5DF5-4F35-9D9E-75BCA113B999}"/>
              </a:ext>
            </a:extLst>
          </p:cNvPr>
          <p:cNvGrpSpPr/>
          <p:nvPr/>
        </p:nvGrpSpPr>
        <p:grpSpPr>
          <a:xfrm>
            <a:off x="1523262" y="3287753"/>
            <a:ext cx="156742" cy="147313"/>
            <a:chOff x="6391352" y="2442150"/>
            <a:chExt cx="1275036" cy="1275036"/>
          </a:xfrm>
        </p:grpSpPr>
        <p:sp>
          <p:nvSpPr>
            <p:cNvPr id="220" name="Oval 219">
              <a:extLst>
                <a:ext uri="{FF2B5EF4-FFF2-40B4-BE49-F238E27FC236}">
                  <a16:creationId xmlns:a16="http://schemas.microsoft.com/office/drawing/2014/main" id="{1CD8E44B-79EF-44F3-9984-BB2B093D8AD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1" name="Freeform 5">
              <a:extLst>
                <a:ext uri="{FF2B5EF4-FFF2-40B4-BE49-F238E27FC236}">
                  <a16:creationId xmlns:a16="http://schemas.microsoft.com/office/drawing/2014/main" id="{6A8F3D8A-036A-4A35-BA99-68D4498D5CDB}"/>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2" name="Group 221">
            <a:extLst>
              <a:ext uri="{FF2B5EF4-FFF2-40B4-BE49-F238E27FC236}">
                <a16:creationId xmlns:a16="http://schemas.microsoft.com/office/drawing/2014/main" id="{A0AFA0C5-DAC9-4898-A788-3DAAF96C63CA}"/>
              </a:ext>
            </a:extLst>
          </p:cNvPr>
          <p:cNvGrpSpPr/>
          <p:nvPr/>
        </p:nvGrpSpPr>
        <p:grpSpPr>
          <a:xfrm>
            <a:off x="795963" y="3265938"/>
            <a:ext cx="156742" cy="147313"/>
            <a:chOff x="6391352" y="2442150"/>
            <a:chExt cx="1275036" cy="1275036"/>
          </a:xfrm>
        </p:grpSpPr>
        <p:sp>
          <p:nvSpPr>
            <p:cNvPr id="223" name="Oval 222">
              <a:extLst>
                <a:ext uri="{FF2B5EF4-FFF2-40B4-BE49-F238E27FC236}">
                  <a16:creationId xmlns:a16="http://schemas.microsoft.com/office/drawing/2014/main" id="{A80AD73C-E550-4ACD-A23E-14B412C266E5}"/>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4" name="Freeform 5">
              <a:extLst>
                <a:ext uri="{FF2B5EF4-FFF2-40B4-BE49-F238E27FC236}">
                  <a16:creationId xmlns:a16="http://schemas.microsoft.com/office/drawing/2014/main" id="{B3C587ED-C482-4A3F-A914-7000A7E30F5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
        <p:nvSpPr>
          <p:cNvPr id="2" name="Rectangle 1">
            <a:extLst>
              <a:ext uri="{FF2B5EF4-FFF2-40B4-BE49-F238E27FC236}">
                <a16:creationId xmlns:a16="http://schemas.microsoft.com/office/drawing/2014/main" id="{F2C24ACB-D272-475D-ADEB-F16EC95AE919}"/>
              </a:ext>
            </a:extLst>
          </p:cNvPr>
          <p:cNvSpPr/>
          <p:nvPr/>
        </p:nvSpPr>
        <p:spPr>
          <a:xfrm>
            <a:off x="748638" y="3537833"/>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L1</a:t>
            </a:r>
          </a:p>
        </p:txBody>
      </p:sp>
      <p:sp>
        <p:nvSpPr>
          <p:cNvPr id="225" name="Rectangle 224">
            <a:extLst>
              <a:ext uri="{FF2B5EF4-FFF2-40B4-BE49-F238E27FC236}">
                <a16:creationId xmlns:a16="http://schemas.microsoft.com/office/drawing/2014/main" id="{1690D95C-9DF9-40CD-A6D8-367C1119D39D}"/>
              </a:ext>
            </a:extLst>
          </p:cNvPr>
          <p:cNvSpPr/>
          <p:nvPr/>
        </p:nvSpPr>
        <p:spPr>
          <a:xfrm>
            <a:off x="1369298" y="3535767"/>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L2</a:t>
            </a:r>
          </a:p>
        </p:txBody>
      </p:sp>
      <p:sp>
        <p:nvSpPr>
          <p:cNvPr id="226" name="Rectangle 225">
            <a:extLst>
              <a:ext uri="{FF2B5EF4-FFF2-40B4-BE49-F238E27FC236}">
                <a16:creationId xmlns:a16="http://schemas.microsoft.com/office/drawing/2014/main" id="{EED8B759-BE0E-4647-A42D-9A00A44FA369}"/>
              </a:ext>
            </a:extLst>
          </p:cNvPr>
          <p:cNvSpPr/>
          <p:nvPr/>
        </p:nvSpPr>
        <p:spPr>
          <a:xfrm>
            <a:off x="2206500" y="3533688"/>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L3</a:t>
            </a:r>
          </a:p>
        </p:txBody>
      </p:sp>
      <p:sp>
        <p:nvSpPr>
          <p:cNvPr id="227" name="Rectangle 226">
            <a:extLst>
              <a:ext uri="{FF2B5EF4-FFF2-40B4-BE49-F238E27FC236}">
                <a16:creationId xmlns:a16="http://schemas.microsoft.com/office/drawing/2014/main" id="{2E5C42E6-E72C-49DB-AC6C-A701D1C87FF0}"/>
              </a:ext>
            </a:extLst>
          </p:cNvPr>
          <p:cNvSpPr/>
          <p:nvPr/>
        </p:nvSpPr>
        <p:spPr>
          <a:xfrm>
            <a:off x="3039247" y="3542562"/>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L4</a:t>
            </a:r>
          </a:p>
        </p:txBody>
      </p:sp>
      <p:grpSp>
        <p:nvGrpSpPr>
          <p:cNvPr id="229" name="Group 228">
            <a:extLst>
              <a:ext uri="{FF2B5EF4-FFF2-40B4-BE49-F238E27FC236}">
                <a16:creationId xmlns:a16="http://schemas.microsoft.com/office/drawing/2014/main" id="{EB2D2515-427D-4F07-8E1F-EDE3E7D94E32}"/>
              </a:ext>
            </a:extLst>
          </p:cNvPr>
          <p:cNvGrpSpPr/>
          <p:nvPr/>
        </p:nvGrpSpPr>
        <p:grpSpPr>
          <a:xfrm>
            <a:off x="513540" y="2079098"/>
            <a:ext cx="1530620" cy="333972"/>
            <a:chOff x="1389077" y="767409"/>
            <a:chExt cx="2568519" cy="386040"/>
          </a:xfrm>
        </p:grpSpPr>
        <p:grpSp>
          <p:nvGrpSpPr>
            <p:cNvPr id="236" name="Group 235">
              <a:extLst>
                <a:ext uri="{FF2B5EF4-FFF2-40B4-BE49-F238E27FC236}">
                  <a16:creationId xmlns:a16="http://schemas.microsoft.com/office/drawing/2014/main" id="{B99D8B5A-F815-4D77-9CCF-5DE9FEBC95E8}"/>
                </a:ext>
              </a:extLst>
            </p:cNvPr>
            <p:cNvGrpSpPr/>
            <p:nvPr/>
          </p:nvGrpSpPr>
          <p:grpSpPr>
            <a:xfrm>
              <a:off x="1453252" y="767409"/>
              <a:ext cx="1705151" cy="386040"/>
              <a:chOff x="523157" y="2633515"/>
              <a:chExt cx="895206" cy="477995"/>
            </a:xfrm>
            <a:solidFill>
              <a:schemeClr val="accent3">
                <a:lumMod val="25000"/>
              </a:schemeClr>
            </a:solidFill>
          </p:grpSpPr>
          <p:sp>
            <p:nvSpPr>
              <p:cNvPr id="239" name="Rectangle 238">
                <a:extLst>
                  <a:ext uri="{FF2B5EF4-FFF2-40B4-BE49-F238E27FC236}">
                    <a16:creationId xmlns:a16="http://schemas.microsoft.com/office/drawing/2014/main" id="{E1572901-EFF2-4F34-AB85-AD7D0096AF93}"/>
                  </a:ext>
                </a:extLst>
              </p:cNvPr>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40" name="Straight Connector 239">
                <a:extLst>
                  <a:ext uri="{FF2B5EF4-FFF2-40B4-BE49-F238E27FC236}">
                    <a16:creationId xmlns:a16="http://schemas.microsoft.com/office/drawing/2014/main" id="{198166A3-D32D-4C51-8870-377210B1C3A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37" name="TextBox 236">
              <a:extLst>
                <a:ext uri="{FF2B5EF4-FFF2-40B4-BE49-F238E27FC236}">
                  <a16:creationId xmlns:a16="http://schemas.microsoft.com/office/drawing/2014/main" id="{9299AC69-94B3-4F4E-AB43-347C81831CBF}"/>
                </a:ext>
              </a:extLst>
            </p:cNvPr>
            <p:cNvSpPr txBox="1"/>
            <p:nvPr/>
          </p:nvSpPr>
          <p:spPr>
            <a:xfrm>
              <a:off x="2019495" y="834026"/>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L4 TEP</a:t>
              </a:r>
            </a:p>
          </p:txBody>
        </p:sp>
        <p:sp>
          <p:nvSpPr>
            <p:cNvPr id="238" name="TextBox 237">
              <a:extLst>
                <a:ext uri="{FF2B5EF4-FFF2-40B4-BE49-F238E27FC236}">
                  <a16:creationId xmlns:a16="http://schemas.microsoft.com/office/drawing/2014/main" id="{24983C8A-F6CF-4692-8B69-0D061D64A8A0}"/>
                </a:ext>
              </a:extLst>
            </p:cNvPr>
            <p:cNvSpPr txBox="1"/>
            <p:nvPr/>
          </p:nvSpPr>
          <p:spPr>
            <a:xfrm>
              <a:off x="1389077" y="849296"/>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230" name="Group 229">
            <a:extLst>
              <a:ext uri="{FF2B5EF4-FFF2-40B4-BE49-F238E27FC236}">
                <a16:creationId xmlns:a16="http://schemas.microsoft.com/office/drawing/2014/main" id="{6CCF8A1C-DD43-4ADD-89EE-187A667C2225}"/>
              </a:ext>
            </a:extLst>
          </p:cNvPr>
          <p:cNvGrpSpPr/>
          <p:nvPr/>
        </p:nvGrpSpPr>
        <p:grpSpPr>
          <a:xfrm>
            <a:off x="512942" y="2406557"/>
            <a:ext cx="1473169" cy="333972"/>
            <a:chOff x="1389077" y="767409"/>
            <a:chExt cx="2472112" cy="386040"/>
          </a:xfrm>
        </p:grpSpPr>
        <p:grpSp>
          <p:nvGrpSpPr>
            <p:cNvPr id="231" name="Group 230">
              <a:extLst>
                <a:ext uri="{FF2B5EF4-FFF2-40B4-BE49-F238E27FC236}">
                  <a16:creationId xmlns:a16="http://schemas.microsoft.com/office/drawing/2014/main" id="{85F1539F-D5EA-472A-A371-09D1E17E9DA2}"/>
                </a:ext>
              </a:extLst>
            </p:cNvPr>
            <p:cNvGrpSpPr/>
            <p:nvPr/>
          </p:nvGrpSpPr>
          <p:grpSpPr>
            <a:xfrm>
              <a:off x="1453252" y="767409"/>
              <a:ext cx="1705151" cy="386040"/>
              <a:chOff x="523157" y="2633515"/>
              <a:chExt cx="895206" cy="477995"/>
            </a:xfrm>
            <a:solidFill>
              <a:schemeClr val="accent3">
                <a:lumMod val="25000"/>
              </a:schemeClr>
            </a:solidFill>
          </p:grpSpPr>
          <p:sp>
            <p:nvSpPr>
              <p:cNvPr id="234" name="Rectangle 233">
                <a:extLst>
                  <a:ext uri="{FF2B5EF4-FFF2-40B4-BE49-F238E27FC236}">
                    <a16:creationId xmlns:a16="http://schemas.microsoft.com/office/drawing/2014/main" id="{36504CB8-2D73-4952-B30B-E4F970F93988}"/>
                  </a:ext>
                </a:extLst>
              </p:cNvPr>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35" name="Straight Connector 234">
                <a:extLst>
                  <a:ext uri="{FF2B5EF4-FFF2-40B4-BE49-F238E27FC236}">
                    <a16:creationId xmlns:a16="http://schemas.microsoft.com/office/drawing/2014/main" id="{0A19BA8D-1F05-4DD4-BC91-AC20CF4319F4}"/>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32" name="TextBox 231">
              <a:extLst>
                <a:ext uri="{FF2B5EF4-FFF2-40B4-BE49-F238E27FC236}">
                  <a16:creationId xmlns:a16="http://schemas.microsoft.com/office/drawing/2014/main" id="{1990A8E9-D4DC-4B3C-9736-5567370B6F44}"/>
                </a:ext>
              </a:extLst>
            </p:cNvPr>
            <p:cNvSpPr txBox="1"/>
            <p:nvPr/>
          </p:nvSpPr>
          <p:spPr>
            <a:xfrm>
              <a:off x="1923088" y="818104"/>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vPC</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233" name="TextBox 232">
              <a:extLst>
                <a:ext uri="{FF2B5EF4-FFF2-40B4-BE49-F238E27FC236}">
                  <a16:creationId xmlns:a16="http://schemas.microsoft.com/office/drawing/2014/main" id="{8071593D-A69C-4DB5-B76A-71A140E34774}"/>
                </a:ext>
              </a:extLst>
            </p:cNvPr>
            <p:cNvSpPr txBox="1"/>
            <p:nvPr/>
          </p:nvSpPr>
          <p:spPr>
            <a:xfrm>
              <a:off x="1389077" y="805609"/>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spTree>
    <p:extLst>
      <p:ext uri="{BB962C8B-B14F-4D97-AF65-F5344CB8AC3E}">
        <p14:creationId xmlns:p14="http://schemas.microsoft.com/office/powerpoint/2010/main" val="11136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84" grpId="0" animBg="1"/>
      <p:bldP spid="187" grpId="0" animBg="1"/>
      <p:bldP spid="188" grpId="0" animBg="1"/>
      <p:bldP spid="200" grpId="0" animBg="1"/>
      <p:bldP spid="202" grpId="0" animBg="1"/>
      <p:bldP spid="20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loud 194"/>
          <p:cNvSpPr/>
          <p:nvPr/>
        </p:nvSpPr>
        <p:spPr>
          <a:xfrm>
            <a:off x="1641514" y="1614564"/>
            <a:ext cx="5415913"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96" name="Rounded Rectangle 195"/>
          <p:cNvSpPr/>
          <p:nvPr/>
        </p:nvSpPr>
        <p:spPr>
          <a:xfrm>
            <a:off x="5040425" y="2241147"/>
            <a:ext cx="3400190"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197" name="Rounded Rectangle 196"/>
          <p:cNvSpPr/>
          <p:nvPr/>
        </p:nvSpPr>
        <p:spPr>
          <a:xfrm>
            <a:off x="429694" y="2226237"/>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8" name="Rectangle 197"/>
          <p:cNvSpPr/>
          <p:nvPr/>
        </p:nvSpPr>
        <p:spPr>
          <a:xfrm>
            <a:off x="870225" y="432425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199" name="Rectangle 198"/>
          <p:cNvSpPr/>
          <p:nvPr/>
        </p:nvSpPr>
        <p:spPr>
          <a:xfrm>
            <a:off x="5304487" y="432325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3" name="Title 2"/>
          <p:cNvSpPr>
            <a:spLocks noGrp="1"/>
          </p:cNvSpPr>
          <p:nvPr>
            <p:ph type="title" idx="4294967295"/>
          </p:nvPr>
        </p:nvSpPr>
        <p:spPr>
          <a:xfrm>
            <a:off x="0" y="26988"/>
            <a:ext cx="8345488" cy="731837"/>
          </a:xfrm>
        </p:spPr>
        <p:txBody>
          <a:bodyPr/>
          <a:lstStyle/>
          <a:p>
            <a:r>
              <a:rPr lang="en-US" dirty="0"/>
              <a:t>Remote Leaf to Local Leaf packet walk</a:t>
            </a:r>
          </a:p>
        </p:txBody>
      </p:sp>
      <p:sp>
        <p:nvSpPr>
          <p:cNvPr id="369" name="Arc 368"/>
          <p:cNvSpPr/>
          <p:nvPr/>
        </p:nvSpPr>
        <p:spPr>
          <a:xfrm rot="21175138">
            <a:off x="1933449" y="1577615"/>
            <a:ext cx="3684511" cy="1218709"/>
          </a:xfrm>
          <a:prstGeom prst="arc">
            <a:avLst>
              <a:gd name="adj1" fmla="val 16171036"/>
              <a:gd name="adj2" fmla="val 19400625"/>
            </a:avLst>
          </a:prstGeom>
          <a:ln w="28575">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grpSp>
        <p:nvGrpSpPr>
          <p:cNvPr id="404" name="Group 403"/>
          <p:cNvGrpSpPr/>
          <p:nvPr/>
        </p:nvGrpSpPr>
        <p:grpSpPr>
          <a:xfrm>
            <a:off x="725657" y="2386973"/>
            <a:ext cx="2634462" cy="1232029"/>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155" y="3936824"/>
            <a:ext cx="379393"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434" name="Straight Connector 433"/>
          <p:cNvCxnSpPr>
            <a:stCxn id="376" idx="2"/>
            <a:endCxn id="432" idx="0"/>
          </p:cNvCxnSpPr>
          <p:nvPr/>
        </p:nvCxnSpPr>
        <p:spPr>
          <a:xfrm>
            <a:off x="3133269" y="3619002"/>
            <a:ext cx="6583"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5" name="TextBox 434"/>
          <p:cNvSpPr txBox="1"/>
          <p:nvPr/>
        </p:nvSpPr>
        <p:spPr>
          <a:xfrm>
            <a:off x="2522905" y="404825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sp>
        <p:nvSpPr>
          <p:cNvPr id="64" name="Rectangular Callout 63"/>
          <p:cNvSpPr/>
          <p:nvPr/>
        </p:nvSpPr>
        <p:spPr>
          <a:xfrm>
            <a:off x="49170" y="1165539"/>
            <a:ext cx="2745015" cy="453480"/>
          </a:xfrm>
          <a:prstGeom prst="wedgeRectCallout">
            <a:avLst>
              <a:gd name="adj1" fmla="val 19603"/>
              <a:gd name="adj2" fmla="val 214208"/>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IN" sz="1200" dirty="0">
                <a:solidFill>
                  <a:schemeClr val="bg2"/>
                </a:solidFill>
                <a:latin typeface="Arial" panose="020B0604020202020204" pitchFamily="34" charset="0"/>
                <a:cs typeface="Arial" panose="020B0604020202020204" pitchFamily="34" charset="0"/>
              </a:rPr>
              <a:t>Replaces destination IP from anycast spine IP to L4 TEP</a:t>
            </a:r>
            <a:endParaRPr kumimoji="0" lang="en-US" sz="1200" b="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endParaRPr>
          </a:p>
        </p:txBody>
      </p:sp>
      <p:cxnSp>
        <p:nvCxnSpPr>
          <p:cNvPr id="66" name="Straight Arrow Connector 65"/>
          <p:cNvCxnSpPr/>
          <p:nvPr/>
        </p:nvCxnSpPr>
        <p:spPr>
          <a:xfrm>
            <a:off x="2557328" y="2895904"/>
            <a:ext cx="713030" cy="45040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594916" y="2448466"/>
            <a:ext cx="683539" cy="538018"/>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grpSp>
        <p:nvGrpSpPr>
          <p:cNvPr id="109" name="Group 108"/>
          <p:cNvGrpSpPr/>
          <p:nvPr/>
        </p:nvGrpSpPr>
        <p:grpSpPr>
          <a:xfrm>
            <a:off x="2967559" y="2668822"/>
            <a:ext cx="1239069" cy="470954"/>
            <a:chOff x="6215155" y="722128"/>
            <a:chExt cx="2265716" cy="951198"/>
          </a:xfrm>
        </p:grpSpPr>
        <p:grpSp>
          <p:nvGrpSpPr>
            <p:cNvPr id="111" name="Group 110"/>
            <p:cNvGrpSpPr/>
            <p:nvPr/>
          </p:nvGrpSpPr>
          <p:grpSpPr>
            <a:xfrm>
              <a:off x="6216647" y="722128"/>
              <a:ext cx="2264224" cy="862641"/>
              <a:chOff x="523157" y="2633515"/>
              <a:chExt cx="1188720" cy="477995"/>
            </a:xfrm>
            <a:solidFill>
              <a:schemeClr val="accent3">
                <a:lumMod val="25000"/>
              </a:schemeClr>
            </a:solidFill>
          </p:grpSpPr>
          <p:sp>
            <p:nvSpPr>
              <p:cNvPr id="116" name="Rectangle 115"/>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17" name="Straight Connector 116"/>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18" name="Straight Connector 117"/>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12" name="TextBox 111"/>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13" name="TextBox 112"/>
            <p:cNvSpPr txBox="1"/>
            <p:nvPr/>
          </p:nvSpPr>
          <p:spPr>
            <a:xfrm>
              <a:off x="6884992" y="757489"/>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vPC</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14" name="TextBox 113"/>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15" name="TextBox 114"/>
            <p:cNvSpPr txBox="1"/>
            <p:nvPr/>
          </p:nvSpPr>
          <p:spPr>
            <a:xfrm>
              <a:off x="6884994" y="1238188"/>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L4 TEP</a:t>
              </a:r>
            </a:p>
          </p:txBody>
        </p:sp>
      </p:grpSp>
      <p:grpSp>
        <p:nvGrpSpPr>
          <p:cNvPr id="128" name="Group 127"/>
          <p:cNvGrpSpPr/>
          <p:nvPr/>
        </p:nvGrpSpPr>
        <p:grpSpPr>
          <a:xfrm>
            <a:off x="4538107" y="3318008"/>
            <a:ext cx="1239069" cy="457345"/>
            <a:chOff x="6215155" y="722128"/>
            <a:chExt cx="2265716" cy="923712"/>
          </a:xfrm>
        </p:grpSpPr>
        <p:grpSp>
          <p:nvGrpSpPr>
            <p:cNvPr id="129" name="Group 128"/>
            <p:cNvGrpSpPr/>
            <p:nvPr/>
          </p:nvGrpSpPr>
          <p:grpSpPr>
            <a:xfrm>
              <a:off x="6216647" y="722128"/>
              <a:ext cx="2264224" cy="862641"/>
              <a:chOff x="523157" y="2633515"/>
              <a:chExt cx="1188720" cy="477995"/>
            </a:xfrm>
            <a:solidFill>
              <a:schemeClr val="accent3">
                <a:lumMod val="25000"/>
              </a:schemeClr>
            </a:solidFill>
          </p:grpSpPr>
          <p:sp>
            <p:nvSpPr>
              <p:cNvPr id="134" name="Rectangle 133"/>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35" name="Straight Connector 134"/>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36" name="Straight Connector 135"/>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30" name="TextBox 129"/>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31" name="TextBox 130"/>
            <p:cNvSpPr txBox="1"/>
            <p:nvPr/>
          </p:nvSpPr>
          <p:spPr>
            <a:xfrm>
              <a:off x="6884992" y="757489"/>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sp>
          <p:nvSpPr>
            <p:cNvPr id="132" name="TextBox 131"/>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33" name="TextBox 132"/>
            <p:cNvSpPr txBox="1"/>
            <p:nvPr/>
          </p:nvSpPr>
          <p:spPr>
            <a:xfrm>
              <a:off x="6876438" y="1210702"/>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137" name="Group 136"/>
          <p:cNvGrpSpPr/>
          <p:nvPr/>
        </p:nvGrpSpPr>
        <p:grpSpPr>
          <a:xfrm>
            <a:off x="7947012" y="2574335"/>
            <a:ext cx="1445914" cy="333972"/>
            <a:chOff x="1389077" y="767409"/>
            <a:chExt cx="2426375" cy="386040"/>
          </a:xfrm>
        </p:grpSpPr>
        <p:grpSp>
          <p:nvGrpSpPr>
            <p:cNvPr id="138" name="Group 137"/>
            <p:cNvGrpSpPr/>
            <p:nvPr/>
          </p:nvGrpSpPr>
          <p:grpSpPr>
            <a:xfrm>
              <a:off x="1453252" y="767409"/>
              <a:ext cx="1705151" cy="386040"/>
              <a:chOff x="523157" y="2633515"/>
              <a:chExt cx="895206" cy="477995"/>
            </a:xfrm>
            <a:solidFill>
              <a:schemeClr val="accent3">
                <a:lumMod val="25000"/>
              </a:schemeClr>
            </a:solidFill>
          </p:grpSpPr>
          <p:sp>
            <p:nvSpPr>
              <p:cNvPr id="141" name="Rectangle 140"/>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42" name="Straight Connector 141"/>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39" name="TextBox 138"/>
            <p:cNvSpPr txBox="1"/>
            <p:nvPr/>
          </p:nvSpPr>
          <p:spPr>
            <a:xfrm>
              <a:off x="1877351" y="856852"/>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Ucast</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40" name="TextBox 139"/>
            <p:cNvSpPr txBox="1"/>
            <p:nvPr/>
          </p:nvSpPr>
          <p:spPr>
            <a:xfrm>
              <a:off x="1389077" y="845933"/>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143" name="Group 142"/>
          <p:cNvGrpSpPr/>
          <p:nvPr/>
        </p:nvGrpSpPr>
        <p:grpSpPr>
          <a:xfrm>
            <a:off x="4826573" y="2575830"/>
            <a:ext cx="1433426" cy="333972"/>
            <a:chOff x="1398080" y="767409"/>
            <a:chExt cx="2405419" cy="386040"/>
          </a:xfrm>
        </p:grpSpPr>
        <p:grpSp>
          <p:nvGrpSpPr>
            <p:cNvPr id="144" name="Group 143"/>
            <p:cNvGrpSpPr/>
            <p:nvPr/>
          </p:nvGrpSpPr>
          <p:grpSpPr>
            <a:xfrm>
              <a:off x="1453252" y="767409"/>
              <a:ext cx="1705151" cy="386040"/>
              <a:chOff x="523157" y="2633515"/>
              <a:chExt cx="895206" cy="477995"/>
            </a:xfrm>
            <a:solidFill>
              <a:schemeClr val="accent3">
                <a:lumMod val="25000"/>
              </a:schemeClr>
            </a:solidFill>
          </p:grpSpPr>
          <p:sp>
            <p:nvSpPr>
              <p:cNvPr id="147" name="Rectangle 146"/>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48" name="Straight Connector 147"/>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45" name="TextBox 144"/>
            <p:cNvSpPr txBox="1"/>
            <p:nvPr/>
          </p:nvSpPr>
          <p:spPr>
            <a:xfrm>
              <a:off x="1865398" y="834154"/>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Ucast</a:t>
              </a:r>
              <a:r>
                <a:rPr kumimoji="0" lang="en-US" sz="80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46" name="TextBox 145"/>
            <p:cNvSpPr txBox="1"/>
            <p:nvPr/>
          </p:nvSpPr>
          <p:spPr>
            <a:xfrm>
              <a:off x="1398080" y="860877"/>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149" name="Group 148"/>
          <p:cNvGrpSpPr/>
          <p:nvPr/>
        </p:nvGrpSpPr>
        <p:grpSpPr>
          <a:xfrm>
            <a:off x="5429237" y="1179294"/>
            <a:ext cx="1675296" cy="470954"/>
            <a:chOff x="6215155" y="722128"/>
            <a:chExt cx="2265716" cy="951198"/>
          </a:xfrm>
        </p:grpSpPr>
        <p:grpSp>
          <p:nvGrpSpPr>
            <p:cNvPr id="150" name="Group 149"/>
            <p:cNvGrpSpPr/>
            <p:nvPr/>
          </p:nvGrpSpPr>
          <p:grpSpPr>
            <a:xfrm>
              <a:off x="6216647" y="722128"/>
              <a:ext cx="2264224" cy="862641"/>
              <a:chOff x="523157" y="2633515"/>
              <a:chExt cx="1188720" cy="477995"/>
            </a:xfrm>
            <a:solidFill>
              <a:schemeClr val="accent3">
                <a:lumMod val="25000"/>
              </a:schemeClr>
            </a:solidFill>
          </p:grpSpPr>
          <p:sp>
            <p:nvSpPr>
              <p:cNvPr id="155" name="Rectangle 154"/>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56" name="Straight Connector 155"/>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57" name="Straight Connector 156"/>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51" name="TextBox 150"/>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52" name="TextBox 151"/>
            <p:cNvSpPr txBox="1"/>
            <p:nvPr/>
          </p:nvSpPr>
          <p:spPr>
            <a:xfrm>
              <a:off x="6884992" y="757489"/>
              <a:ext cx="1595876"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vPC</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53" name="TextBox 152"/>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54" name="TextBox 153"/>
            <p:cNvSpPr txBox="1"/>
            <p:nvPr/>
          </p:nvSpPr>
          <p:spPr>
            <a:xfrm>
              <a:off x="6884994" y="1238188"/>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Ucast</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grpSp>
      <p:cxnSp>
        <p:nvCxnSpPr>
          <p:cNvPr id="4" name="Straight Arrow Connector 3"/>
          <p:cNvCxnSpPr/>
          <p:nvPr/>
        </p:nvCxnSpPr>
        <p:spPr>
          <a:xfrm>
            <a:off x="2817989" y="3600450"/>
            <a:ext cx="1" cy="42710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8"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851" y="3526073"/>
            <a:ext cx="372000" cy="33528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147" y="3520217"/>
            <a:ext cx="362160" cy="33528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607" y="2528610"/>
            <a:ext cx="505842" cy="33957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783" y="2529907"/>
            <a:ext cx="505842" cy="290226"/>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stCxn id="160" idx="2"/>
            <a:endCxn id="158" idx="0"/>
          </p:cNvCxnSpPr>
          <p:nvPr/>
        </p:nvCxnSpPr>
        <p:spPr>
          <a:xfrm>
            <a:off x="6213528" y="2868180"/>
            <a:ext cx="12323" cy="6578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8" idx="0"/>
          </p:cNvCxnSpPr>
          <p:nvPr/>
        </p:nvCxnSpPr>
        <p:spPr>
          <a:xfrm flipV="1">
            <a:off x="6225851" y="2828730"/>
            <a:ext cx="1388173" cy="6973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59" idx="0"/>
            <a:endCxn id="161" idx="2"/>
          </p:cNvCxnSpPr>
          <p:nvPr/>
        </p:nvCxnSpPr>
        <p:spPr>
          <a:xfrm flipH="1" flipV="1">
            <a:off x="7663704" y="2820133"/>
            <a:ext cx="27523" cy="700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173237" y="3390470"/>
            <a:ext cx="348978" cy="8618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8" name="TextBox 167"/>
          <p:cNvSpPr txBox="1"/>
          <p:nvPr/>
        </p:nvSpPr>
        <p:spPr>
          <a:xfrm>
            <a:off x="5989961" y="3867826"/>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169" name="TextBox 168"/>
          <p:cNvSpPr txBox="1"/>
          <p:nvPr/>
        </p:nvSpPr>
        <p:spPr>
          <a:xfrm>
            <a:off x="7410783" y="388068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170" name="Left-Right Arrow 169"/>
          <p:cNvSpPr/>
          <p:nvPr/>
        </p:nvSpPr>
        <p:spPr>
          <a:xfrm>
            <a:off x="6470284" y="2624549"/>
            <a:ext cx="966839" cy="188735"/>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74" name="Group 173"/>
          <p:cNvGrpSpPr/>
          <p:nvPr/>
        </p:nvGrpSpPr>
        <p:grpSpPr>
          <a:xfrm>
            <a:off x="1332237" y="3714318"/>
            <a:ext cx="1239069" cy="458483"/>
            <a:chOff x="6215155" y="722128"/>
            <a:chExt cx="2265716" cy="926010"/>
          </a:xfrm>
        </p:grpSpPr>
        <p:grpSp>
          <p:nvGrpSpPr>
            <p:cNvPr id="175" name="Group 174"/>
            <p:cNvGrpSpPr/>
            <p:nvPr/>
          </p:nvGrpSpPr>
          <p:grpSpPr>
            <a:xfrm>
              <a:off x="6216647" y="722128"/>
              <a:ext cx="2264224" cy="862641"/>
              <a:chOff x="523157" y="2633515"/>
              <a:chExt cx="1188720" cy="477995"/>
            </a:xfrm>
            <a:solidFill>
              <a:schemeClr val="accent3">
                <a:lumMod val="25000"/>
              </a:schemeClr>
            </a:solidFill>
          </p:grpSpPr>
          <p:sp>
            <p:nvSpPr>
              <p:cNvPr id="180" name="Rectangle 179"/>
              <p:cNvSpPr/>
              <p:nvPr/>
            </p:nvSpPr>
            <p:spPr>
              <a:xfrm>
                <a:off x="523157" y="2633515"/>
                <a:ext cx="1188720" cy="477995"/>
              </a:xfrm>
              <a:prstGeom prst="rect">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81" name="Straight Connector 180"/>
              <p:cNvCxnSpPr/>
              <p:nvPr/>
            </p:nvCxnSpPr>
            <p:spPr>
              <a:xfrm>
                <a:off x="523157" y="2872512"/>
                <a:ext cx="1188720" cy="0"/>
              </a:xfrm>
              <a:prstGeom prst="line">
                <a:avLst/>
              </a:prstGeom>
              <a:grp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cxnSp>
          <p:cxnSp>
            <p:nvCxnSpPr>
              <p:cNvPr id="182" name="Straight Connector 181"/>
              <p:cNvCxnSpPr/>
              <p:nvPr/>
            </p:nvCxnSpPr>
            <p:spPr>
              <a:xfrm flipV="1">
                <a:off x="874040" y="2633516"/>
                <a:ext cx="0" cy="477994"/>
              </a:xfrm>
              <a:prstGeom prst="line">
                <a:avLst/>
              </a:prstGeom>
              <a:grpFill/>
              <a:ln w="15875" cap="flat" cmpd="sng" algn="ctr">
                <a:solidFill>
                  <a:srgbClr val="FFFFFF"/>
                </a:solidFill>
                <a:prstDash val="solid"/>
              </a:ln>
              <a:effectLst/>
            </p:spPr>
          </p:cxnSp>
        </p:grpSp>
        <p:sp>
          <p:nvSpPr>
            <p:cNvPr id="176" name="TextBox 175"/>
            <p:cNvSpPr txBox="1"/>
            <p:nvPr/>
          </p:nvSpPr>
          <p:spPr>
            <a:xfrm>
              <a:off x="6215155" y="777973"/>
              <a:ext cx="401072"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SRC</a:t>
              </a:r>
            </a:p>
          </p:txBody>
        </p:sp>
        <p:sp>
          <p:nvSpPr>
            <p:cNvPr id="177" name="TextBox 176"/>
            <p:cNvSpPr txBox="1"/>
            <p:nvPr/>
          </p:nvSpPr>
          <p:spPr>
            <a:xfrm>
              <a:off x="6884992" y="757489"/>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sp>
          <p:nvSpPr>
            <p:cNvPr id="178" name="TextBox 177"/>
            <p:cNvSpPr txBox="1"/>
            <p:nvPr/>
          </p:nvSpPr>
          <p:spPr>
            <a:xfrm>
              <a:off x="6239115" y="1199650"/>
              <a:ext cx="389850" cy="23091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DST</a:t>
              </a:r>
            </a:p>
          </p:txBody>
        </p:sp>
        <p:sp>
          <p:nvSpPr>
            <p:cNvPr id="179" name="TextBox 178"/>
            <p:cNvSpPr txBox="1"/>
            <p:nvPr/>
          </p:nvSpPr>
          <p:spPr>
            <a:xfrm>
              <a:off x="6859435" y="1213000"/>
              <a:ext cx="1595877" cy="435138"/>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cxnSp>
        <p:nvCxnSpPr>
          <p:cNvPr id="5" name="Straight Arrow Connector 4"/>
          <p:cNvCxnSpPr>
            <a:stCxn id="158" idx="1"/>
          </p:cNvCxnSpPr>
          <p:nvPr/>
        </p:nvCxnSpPr>
        <p:spPr>
          <a:xfrm flipH="1" flipV="1">
            <a:off x="6026587" y="2979889"/>
            <a:ext cx="13264" cy="71382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47472" y="1666955"/>
            <a:ext cx="1531218" cy="661431"/>
            <a:chOff x="220212" y="1773176"/>
            <a:chExt cx="1531218" cy="661431"/>
          </a:xfrm>
        </p:grpSpPr>
        <p:grpSp>
          <p:nvGrpSpPr>
            <p:cNvPr id="121" name="Group 120"/>
            <p:cNvGrpSpPr/>
            <p:nvPr/>
          </p:nvGrpSpPr>
          <p:grpSpPr>
            <a:xfrm>
              <a:off x="220810" y="1773176"/>
              <a:ext cx="1530620" cy="333972"/>
              <a:chOff x="1389077" y="767409"/>
              <a:chExt cx="2568519" cy="386040"/>
            </a:xfrm>
          </p:grpSpPr>
          <p:grpSp>
            <p:nvGrpSpPr>
              <p:cNvPr id="122" name="Group 121"/>
              <p:cNvGrpSpPr/>
              <p:nvPr/>
            </p:nvGrpSpPr>
            <p:grpSpPr>
              <a:xfrm>
                <a:off x="1453252" y="767409"/>
                <a:ext cx="1705151" cy="386040"/>
                <a:chOff x="523157" y="2633515"/>
                <a:chExt cx="895206" cy="477995"/>
              </a:xfrm>
              <a:solidFill>
                <a:schemeClr val="accent3">
                  <a:lumMod val="25000"/>
                </a:schemeClr>
              </a:solidFill>
            </p:grpSpPr>
            <p:sp>
              <p:nvSpPr>
                <p:cNvPr id="125" name="Rectangle 12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26" name="Straight Connector 125"/>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23" name="TextBox 122"/>
              <p:cNvSpPr txBox="1"/>
              <p:nvPr/>
            </p:nvSpPr>
            <p:spPr>
              <a:xfrm>
                <a:off x="2019495" y="834026"/>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L4 TEP</a:t>
                </a:r>
              </a:p>
            </p:txBody>
          </p:sp>
          <p:sp>
            <p:nvSpPr>
              <p:cNvPr id="124" name="TextBox 123"/>
              <p:cNvSpPr txBox="1"/>
              <p:nvPr/>
            </p:nvSpPr>
            <p:spPr>
              <a:xfrm>
                <a:off x="1389077" y="849296"/>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183" name="Group 182"/>
            <p:cNvGrpSpPr/>
            <p:nvPr/>
          </p:nvGrpSpPr>
          <p:grpSpPr>
            <a:xfrm>
              <a:off x="220212" y="2100635"/>
              <a:ext cx="1473169" cy="333972"/>
              <a:chOff x="1389077" y="767409"/>
              <a:chExt cx="2472112" cy="386040"/>
            </a:xfrm>
          </p:grpSpPr>
          <p:grpSp>
            <p:nvGrpSpPr>
              <p:cNvPr id="184" name="Group 183"/>
              <p:cNvGrpSpPr/>
              <p:nvPr/>
            </p:nvGrpSpPr>
            <p:grpSpPr>
              <a:xfrm>
                <a:off x="1453252" y="767409"/>
                <a:ext cx="1705151" cy="386040"/>
                <a:chOff x="523157" y="2633515"/>
                <a:chExt cx="895206" cy="477995"/>
              </a:xfrm>
              <a:solidFill>
                <a:schemeClr val="accent3">
                  <a:lumMod val="25000"/>
                </a:schemeClr>
              </a:solidFill>
            </p:grpSpPr>
            <p:sp>
              <p:nvSpPr>
                <p:cNvPr id="187" name="Rectangle 186"/>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88" name="Straight Connector 187"/>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85" name="TextBox 184"/>
              <p:cNvSpPr txBox="1"/>
              <p:nvPr/>
            </p:nvSpPr>
            <p:spPr>
              <a:xfrm>
                <a:off x="1923088" y="818104"/>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b="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vPC</a:t>
                </a: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86" name="TextBox 185"/>
              <p:cNvSpPr txBox="1"/>
              <p:nvPr/>
            </p:nvSpPr>
            <p:spPr>
              <a:xfrm>
                <a:off x="1389077" y="805609"/>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grpSp>
        <p:nvGrpSpPr>
          <p:cNvPr id="189" name="Group 188"/>
          <p:cNvGrpSpPr/>
          <p:nvPr/>
        </p:nvGrpSpPr>
        <p:grpSpPr>
          <a:xfrm>
            <a:off x="3344162" y="3603644"/>
            <a:ext cx="1465099" cy="333972"/>
            <a:chOff x="1423132" y="767409"/>
            <a:chExt cx="2458569" cy="386040"/>
          </a:xfrm>
        </p:grpSpPr>
        <p:grpSp>
          <p:nvGrpSpPr>
            <p:cNvPr id="190" name="Group 189"/>
            <p:cNvGrpSpPr/>
            <p:nvPr/>
          </p:nvGrpSpPr>
          <p:grpSpPr>
            <a:xfrm>
              <a:off x="1453252" y="767409"/>
              <a:ext cx="1705151" cy="386040"/>
              <a:chOff x="523157" y="2633515"/>
              <a:chExt cx="895206" cy="477995"/>
            </a:xfrm>
            <a:solidFill>
              <a:schemeClr val="accent3">
                <a:lumMod val="25000"/>
              </a:schemeClr>
            </a:solidFill>
          </p:grpSpPr>
          <p:sp>
            <p:nvSpPr>
              <p:cNvPr id="193" name="Rectangle 192"/>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94" name="Straight Connector 193"/>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91" name="TextBox 190"/>
            <p:cNvSpPr txBox="1"/>
            <p:nvPr/>
          </p:nvSpPr>
          <p:spPr>
            <a:xfrm>
              <a:off x="1943600" y="825760"/>
              <a:ext cx="1938101"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a:t>
              </a:r>
              <a:r>
                <a:rPr kumimoji="0" lang="en-US" sz="800" i="0" u="none" strike="noStrike" kern="1200" cap="none" spc="0" normalizeH="0" baseline="0" noProof="0" dirty="0" err="1">
                  <a:ln>
                    <a:noFill/>
                  </a:ln>
                  <a:solidFill>
                    <a:srgbClr val="FFFFFF"/>
                  </a:solidFill>
                  <a:effectLst/>
                  <a:uLnTx/>
                  <a:uFillTx/>
                  <a:latin typeface="Arial" panose="020B0604020202020204" pitchFamily="34" charset="0"/>
                  <a:ea typeface="ＭＳ Ｐゴシック" panose="020B0600070205080204" pitchFamily="34" charset="-128"/>
                  <a:cs typeface="+mn-cs"/>
                </a:rPr>
                <a:t>vPC</a:t>
              </a:r>
              <a:r>
                <a:rPr lang="en-US" sz="800" dirty="0">
                  <a:solidFill>
                    <a:srgbClr val="FFFFFF"/>
                  </a:solidFill>
                  <a:latin typeface="Arial" panose="020B0604020202020204" pitchFamily="34" charset="0"/>
                  <a:ea typeface="ＭＳ Ｐゴシック" panose="020B0600070205080204" pitchFamily="34" charset="-128"/>
                  <a:cs typeface="+mn-cs"/>
                </a:rPr>
                <a:t>-</a:t>
              </a:r>
              <a:r>
                <a:rPr kumimoji="0" lang="en-US" sz="80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TEP</a:t>
              </a:r>
            </a:p>
          </p:txBody>
        </p:sp>
        <p:sp>
          <p:nvSpPr>
            <p:cNvPr id="192" name="TextBox 191"/>
            <p:cNvSpPr txBox="1"/>
            <p:nvPr/>
          </p:nvSpPr>
          <p:spPr>
            <a:xfrm>
              <a:off x="1423132" y="823452"/>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pic>
        <p:nvPicPr>
          <p:cNvPr id="17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797" y="2009040"/>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433" y="1924198"/>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p:cNvCxnSpPr>
          <p:nvPr/>
        </p:nvCxnSpPr>
        <p:spPr>
          <a:xfrm>
            <a:off x="6790086" y="2271708"/>
            <a:ext cx="880407" cy="2505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H="1" flipV="1">
            <a:off x="6114450" y="2356550"/>
            <a:ext cx="99078" cy="17206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6213528" y="2271708"/>
            <a:ext cx="576558" cy="2569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114450" y="2356550"/>
            <a:ext cx="1549254" cy="17335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68" name="Arc 367"/>
          <p:cNvSpPr/>
          <p:nvPr/>
        </p:nvSpPr>
        <p:spPr>
          <a:xfrm>
            <a:off x="2687112" y="1537302"/>
            <a:ext cx="3508233" cy="1650617"/>
          </a:xfrm>
          <a:prstGeom prst="arc">
            <a:avLst>
              <a:gd name="adj1" fmla="val 16171036"/>
              <a:gd name="adj2" fmla="val 455018"/>
            </a:avLst>
          </a:prstGeom>
          <a:ln w="28575">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7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193" y="2067723"/>
            <a:ext cx="305587" cy="272903"/>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800" y="2054802"/>
            <a:ext cx="305437" cy="21081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5" name="Straight Connector 204"/>
          <p:cNvCxnSpPr>
            <a:stCxn id="173" idx="1"/>
            <a:endCxn id="372" idx="0"/>
          </p:cNvCxnSpPr>
          <p:nvPr/>
        </p:nvCxnSpPr>
        <p:spPr>
          <a:xfrm flipH="1">
            <a:off x="2356918" y="2204175"/>
            <a:ext cx="108275" cy="194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3" idx="1"/>
            <a:endCxn id="380" idx="0"/>
          </p:cNvCxnSpPr>
          <p:nvPr/>
        </p:nvCxnSpPr>
        <p:spPr>
          <a:xfrm flipH="1">
            <a:off x="1873043" y="2204175"/>
            <a:ext cx="592150" cy="182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4" idx="2"/>
            <a:endCxn id="380" idx="0"/>
          </p:cNvCxnSpPr>
          <p:nvPr/>
        </p:nvCxnSpPr>
        <p:spPr>
          <a:xfrm flipH="1">
            <a:off x="1873043" y="2265621"/>
            <a:ext cx="40476" cy="121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4" idx="2"/>
            <a:endCxn id="372" idx="0"/>
          </p:cNvCxnSpPr>
          <p:nvPr/>
        </p:nvCxnSpPr>
        <p:spPr>
          <a:xfrm>
            <a:off x="1913519" y="2265621"/>
            <a:ext cx="443399" cy="133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Curved Connector 410"/>
          <p:cNvCxnSpPr>
            <a:endCxn id="372" idx="0"/>
          </p:cNvCxnSpPr>
          <p:nvPr/>
        </p:nvCxnSpPr>
        <p:spPr>
          <a:xfrm rot="10800000" flipV="1">
            <a:off x="2356918" y="1598444"/>
            <a:ext cx="1293788" cy="800438"/>
          </a:xfrm>
          <a:prstGeom prst="curvedConnector2">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09" name="Rounded Rectangle 208"/>
          <p:cNvSpPr/>
          <p:nvPr/>
        </p:nvSpPr>
        <p:spPr>
          <a:xfrm>
            <a:off x="6302961" y="2379139"/>
            <a:ext cx="1311067" cy="2386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vPC</a:t>
            </a:r>
            <a:r>
              <a:rPr lang="en-US" sz="800" b="1" dirty="0">
                <a:solidFill>
                  <a:schemeClr val="bg1"/>
                </a:solidFill>
              </a:rPr>
              <a:t>-TEP </a:t>
            </a:r>
          </a:p>
        </p:txBody>
      </p:sp>
      <p:sp>
        <p:nvSpPr>
          <p:cNvPr id="210" name="Rounded Rectangle 209"/>
          <p:cNvSpPr/>
          <p:nvPr/>
        </p:nvSpPr>
        <p:spPr>
          <a:xfrm>
            <a:off x="1664842" y="2384108"/>
            <a:ext cx="928585" cy="2386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164" name="Oval 163">
            <a:extLst>
              <a:ext uri="{FF2B5EF4-FFF2-40B4-BE49-F238E27FC236}">
                <a16:creationId xmlns:a16="http://schemas.microsoft.com/office/drawing/2014/main" id="{77E2F3A4-06D5-491E-9185-459C4FC376DE}"/>
              </a:ext>
            </a:extLst>
          </p:cNvPr>
          <p:cNvSpPr/>
          <p:nvPr/>
        </p:nvSpPr>
        <p:spPr>
          <a:xfrm>
            <a:off x="5824132" y="3267733"/>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1</a:t>
            </a:r>
          </a:p>
        </p:txBody>
      </p:sp>
      <p:sp>
        <p:nvSpPr>
          <p:cNvPr id="167" name="Oval 166">
            <a:extLst>
              <a:ext uri="{FF2B5EF4-FFF2-40B4-BE49-F238E27FC236}">
                <a16:creationId xmlns:a16="http://schemas.microsoft.com/office/drawing/2014/main" id="{1D602C47-F197-4C19-8A8B-C7530B1D46A2}"/>
              </a:ext>
            </a:extLst>
          </p:cNvPr>
          <p:cNvSpPr/>
          <p:nvPr/>
        </p:nvSpPr>
        <p:spPr>
          <a:xfrm>
            <a:off x="5791437" y="2419881"/>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2</a:t>
            </a:r>
          </a:p>
        </p:txBody>
      </p:sp>
      <p:sp>
        <p:nvSpPr>
          <p:cNvPr id="208" name="Oval 207">
            <a:extLst>
              <a:ext uri="{FF2B5EF4-FFF2-40B4-BE49-F238E27FC236}">
                <a16:creationId xmlns:a16="http://schemas.microsoft.com/office/drawing/2014/main" id="{1BAA6B78-4418-4D55-934C-E39922F0A94A}"/>
              </a:ext>
            </a:extLst>
          </p:cNvPr>
          <p:cNvSpPr/>
          <p:nvPr/>
        </p:nvSpPr>
        <p:spPr>
          <a:xfrm>
            <a:off x="2603884" y="2343487"/>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3</a:t>
            </a:r>
          </a:p>
        </p:txBody>
      </p:sp>
      <p:sp>
        <p:nvSpPr>
          <p:cNvPr id="211" name="Oval 210">
            <a:extLst>
              <a:ext uri="{FF2B5EF4-FFF2-40B4-BE49-F238E27FC236}">
                <a16:creationId xmlns:a16="http://schemas.microsoft.com/office/drawing/2014/main" id="{92CFB9F9-285A-43AB-A6A5-C2257DC773C0}"/>
              </a:ext>
            </a:extLst>
          </p:cNvPr>
          <p:cNvSpPr/>
          <p:nvPr/>
        </p:nvSpPr>
        <p:spPr>
          <a:xfrm>
            <a:off x="2779969" y="2875206"/>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4</a:t>
            </a:r>
          </a:p>
        </p:txBody>
      </p:sp>
      <p:sp>
        <p:nvSpPr>
          <p:cNvPr id="212" name="Oval 211">
            <a:extLst>
              <a:ext uri="{FF2B5EF4-FFF2-40B4-BE49-F238E27FC236}">
                <a16:creationId xmlns:a16="http://schemas.microsoft.com/office/drawing/2014/main" id="{8A16E969-B308-40A5-9F51-0C3A47154247}"/>
              </a:ext>
            </a:extLst>
          </p:cNvPr>
          <p:cNvSpPr/>
          <p:nvPr/>
        </p:nvSpPr>
        <p:spPr>
          <a:xfrm>
            <a:off x="2843244" y="3734837"/>
            <a:ext cx="151989" cy="12273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5</a:t>
            </a:r>
          </a:p>
        </p:txBody>
      </p:sp>
      <p:grpSp>
        <p:nvGrpSpPr>
          <p:cNvPr id="213" name="Group 212">
            <a:extLst>
              <a:ext uri="{FF2B5EF4-FFF2-40B4-BE49-F238E27FC236}">
                <a16:creationId xmlns:a16="http://schemas.microsoft.com/office/drawing/2014/main" id="{3B5A4FBD-6290-4ADD-A93D-9360DE5523BB}"/>
              </a:ext>
            </a:extLst>
          </p:cNvPr>
          <p:cNvGrpSpPr/>
          <p:nvPr/>
        </p:nvGrpSpPr>
        <p:grpSpPr>
          <a:xfrm>
            <a:off x="7622288" y="2447138"/>
            <a:ext cx="156742" cy="147313"/>
            <a:chOff x="6391352" y="2442150"/>
            <a:chExt cx="1275036" cy="1275036"/>
          </a:xfrm>
        </p:grpSpPr>
        <p:sp>
          <p:nvSpPr>
            <p:cNvPr id="214" name="Oval 213">
              <a:extLst>
                <a:ext uri="{FF2B5EF4-FFF2-40B4-BE49-F238E27FC236}">
                  <a16:creationId xmlns:a16="http://schemas.microsoft.com/office/drawing/2014/main" id="{2EA41CB9-8246-4CAB-930D-7C2C74172E3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5" name="Freeform 5">
              <a:extLst>
                <a:ext uri="{FF2B5EF4-FFF2-40B4-BE49-F238E27FC236}">
                  <a16:creationId xmlns:a16="http://schemas.microsoft.com/office/drawing/2014/main" id="{BE125225-9967-4144-A6E8-2463F00B27E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6" name="Group 215">
            <a:extLst>
              <a:ext uri="{FF2B5EF4-FFF2-40B4-BE49-F238E27FC236}">
                <a16:creationId xmlns:a16="http://schemas.microsoft.com/office/drawing/2014/main" id="{8888614B-AB34-405C-8146-27571AF5952E}"/>
              </a:ext>
            </a:extLst>
          </p:cNvPr>
          <p:cNvGrpSpPr/>
          <p:nvPr/>
        </p:nvGrpSpPr>
        <p:grpSpPr>
          <a:xfrm>
            <a:off x="6144376" y="2475481"/>
            <a:ext cx="156742" cy="147313"/>
            <a:chOff x="6391352" y="2442150"/>
            <a:chExt cx="1275036" cy="1275036"/>
          </a:xfrm>
        </p:grpSpPr>
        <p:sp>
          <p:nvSpPr>
            <p:cNvPr id="217" name="Oval 216">
              <a:extLst>
                <a:ext uri="{FF2B5EF4-FFF2-40B4-BE49-F238E27FC236}">
                  <a16:creationId xmlns:a16="http://schemas.microsoft.com/office/drawing/2014/main" id="{2196E985-86DE-498E-9C03-423F8A86C37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8" name="Freeform 5">
              <a:extLst>
                <a:ext uri="{FF2B5EF4-FFF2-40B4-BE49-F238E27FC236}">
                  <a16:creationId xmlns:a16="http://schemas.microsoft.com/office/drawing/2014/main" id="{9678B492-2979-472A-9F2B-0B564ED089D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9" name="Group 218">
            <a:extLst>
              <a:ext uri="{FF2B5EF4-FFF2-40B4-BE49-F238E27FC236}">
                <a16:creationId xmlns:a16="http://schemas.microsoft.com/office/drawing/2014/main" id="{786A939B-0637-4ABE-B075-270C43FE3B9C}"/>
              </a:ext>
            </a:extLst>
          </p:cNvPr>
          <p:cNvGrpSpPr/>
          <p:nvPr/>
        </p:nvGrpSpPr>
        <p:grpSpPr>
          <a:xfrm>
            <a:off x="2267085" y="2649345"/>
            <a:ext cx="156742" cy="147313"/>
            <a:chOff x="6391352" y="2442150"/>
            <a:chExt cx="1275036" cy="1275036"/>
          </a:xfrm>
        </p:grpSpPr>
        <p:sp>
          <p:nvSpPr>
            <p:cNvPr id="220" name="Oval 219">
              <a:extLst>
                <a:ext uri="{FF2B5EF4-FFF2-40B4-BE49-F238E27FC236}">
                  <a16:creationId xmlns:a16="http://schemas.microsoft.com/office/drawing/2014/main" id="{1DFDC882-CB9A-4741-9EB8-B4ED725A689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1" name="Freeform 5">
              <a:extLst>
                <a:ext uri="{FF2B5EF4-FFF2-40B4-BE49-F238E27FC236}">
                  <a16:creationId xmlns:a16="http://schemas.microsoft.com/office/drawing/2014/main" id="{C46ABEA8-7F8C-4CF4-9DB0-41A10A4C216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2" name="Group 221">
            <a:extLst>
              <a:ext uri="{FF2B5EF4-FFF2-40B4-BE49-F238E27FC236}">
                <a16:creationId xmlns:a16="http://schemas.microsoft.com/office/drawing/2014/main" id="{5A6B88CF-E215-4531-9218-AAC6AA818996}"/>
              </a:ext>
            </a:extLst>
          </p:cNvPr>
          <p:cNvGrpSpPr/>
          <p:nvPr/>
        </p:nvGrpSpPr>
        <p:grpSpPr>
          <a:xfrm>
            <a:off x="1813320" y="2647645"/>
            <a:ext cx="156742" cy="147313"/>
            <a:chOff x="6391352" y="2442150"/>
            <a:chExt cx="1275036" cy="1275036"/>
          </a:xfrm>
        </p:grpSpPr>
        <p:sp>
          <p:nvSpPr>
            <p:cNvPr id="223" name="Oval 222">
              <a:extLst>
                <a:ext uri="{FF2B5EF4-FFF2-40B4-BE49-F238E27FC236}">
                  <a16:creationId xmlns:a16="http://schemas.microsoft.com/office/drawing/2014/main" id="{A7EC9D42-BBD4-4419-A7DF-E969CFAF3C1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4" name="Freeform 5">
              <a:extLst>
                <a:ext uri="{FF2B5EF4-FFF2-40B4-BE49-F238E27FC236}">
                  <a16:creationId xmlns:a16="http://schemas.microsoft.com/office/drawing/2014/main" id="{90735983-5C20-4B53-8C28-BAB545781A0C}"/>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5" name="Group 224">
            <a:extLst>
              <a:ext uri="{FF2B5EF4-FFF2-40B4-BE49-F238E27FC236}">
                <a16:creationId xmlns:a16="http://schemas.microsoft.com/office/drawing/2014/main" id="{5D352220-D253-4B1D-A0BD-7F7719A3A3E4}"/>
              </a:ext>
            </a:extLst>
          </p:cNvPr>
          <p:cNvGrpSpPr/>
          <p:nvPr/>
        </p:nvGrpSpPr>
        <p:grpSpPr>
          <a:xfrm>
            <a:off x="3061481" y="3376905"/>
            <a:ext cx="156742" cy="147313"/>
            <a:chOff x="6391352" y="2442150"/>
            <a:chExt cx="1275036" cy="1275036"/>
          </a:xfrm>
        </p:grpSpPr>
        <p:sp>
          <p:nvSpPr>
            <p:cNvPr id="226" name="Oval 225">
              <a:extLst>
                <a:ext uri="{FF2B5EF4-FFF2-40B4-BE49-F238E27FC236}">
                  <a16:creationId xmlns:a16="http://schemas.microsoft.com/office/drawing/2014/main" id="{931D0A2C-8EC8-4262-954B-CB0B9E9A620A}"/>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7" name="Freeform 5">
              <a:extLst>
                <a:ext uri="{FF2B5EF4-FFF2-40B4-BE49-F238E27FC236}">
                  <a16:creationId xmlns:a16="http://schemas.microsoft.com/office/drawing/2014/main" id="{4F491C51-0CFB-4ED9-8F66-6C03F1ECBA4E}"/>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8" name="Group 227">
            <a:extLst>
              <a:ext uri="{FF2B5EF4-FFF2-40B4-BE49-F238E27FC236}">
                <a16:creationId xmlns:a16="http://schemas.microsoft.com/office/drawing/2014/main" id="{B3A3A4BA-DD71-4DC4-8ED8-546CEA3987DE}"/>
              </a:ext>
            </a:extLst>
          </p:cNvPr>
          <p:cNvGrpSpPr/>
          <p:nvPr/>
        </p:nvGrpSpPr>
        <p:grpSpPr>
          <a:xfrm>
            <a:off x="2339414" y="3355755"/>
            <a:ext cx="156742" cy="147313"/>
            <a:chOff x="6391352" y="2442150"/>
            <a:chExt cx="1275036" cy="1275036"/>
          </a:xfrm>
        </p:grpSpPr>
        <p:sp>
          <p:nvSpPr>
            <p:cNvPr id="229" name="Oval 228">
              <a:extLst>
                <a:ext uri="{FF2B5EF4-FFF2-40B4-BE49-F238E27FC236}">
                  <a16:creationId xmlns:a16="http://schemas.microsoft.com/office/drawing/2014/main" id="{3FD4D0AD-1ED8-4EFA-991F-F8799A64C50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0" name="Freeform 5">
              <a:extLst>
                <a:ext uri="{FF2B5EF4-FFF2-40B4-BE49-F238E27FC236}">
                  <a16:creationId xmlns:a16="http://schemas.microsoft.com/office/drawing/2014/main" id="{7657986C-F7CE-412A-82E9-683731CD06E0}"/>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31" name="Group 230">
            <a:extLst>
              <a:ext uri="{FF2B5EF4-FFF2-40B4-BE49-F238E27FC236}">
                <a16:creationId xmlns:a16="http://schemas.microsoft.com/office/drawing/2014/main" id="{A6DBAB9F-725E-4CCB-AE11-920A66749D20}"/>
              </a:ext>
            </a:extLst>
          </p:cNvPr>
          <p:cNvGrpSpPr/>
          <p:nvPr/>
        </p:nvGrpSpPr>
        <p:grpSpPr>
          <a:xfrm>
            <a:off x="1547336" y="3377570"/>
            <a:ext cx="156742" cy="147313"/>
            <a:chOff x="6391352" y="2442150"/>
            <a:chExt cx="1275036" cy="1275036"/>
          </a:xfrm>
        </p:grpSpPr>
        <p:sp>
          <p:nvSpPr>
            <p:cNvPr id="232" name="Oval 231">
              <a:extLst>
                <a:ext uri="{FF2B5EF4-FFF2-40B4-BE49-F238E27FC236}">
                  <a16:creationId xmlns:a16="http://schemas.microsoft.com/office/drawing/2014/main" id="{FE2853F8-E39A-447C-9A84-D11C4FD2061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3" name="Freeform 5">
              <a:extLst>
                <a:ext uri="{FF2B5EF4-FFF2-40B4-BE49-F238E27FC236}">
                  <a16:creationId xmlns:a16="http://schemas.microsoft.com/office/drawing/2014/main" id="{A3A835F9-93B1-4AD7-9B2F-4928101028A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34" name="Group 233">
            <a:extLst>
              <a:ext uri="{FF2B5EF4-FFF2-40B4-BE49-F238E27FC236}">
                <a16:creationId xmlns:a16="http://schemas.microsoft.com/office/drawing/2014/main" id="{C3DA1761-7326-4FD8-9564-CC5F48888522}"/>
              </a:ext>
            </a:extLst>
          </p:cNvPr>
          <p:cNvGrpSpPr/>
          <p:nvPr/>
        </p:nvGrpSpPr>
        <p:grpSpPr>
          <a:xfrm>
            <a:off x="849025" y="3366746"/>
            <a:ext cx="156742" cy="147313"/>
            <a:chOff x="6391352" y="2442150"/>
            <a:chExt cx="1275036" cy="1275036"/>
          </a:xfrm>
        </p:grpSpPr>
        <p:sp>
          <p:nvSpPr>
            <p:cNvPr id="235" name="Oval 234">
              <a:extLst>
                <a:ext uri="{FF2B5EF4-FFF2-40B4-BE49-F238E27FC236}">
                  <a16:creationId xmlns:a16="http://schemas.microsoft.com/office/drawing/2014/main" id="{A6A85AE0-5C6C-4B3A-9EE3-CD3C331E707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6" name="Freeform 5">
              <a:extLst>
                <a:ext uri="{FF2B5EF4-FFF2-40B4-BE49-F238E27FC236}">
                  <a16:creationId xmlns:a16="http://schemas.microsoft.com/office/drawing/2014/main" id="{4AAB60BD-EE59-4D54-AD0F-48609010CF8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
        <p:nvSpPr>
          <p:cNvPr id="237" name="Rectangle 236">
            <a:extLst>
              <a:ext uri="{FF2B5EF4-FFF2-40B4-BE49-F238E27FC236}">
                <a16:creationId xmlns:a16="http://schemas.microsoft.com/office/drawing/2014/main" id="{D05B2C48-9207-4F8D-BA0B-3C2BF8847EC7}"/>
              </a:ext>
            </a:extLst>
          </p:cNvPr>
          <p:cNvSpPr/>
          <p:nvPr/>
        </p:nvSpPr>
        <p:spPr>
          <a:xfrm>
            <a:off x="748638" y="3602209"/>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L1</a:t>
            </a:r>
          </a:p>
        </p:txBody>
      </p:sp>
      <p:sp>
        <p:nvSpPr>
          <p:cNvPr id="238" name="Rectangle 237">
            <a:extLst>
              <a:ext uri="{FF2B5EF4-FFF2-40B4-BE49-F238E27FC236}">
                <a16:creationId xmlns:a16="http://schemas.microsoft.com/office/drawing/2014/main" id="{27BBD0B5-81CE-45DF-AAFC-D2DE9E04056F}"/>
              </a:ext>
            </a:extLst>
          </p:cNvPr>
          <p:cNvSpPr/>
          <p:nvPr/>
        </p:nvSpPr>
        <p:spPr>
          <a:xfrm>
            <a:off x="1369298" y="3600143"/>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L2</a:t>
            </a:r>
          </a:p>
        </p:txBody>
      </p:sp>
      <p:sp>
        <p:nvSpPr>
          <p:cNvPr id="239" name="Rectangle 238">
            <a:extLst>
              <a:ext uri="{FF2B5EF4-FFF2-40B4-BE49-F238E27FC236}">
                <a16:creationId xmlns:a16="http://schemas.microsoft.com/office/drawing/2014/main" id="{B3E6864E-58CE-40F1-B5E2-FB9A8422D264}"/>
              </a:ext>
            </a:extLst>
          </p:cNvPr>
          <p:cNvSpPr/>
          <p:nvPr/>
        </p:nvSpPr>
        <p:spPr>
          <a:xfrm>
            <a:off x="2206500" y="3598064"/>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L3</a:t>
            </a:r>
          </a:p>
        </p:txBody>
      </p:sp>
      <p:sp>
        <p:nvSpPr>
          <p:cNvPr id="240" name="Rectangle 239">
            <a:extLst>
              <a:ext uri="{FF2B5EF4-FFF2-40B4-BE49-F238E27FC236}">
                <a16:creationId xmlns:a16="http://schemas.microsoft.com/office/drawing/2014/main" id="{5B53EF6A-3EE3-4B30-B49F-4231A47681A3}"/>
              </a:ext>
            </a:extLst>
          </p:cNvPr>
          <p:cNvSpPr/>
          <p:nvPr/>
        </p:nvSpPr>
        <p:spPr>
          <a:xfrm>
            <a:off x="3039247" y="3606938"/>
            <a:ext cx="409241" cy="10587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L4</a:t>
            </a:r>
          </a:p>
        </p:txBody>
      </p:sp>
    </p:spTree>
    <p:extLst>
      <p:ext uri="{BB962C8B-B14F-4D97-AF65-F5344CB8AC3E}">
        <p14:creationId xmlns:p14="http://schemas.microsoft.com/office/powerpoint/2010/main" val="41373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64" grpId="0" animBg="1"/>
      <p:bldP spid="368" grpId="0" animBg="1"/>
      <p:bldP spid="164" grpId="0" animBg="1"/>
      <p:bldP spid="167" grpId="0" animBg="1"/>
      <p:bldP spid="208" grpId="0" animBg="1"/>
      <p:bldP spid="211" grpId="0" animBg="1"/>
      <p:bldP spid="2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loud 194"/>
          <p:cNvSpPr/>
          <p:nvPr/>
        </p:nvSpPr>
        <p:spPr>
          <a:xfrm>
            <a:off x="1641514" y="1614564"/>
            <a:ext cx="5415913"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96" name="Rounded Rectangle 195"/>
          <p:cNvSpPr/>
          <p:nvPr/>
        </p:nvSpPr>
        <p:spPr>
          <a:xfrm>
            <a:off x="4785949" y="2241147"/>
            <a:ext cx="3654666"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197" name="Rounded Rectangle 196"/>
          <p:cNvSpPr/>
          <p:nvPr/>
        </p:nvSpPr>
        <p:spPr>
          <a:xfrm>
            <a:off x="429694" y="2226237"/>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8" name="Rectangle 197"/>
          <p:cNvSpPr/>
          <p:nvPr/>
        </p:nvSpPr>
        <p:spPr>
          <a:xfrm>
            <a:off x="870225" y="432425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199" name="Rectangle 198"/>
          <p:cNvSpPr/>
          <p:nvPr/>
        </p:nvSpPr>
        <p:spPr>
          <a:xfrm>
            <a:off x="5304487" y="432325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3" name="Title 2"/>
          <p:cNvSpPr>
            <a:spLocks noGrp="1"/>
          </p:cNvSpPr>
          <p:nvPr>
            <p:ph type="title" idx="4294967295"/>
          </p:nvPr>
        </p:nvSpPr>
        <p:spPr>
          <a:xfrm>
            <a:off x="0" y="26988"/>
            <a:ext cx="8345488" cy="731837"/>
          </a:xfrm>
        </p:spPr>
        <p:txBody>
          <a:bodyPr/>
          <a:lstStyle/>
          <a:p>
            <a:r>
              <a:rPr lang="en-US" dirty="0"/>
              <a:t>VXLAN tunnels between RLs for orphan port</a:t>
            </a:r>
          </a:p>
        </p:txBody>
      </p:sp>
      <p:grpSp>
        <p:nvGrpSpPr>
          <p:cNvPr id="404" name="Group 403"/>
          <p:cNvGrpSpPr/>
          <p:nvPr/>
        </p:nvGrpSpPr>
        <p:grpSpPr>
          <a:xfrm>
            <a:off x="725657" y="2386973"/>
            <a:ext cx="2634462" cy="1232029"/>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372" y="3936824"/>
            <a:ext cx="28776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434" name="Straight Connector 433"/>
          <p:cNvCxnSpPr>
            <a:cxnSpLocks/>
            <a:stCxn id="376" idx="2"/>
            <a:endCxn id="432" idx="0"/>
          </p:cNvCxnSpPr>
          <p:nvPr/>
        </p:nvCxnSpPr>
        <p:spPr>
          <a:xfrm flipH="1">
            <a:off x="3124253" y="3619002"/>
            <a:ext cx="9016" cy="31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5" name="TextBox 434"/>
          <p:cNvSpPr txBox="1"/>
          <p:nvPr/>
        </p:nvSpPr>
        <p:spPr>
          <a:xfrm>
            <a:off x="2522905" y="404825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grpSp>
        <p:nvGrpSpPr>
          <p:cNvPr id="59" name="Group 58"/>
          <p:cNvGrpSpPr/>
          <p:nvPr/>
        </p:nvGrpSpPr>
        <p:grpSpPr>
          <a:xfrm>
            <a:off x="594916" y="2448466"/>
            <a:ext cx="683539" cy="538018"/>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8"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450" y="3543750"/>
            <a:ext cx="239647" cy="33528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147" y="3520217"/>
            <a:ext cx="256862" cy="33528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607" y="2528610"/>
            <a:ext cx="505842" cy="33957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783" y="2529907"/>
            <a:ext cx="505842" cy="290226"/>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cxnSpLocks/>
            <a:stCxn id="160" idx="2"/>
            <a:endCxn id="158" idx="0"/>
          </p:cNvCxnSpPr>
          <p:nvPr/>
        </p:nvCxnSpPr>
        <p:spPr>
          <a:xfrm>
            <a:off x="6213528" y="2868180"/>
            <a:ext cx="20746" cy="67557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cxnSpLocks/>
            <a:stCxn id="158" idx="0"/>
          </p:cNvCxnSpPr>
          <p:nvPr/>
        </p:nvCxnSpPr>
        <p:spPr>
          <a:xfrm flipV="1">
            <a:off x="6234274" y="2846408"/>
            <a:ext cx="1454349" cy="6973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a:stCxn id="159" idx="0"/>
            <a:endCxn id="161" idx="2"/>
          </p:cNvCxnSpPr>
          <p:nvPr/>
        </p:nvCxnSpPr>
        <p:spPr>
          <a:xfrm flipV="1">
            <a:off x="7638578" y="2820133"/>
            <a:ext cx="25126" cy="700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173237" y="3390470"/>
            <a:ext cx="348978" cy="8618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8" name="TextBox 167"/>
          <p:cNvSpPr txBox="1"/>
          <p:nvPr/>
        </p:nvSpPr>
        <p:spPr>
          <a:xfrm>
            <a:off x="5989961" y="3867826"/>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169" name="TextBox 168"/>
          <p:cNvSpPr txBox="1"/>
          <p:nvPr/>
        </p:nvSpPr>
        <p:spPr>
          <a:xfrm>
            <a:off x="7410783" y="388068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170" name="Left-Right Arrow 169"/>
          <p:cNvSpPr/>
          <p:nvPr/>
        </p:nvSpPr>
        <p:spPr>
          <a:xfrm>
            <a:off x="6473841" y="2519524"/>
            <a:ext cx="936942" cy="153626"/>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7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797" y="2009040"/>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433" y="1924198"/>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p:cNvCxnSpPr>
          <p:nvPr/>
        </p:nvCxnSpPr>
        <p:spPr>
          <a:xfrm>
            <a:off x="6790086" y="2271708"/>
            <a:ext cx="880407" cy="2505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H="1" flipV="1">
            <a:off x="6114450" y="2356550"/>
            <a:ext cx="99078" cy="17206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6213528" y="2271708"/>
            <a:ext cx="576558" cy="2569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114450" y="2356550"/>
            <a:ext cx="1549254" cy="17335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193" y="2067723"/>
            <a:ext cx="305587" cy="272903"/>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800" y="2054802"/>
            <a:ext cx="305437" cy="21081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5" name="Straight Connector 204"/>
          <p:cNvCxnSpPr>
            <a:stCxn id="173" idx="1"/>
            <a:endCxn id="372" idx="0"/>
          </p:cNvCxnSpPr>
          <p:nvPr/>
        </p:nvCxnSpPr>
        <p:spPr>
          <a:xfrm flipH="1">
            <a:off x="2356918" y="2204175"/>
            <a:ext cx="108275" cy="194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3" idx="1"/>
            <a:endCxn id="380" idx="0"/>
          </p:cNvCxnSpPr>
          <p:nvPr/>
        </p:nvCxnSpPr>
        <p:spPr>
          <a:xfrm flipH="1">
            <a:off x="1873043" y="2204175"/>
            <a:ext cx="592150" cy="182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4" idx="2"/>
            <a:endCxn id="380" idx="0"/>
          </p:cNvCxnSpPr>
          <p:nvPr/>
        </p:nvCxnSpPr>
        <p:spPr>
          <a:xfrm flipH="1">
            <a:off x="1873043" y="2265621"/>
            <a:ext cx="40476" cy="121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4" idx="2"/>
            <a:endCxn id="372" idx="0"/>
          </p:cNvCxnSpPr>
          <p:nvPr/>
        </p:nvCxnSpPr>
        <p:spPr>
          <a:xfrm>
            <a:off x="1913519" y="2265621"/>
            <a:ext cx="443399" cy="133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Rounded Rectangle 209"/>
          <p:cNvSpPr/>
          <p:nvPr/>
        </p:nvSpPr>
        <p:spPr>
          <a:xfrm>
            <a:off x="1664842" y="2384108"/>
            <a:ext cx="928585" cy="2386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grpSp>
        <p:nvGrpSpPr>
          <p:cNvPr id="213" name="Group 212">
            <a:extLst>
              <a:ext uri="{FF2B5EF4-FFF2-40B4-BE49-F238E27FC236}">
                <a16:creationId xmlns:a16="http://schemas.microsoft.com/office/drawing/2014/main" id="{3B5A4FBD-6290-4ADD-A93D-9360DE5523BB}"/>
              </a:ext>
            </a:extLst>
          </p:cNvPr>
          <p:cNvGrpSpPr/>
          <p:nvPr/>
        </p:nvGrpSpPr>
        <p:grpSpPr>
          <a:xfrm>
            <a:off x="7622288" y="2447138"/>
            <a:ext cx="156742" cy="147313"/>
            <a:chOff x="6391352" y="2442150"/>
            <a:chExt cx="1275036" cy="1275036"/>
          </a:xfrm>
        </p:grpSpPr>
        <p:sp>
          <p:nvSpPr>
            <p:cNvPr id="214" name="Oval 213">
              <a:extLst>
                <a:ext uri="{FF2B5EF4-FFF2-40B4-BE49-F238E27FC236}">
                  <a16:creationId xmlns:a16="http://schemas.microsoft.com/office/drawing/2014/main" id="{2EA41CB9-8246-4CAB-930D-7C2C74172E3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5" name="Freeform 5">
              <a:extLst>
                <a:ext uri="{FF2B5EF4-FFF2-40B4-BE49-F238E27FC236}">
                  <a16:creationId xmlns:a16="http://schemas.microsoft.com/office/drawing/2014/main" id="{BE125225-9967-4144-A6E8-2463F00B27E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6" name="Group 215">
            <a:extLst>
              <a:ext uri="{FF2B5EF4-FFF2-40B4-BE49-F238E27FC236}">
                <a16:creationId xmlns:a16="http://schemas.microsoft.com/office/drawing/2014/main" id="{8888614B-AB34-405C-8146-27571AF5952E}"/>
              </a:ext>
            </a:extLst>
          </p:cNvPr>
          <p:cNvGrpSpPr/>
          <p:nvPr/>
        </p:nvGrpSpPr>
        <p:grpSpPr>
          <a:xfrm>
            <a:off x="6144376" y="2475481"/>
            <a:ext cx="156742" cy="147313"/>
            <a:chOff x="6391352" y="2442150"/>
            <a:chExt cx="1275036" cy="1275036"/>
          </a:xfrm>
        </p:grpSpPr>
        <p:sp>
          <p:nvSpPr>
            <p:cNvPr id="217" name="Oval 216">
              <a:extLst>
                <a:ext uri="{FF2B5EF4-FFF2-40B4-BE49-F238E27FC236}">
                  <a16:creationId xmlns:a16="http://schemas.microsoft.com/office/drawing/2014/main" id="{2196E985-86DE-498E-9C03-423F8A86C37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8" name="Freeform 5">
              <a:extLst>
                <a:ext uri="{FF2B5EF4-FFF2-40B4-BE49-F238E27FC236}">
                  <a16:creationId xmlns:a16="http://schemas.microsoft.com/office/drawing/2014/main" id="{9678B492-2979-472A-9F2B-0B564ED089D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9" name="Group 218">
            <a:extLst>
              <a:ext uri="{FF2B5EF4-FFF2-40B4-BE49-F238E27FC236}">
                <a16:creationId xmlns:a16="http://schemas.microsoft.com/office/drawing/2014/main" id="{786A939B-0637-4ABE-B075-270C43FE3B9C}"/>
              </a:ext>
            </a:extLst>
          </p:cNvPr>
          <p:cNvGrpSpPr/>
          <p:nvPr/>
        </p:nvGrpSpPr>
        <p:grpSpPr>
          <a:xfrm>
            <a:off x="2267085" y="2649345"/>
            <a:ext cx="156742" cy="147313"/>
            <a:chOff x="6391352" y="2442150"/>
            <a:chExt cx="1275036" cy="1275036"/>
          </a:xfrm>
        </p:grpSpPr>
        <p:sp>
          <p:nvSpPr>
            <p:cNvPr id="220" name="Oval 219">
              <a:extLst>
                <a:ext uri="{FF2B5EF4-FFF2-40B4-BE49-F238E27FC236}">
                  <a16:creationId xmlns:a16="http://schemas.microsoft.com/office/drawing/2014/main" id="{1DFDC882-CB9A-4741-9EB8-B4ED725A689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1" name="Freeform 5">
              <a:extLst>
                <a:ext uri="{FF2B5EF4-FFF2-40B4-BE49-F238E27FC236}">
                  <a16:creationId xmlns:a16="http://schemas.microsoft.com/office/drawing/2014/main" id="{C46ABEA8-7F8C-4CF4-9DB0-41A10A4C216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2" name="Group 221">
            <a:extLst>
              <a:ext uri="{FF2B5EF4-FFF2-40B4-BE49-F238E27FC236}">
                <a16:creationId xmlns:a16="http://schemas.microsoft.com/office/drawing/2014/main" id="{5A6B88CF-E215-4531-9218-AAC6AA818996}"/>
              </a:ext>
            </a:extLst>
          </p:cNvPr>
          <p:cNvGrpSpPr/>
          <p:nvPr/>
        </p:nvGrpSpPr>
        <p:grpSpPr>
          <a:xfrm>
            <a:off x="1813320" y="2647645"/>
            <a:ext cx="156742" cy="147313"/>
            <a:chOff x="6391352" y="2442150"/>
            <a:chExt cx="1275036" cy="1275036"/>
          </a:xfrm>
        </p:grpSpPr>
        <p:sp>
          <p:nvSpPr>
            <p:cNvPr id="223" name="Oval 222">
              <a:extLst>
                <a:ext uri="{FF2B5EF4-FFF2-40B4-BE49-F238E27FC236}">
                  <a16:creationId xmlns:a16="http://schemas.microsoft.com/office/drawing/2014/main" id="{A7EC9D42-BBD4-4419-A7DF-E969CFAF3C1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4" name="Freeform 5">
              <a:extLst>
                <a:ext uri="{FF2B5EF4-FFF2-40B4-BE49-F238E27FC236}">
                  <a16:creationId xmlns:a16="http://schemas.microsoft.com/office/drawing/2014/main" id="{90735983-5C20-4B53-8C28-BAB545781A0C}"/>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5" name="Group 224">
            <a:extLst>
              <a:ext uri="{FF2B5EF4-FFF2-40B4-BE49-F238E27FC236}">
                <a16:creationId xmlns:a16="http://schemas.microsoft.com/office/drawing/2014/main" id="{5D352220-D253-4B1D-A0BD-7F7719A3A3E4}"/>
              </a:ext>
            </a:extLst>
          </p:cNvPr>
          <p:cNvGrpSpPr/>
          <p:nvPr/>
        </p:nvGrpSpPr>
        <p:grpSpPr>
          <a:xfrm>
            <a:off x="3061481" y="3376905"/>
            <a:ext cx="156742" cy="147313"/>
            <a:chOff x="6391352" y="2442150"/>
            <a:chExt cx="1275036" cy="1275036"/>
          </a:xfrm>
        </p:grpSpPr>
        <p:sp>
          <p:nvSpPr>
            <p:cNvPr id="226" name="Oval 225">
              <a:extLst>
                <a:ext uri="{FF2B5EF4-FFF2-40B4-BE49-F238E27FC236}">
                  <a16:creationId xmlns:a16="http://schemas.microsoft.com/office/drawing/2014/main" id="{931D0A2C-8EC8-4262-954B-CB0B9E9A620A}"/>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7" name="Freeform 5">
              <a:extLst>
                <a:ext uri="{FF2B5EF4-FFF2-40B4-BE49-F238E27FC236}">
                  <a16:creationId xmlns:a16="http://schemas.microsoft.com/office/drawing/2014/main" id="{4F491C51-0CFB-4ED9-8F66-6C03F1ECBA4E}"/>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8" name="Group 227">
            <a:extLst>
              <a:ext uri="{FF2B5EF4-FFF2-40B4-BE49-F238E27FC236}">
                <a16:creationId xmlns:a16="http://schemas.microsoft.com/office/drawing/2014/main" id="{B3A3A4BA-DD71-4DC4-8ED8-546CEA3987DE}"/>
              </a:ext>
            </a:extLst>
          </p:cNvPr>
          <p:cNvGrpSpPr/>
          <p:nvPr/>
        </p:nvGrpSpPr>
        <p:grpSpPr>
          <a:xfrm>
            <a:off x="2339414" y="3355755"/>
            <a:ext cx="156742" cy="147313"/>
            <a:chOff x="6391352" y="2442150"/>
            <a:chExt cx="1275036" cy="1275036"/>
          </a:xfrm>
        </p:grpSpPr>
        <p:sp>
          <p:nvSpPr>
            <p:cNvPr id="229" name="Oval 228">
              <a:extLst>
                <a:ext uri="{FF2B5EF4-FFF2-40B4-BE49-F238E27FC236}">
                  <a16:creationId xmlns:a16="http://schemas.microsoft.com/office/drawing/2014/main" id="{3FD4D0AD-1ED8-4EFA-991F-F8799A64C50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0" name="Freeform 5">
              <a:extLst>
                <a:ext uri="{FF2B5EF4-FFF2-40B4-BE49-F238E27FC236}">
                  <a16:creationId xmlns:a16="http://schemas.microsoft.com/office/drawing/2014/main" id="{7657986C-F7CE-412A-82E9-683731CD06E0}"/>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31" name="Group 230">
            <a:extLst>
              <a:ext uri="{FF2B5EF4-FFF2-40B4-BE49-F238E27FC236}">
                <a16:creationId xmlns:a16="http://schemas.microsoft.com/office/drawing/2014/main" id="{A6DBAB9F-725E-4CCB-AE11-920A66749D20}"/>
              </a:ext>
            </a:extLst>
          </p:cNvPr>
          <p:cNvGrpSpPr/>
          <p:nvPr/>
        </p:nvGrpSpPr>
        <p:grpSpPr>
          <a:xfrm>
            <a:off x="1547336" y="3377570"/>
            <a:ext cx="156742" cy="147313"/>
            <a:chOff x="6391352" y="2442150"/>
            <a:chExt cx="1275036" cy="1275036"/>
          </a:xfrm>
        </p:grpSpPr>
        <p:sp>
          <p:nvSpPr>
            <p:cNvPr id="232" name="Oval 231">
              <a:extLst>
                <a:ext uri="{FF2B5EF4-FFF2-40B4-BE49-F238E27FC236}">
                  <a16:creationId xmlns:a16="http://schemas.microsoft.com/office/drawing/2014/main" id="{FE2853F8-E39A-447C-9A84-D11C4FD2061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3" name="Freeform 5">
              <a:extLst>
                <a:ext uri="{FF2B5EF4-FFF2-40B4-BE49-F238E27FC236}">
                  <a16:creationId xmlns:a16="http://schemas.microsoft.com/office/drawing/2014/main" id="{A3A835F9-93B1-4AD7-9B2F-4928101028A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34" name="Group 233">
            <a:extLst>
              <a:ext uri="{FF2B5EF4-FFF2-40B4-BE49-F238E27FC236}">
                <a16:creationId xmlns:a16="http://schemas.microsoft.com/office/drawing/2014/main" id="{C3DA1761-7326-4FD8-9564-CC5F48888522}"/>
              </a:ext>
            </a:extLst>
          </p:cNvPr>
          <p:cNvGrpSpPr/>
          <p:nvPr/>
        </p:nvGrpSpPr>
        <p:grpSpPr>
          <a:xfrm>
            <a:off x="849025" y="3366746"/>
            <a:ext cx="156742" cy="147313"/>
            <a:chOff x="6391352" y="2442150"/>
            <a:chExt cx="1275036" cy="1275036"/>
          </a:xfrm>
        </p:grpSpPr>
        <p:sp>
          <p:nvSpPr>
            <p:cNvPr id="235" name="Oval 234">
              <a:extLst>
                <a:ext uri="{FF2B5EF4-FFF2-40B4-BE49-F238E27FC236}">
                  <a16:creationId xmlns:a16="http://schemas.microsoft.com/office/drawing/2014/main" id="{A6A85AE0-5C6C-4B3A-9EE3-CD3C331E707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6" name="Freeform 5">
              <a:extLst>
                <a:ext uri="{FF2B5EF4-FFF2-40B4-BE49-F238E27FC236}">
                  <a16:creationId xmlns:a16="http://schemas.microsoft.com/office/drawing/2014/main" id="{4AAB60BD-EE59-4D54-AD0F-48609010CF8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
        <p:nvSpPr>
          <p:cNvPr id="241" name="Rounded Rectangle 102">
            <a:extLst>
              <a:ext uri="{FF2B5EF4-FFF2-40B4-BE49-F238E27FC236}">
                <a16:creationId xmlns:a16="http://schemas.microsoft.com/office/drawing/2014/main" id="{4F6CF2CD-0D69-4550-9BB3-4B28B90BBE79}"/>
              </a:ext>
            </a:extLst>
          </p:cNvPr>
          <p:cNvSpPr/>
          <p:nvPr/>
        </p:nvSpPr>
        <p:spPr>
          <a:xfrm>
            <a:off x="5693021" y="2668292"/>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242" name="Rounded Rectangle 102">
            <a:extLst>
              <a:ext uri="{FF2B5EF4-FFF2-40B4-BE49-F238E27FC236}">
                <a16:creationId xmlns:a16="http://schemas.microsoft.com/office/drawing/2014/main" id="{B22258D2-308E-4229-AC7C-1227139F6938}"/>
              </a:ext>
            </a:extLst>
          </p:cNvPr>
          <p:cNvSpPr/>
          <p:nvPr/>
        </p:nvSpPr>
        <p:spPr>
          <a:xfrm>
            <a:off x="7267787" y="2673826"/>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1" name="Freeform: Shape 10">
            <a:extLst>
              <a:ext uri="{FF2B5EF4-FFF2-40B4-BE49-F238E27FC236}">
                <a16:creationId xmlns:a16="http://schemas.microsoft.com/office/drawing/2014/main" id="{692215A8-3559-4383-A4A9-3A0B14E0A496}"/>
              </a:ext>
            </a:extLst>
          </p:cNvPr>
          <p:cNvSpPr/>
          <p:nvPr/>
        </p:nvSpPr>
        <p:spPr>
          <a:xfrm>
            <a:off x="5917728" y="2016357"/>
            <a:ext cx="1655380" cy="592028"/>
          </a:xfrm>
          <a:custGeom>
            <a:avLst/>
            <a:gdLst>
              <a:gd name="connsiteX0" fmla="*/ 219303 w 1655380"/>
              <a:gd name="connsiteY0" fmla="*/ 562720 h 592028"/>
              <a:gd name="connsiteX1" fmla="*/ 31734 w 1655380"/>
              <a:gd name="connsiteY1" fmla="*/ 70351 h 592028"/>
              <a:gd name="connsiteX2" fmla="*/ 799595 w 1655380"/>
              <a:gd name="connsiteY2" fmla="*/ 58628 h 592028"/>
              <a:gd name="connsiteX3" fmla="*/ 1655380 w 1655380"/>
              <a:gd name="connsiteY3" fmla="*/ 592028 h 592028"/>
            </a:gdLst>
            <a:ahLst/>
            <a:cxnLst>
              <a:cxn ang="0">
                <a:pos x="connsiteX0" y="connsiteY0"/>
              </a:cxn>
              <a:cxn ang="0">
                <a:pos x="connsiteX1" y="connsiteY1"/>
              </a:cxn>
              <a:cxn ang="0">
                <a:pos x="connsiteX2" y="connsiteY2"/>
              </a:cxn>
              <a:cxn ang="0">
                <a:pos x="connsiteX3" y="connsiteY3"/>
              </a:cxn>
            </a:cxnLst>
            <a:rect l="l" t="t" r="r" b="b"/>
            <a:pathLst>
              <a:path w="1655380" h="592028">
                <a:moveTo>
                  <a:pt x="219303" y="562720"/>
                </a:moveTo>
                <a:cubicBezTo>
                  <a:pt x="77161" y="358543"/>
                  <a:pt x="-64981" y="154366"/>
                  <a:pt x="31734" y="70351"/>
                </a:cubicBezTo>
                <a:cubicBezTo>
                  <a:pt x="128449" y="-13664"/>
                  <a:pt x="528987" y="-28318"/>
                  <a:pt x="799595" y="58628"/>
                </a:cubicBezTo>
                <a:cubicBezTo>
                  <a:pt x="1070203" y="145574"/>
                  <a:pt x="1362791" y="368801"/>
                  <a:pt x="1655380" y="592028"/>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5" name="TextBox 304">
            <a:extLst>
              <a:ext uri="{FF2B5EF4-FFF2-40B4-BE49-F238E27FC236}">
                <a16:creationId xmlns:a16="http://schemas.microsoft.com/office/drawing/2014/main" id="{CE79D084-2C39-4023-8C65-B8E832D36CBE}"/>
              </a:ext>
            </a:extLst>
          </p:cNvPr>
          <p:cNvSpPr txBox="1"/>
          <p:nvPr/>
        </p:nvSpPr>
        <p:spPr>
          <a:xfrm>
            <a:off x="187802" y="640223"/>
            <a:ext cx="8868571" cy="461665"/>
          </a:xfrm>
          <a:prstGeom prst="rect">
            <a:avLst/>
          </a:prstGeom>
          <a:noFill/>
        </p:spPr>
        <p:txBody>
          <a:bodyPr wrap="square" rtlCol="0">
            <a:spAutoFit/>
          </a:bodyPr>
          <a:lstStyle/>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VXLAN tunnel is created automatically between RL DP TEP for orphan port on RLs.</a:t>
            </a:r>
          </a:p>
        </p:txBody>
      </p:sp>
    </p:spTree>
    <p:extLst>
      <p:ext uri="{BB962C8B-B14F-4D97-AF65-F5344CB8AC3E}">
        <p14:creationId xmlns:p14="http://schemas.microsoft.com/office/powerpoint/2010/main" val="356602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loud 194"/>
          <p:cNvSpPr/>
          <p:nvPr/>
        </p:nvSpPr>
        <p:spPr>
          <a:xfrm>
            <a:off x="1641514" y="1614564"/>
            <a:ext cx="5415913"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96" name="Rounded Rectangle 195"/>
          <p:cNvSpPr/>
          <p:nvPr/>
        </p:nvSpPr>
        <p:spPr>
          <a:xfrm>
            <a:off x="4785949" y="2241147"/>
            <a:ext cx="3654666"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dirty="0">
                <a:solidFill>
                  <a:srgbClr val="FFFFFF"/>
                </a:solidFill>
                <a:latin typeface="Arial"/>
              </a:rPr>
              <a:t>`</a:t>
            </a:r>
          </a:p>
        </p:txBody>
      </p:sp>
      <p:sp>
        <p:nvSpPr>
          <p:cNvPr id="197" name="Rounded Rectangle 196"/>
          <p:cNvSpPr/>
          <p:nvPr/>
        </p:nvSpPr>
        <p:spPr>
          <a:xfrm>
            <a:off x="429694" y="2226237"/>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8" name="Rectangle 197"/>
          <p:cNvSpPr/>
          <p:nvPr/>
        </p:nvSpPr>
        <p:spPr>
          <a:xfrm>
            <a:off x="870225" y="432425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199" name="Rectangle 198"/>
          <p:cNvSpPr/>
          <p:nvPr/>
        </p:nvSpPr>
        <p:spPr>
          <a:xfrm>
            <a:off x="5304487" y="432325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3" name="Title 2"/>
          <p:cNvSpPr>
            <a:spLocks noGrp="1"/>
          </p:cNvSpPr>
          <p:nvPr>
            <p:ph type="title" idx="4294967295"/>
          </p:nvPr>
        </p:nvSpPr>
        <p:spPr>
          <a:xfrm>
            <a:off x="0" y="26988"/>
            <a:ext cx="8345488" cy="731837"/>
          </a:xfrm>
        </p:spPr>
        <p:txBody>
          <a:bodyPr/>
          <a:lstStyle/>
          <a:p>
            <a:r>
              <a:rPr lang="en-US" dirty="0"/>
              <a:t>Data plane for Orphan port connected to RL</a:t>
            </a:r>
          </a:p>
        </p:txBody>
      </p:sp>
      <p:grpSp>
        <p:nvGrpSpPr>
          <p:cNvPr id="404" name="Group 403"/>
          <p:cNvGrpSpPr/>
          <p:nvPr/>
        </p:nvGrpSpPr>
        <p:grpSpPr>
          <a:xfrm>
            <a:off x="725657" y="2386973"/>
            <a:ext cx="2634462" cy="1232029"/>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3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996" y="3932321"/>
            <a:ext cx="268068"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434" name="Straight Connector 433"/>
          <p:cNvCxnSpPr>
            <a:cxnSpLocks/>
            <a:stCxn id="376" idx="2"/>
            <a:endCxn id="432" idx="0"/>
          </p:cNvCxnSpPr>
          <p:nvPr/>
        </p:nvCxnSpPr>
        <p:spPr>
          <a:xfrm flipH="1">
            <a:off x="3130030" y="3619002"/>
            <a:ext cx="3239" cy="313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5" name="TextBox 434"/>
          <p:cNvSpPr txBox="1"/>
          <p:nvPr/>
        </p:nvSpPr>
        <p:spPr>
          <a:xfrm>
            <a:off x="2522905" y="404825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grpSp>
        <p:nvGrpSpPr>
          <p:cNvPr id="59" name="Group 58"/>
          <p:cNvGrpSpPr/>
          <p:nvPr/>
        </p:nvGrpSpPr>
        <p:grpSpPr>
          <a:xfrm>
            <a:off x="594916" y="2448466"/>
            <a:ext cx="683539" cy="538018"/>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58"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431" y="3532531"/>
            <a:ext cx="295397" cy="33528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479" y="3520217"/>
            <a:ext cx="289789" cy="33528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607" y="2528610"/>
            <a:ext cx="505842" cy="33957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783" y="2529907"/>
            <a:ext cx="505842" cy="290226"/>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cxnSpLocks/>
            <a:stCxn id="160" idx="2"/>
            <a:endCxn id="158" idx="0"/>
          </p:cNvCxnSpPr>
          <p:nvPr/>
        </p:nvCxnSpPr>
        <p:spPr>
          <a:xfrm>
            <a:off x="6213528" y="2868180"/>
            <a:ext cx="30602" cy="66435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cxnSpLocks/>
            <a:stCxn id="158" idx="0"/>
          </p:cNvCxnSpPr>
          <p:nvPr/>
        </p:nvCxnSpPr>
        <p:spPr>
          <a:xfrm flipV="1">
            <a:off x="6244130" y="2835189"/>
            <a:ext cx="1426474" cy="6973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cxnSpLocks/>
            <a:stCxn id="159" idx="0"/>
            <a:endCxn id="161" idx="2"/>
          </p:cNvCxnSpPr>
          <p:nvPr/>
        </p:nvCxnSpPr>
        <p:spPr>
          <a:xfrm flipV="1">
            <a:off x="7648374" y="2820133"/>
            <a:ext cx="15330" cy="7000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173237" y="3390470"/>
            <a:ext cx="348978" cy="8618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8" name="TextBox 167"/>
          <p:cNvSpPr txBox="1"/>
          <p:nvPr/>
        </p:nvSpPr>
        <p:spPr>
          <a:xfrm>
            <a:off x="5989961" y="3867826"/>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169" name="TextBox 168"/>
          <p:cNvSpPr txBox="1"/>
          <p:nvPr/>
        </p:nvSpPr>
        <p:spPr>
          <a:xfrm>
            <a:off x="7410783" y="388068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170" name="Left-Right Arrow 169"/>
          <p:cNvSpPr/>
          <p:nvPr/>
        </p:nvSpPr>
        <p:spPr>
          <a:xfrm>
            <a:off x="6473841" y="2519524"/>
            <a:ext cx="936942" cy="153626"/>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7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797" y="2009040"/>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433" y="1924198"/>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p:cNvCxnSpPr>
          <p:nvPr/>
        </p:nvCxnSpPr>
        <p:spPr>
          <a:xfrm>
            <a:off x="6790086" y="2271708"/>
            <a:ext cx="880407" cy="2505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H="1" flipV="1">
            <a:off x="6114450" y="2356550"/>
            <a:ext cx="99078" cy="17206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6213528" y="2271708"/>
            <a:ext cx="576558" cy="2569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114450" y="2356550"/>
            <a:ext cx="1549254" cy="17335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193" y="2067723"/>
            <a:ext cx="305587" cy="272903"/>
          </a:xfrm>
          <a:prstGeom prst="rect">
            <a:avLst/>
          </a:prstGeom>
          <a:noFill/>
          <a:extLst>
            <a:ext uri="{909E8E84-426E-40dd-AFC4-6F175D3DCCD1}">
              <a14:hiddenFill xmlns:a14="http://schemas.microsoft.com/office/drawing/2010/main" xmlns="">
                <a:solidFill>
                  <a:srgbClr val="FFFFFF"/>
                </a:solidFill>
              </a14:hiddenFill>
            </a:ext>
          </a:extLst>
        </p:spPr>
      </p:pic>
      <p:pic>
        <p:nvPicPr>
          <p:cNvPr id="20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800" y="2054802"/>
            <a:ext cx="305437" cy="21081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5" name="Straight Connector 204"/>
          <p:cNvCxnSpPr>
            <a:stCxn id="173" idx="1"/>
            <a:endCxn id="372" idx="0"/>
          </p:cNvCxnSpPr>
          <p:nvPr/>
        </p:nvCxnSpPr>
        <p:spPr>
          <a:xfrm flipH="1">
            <a:off x="2356918" y="2204175"/>
            <a:ext cx="108275" cy="194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3" idx="1"/>
            <a:endCxn id="380" idx="0"/>
          </p:cNvCxnSpPr>
          <p:nvPr/>
        </p:nvCxnSpPr>
        <p:spPr>
          <a:xfrm flipH="1">
            <a:off x="1873043" y="2204175"/>
            <a:ext cx="592150" cy="182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04" idx="2"/>
            <a:endCxn id="380" idx="0"/>
          </p:cNvCxnSpPr>
          <p:nvPr/>
        </p:nvCxnSpPr>
        <p:spPr>
          <a:xfrm flipH="1">
            <a:off x="1873043" y="2265621"/>
            <a:ext cx="40476" cy="121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4" idx="2"/>
            <a:endCxn id="372" idx="0"/>
          </p:cNvCxnSpPr>
          <p:nvPr/>
        </p:nvCxnSpPr>
        <p:spPr>
          <a:xfrm>
            <a:off x="1913519" y="2265621"/>
            <a:ext cx="443399" cy="133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Rounded Rectangle 209"/>
          <p:cNvSpPr/>
          <p:nvPr/>
        </p:nvSpPr>
        <p:spPr>
          <a:xfrm>
            <a:off x="1664842" y="2384108"/>
            <a:ext cx="928585" cy="238686"/>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grpSp>
        <p:nvGrpSpPr>
          <p:cNvPr id="213" name="Group 212">
            <a:extLst>
              <a:ext uri="{FF2B5EF4-FFF2-40B4-BE49-F238E27FC236}">
                <a16:creationId xmlns:a16="http://schemas.microsoft.com/office/drawing/2014/main" id="{3B5A4FBD-6290-4ADD-A93D-9360DE5523BB}"/>
              </a:ext>
            </a:extLst>
          </p:cNvPr>
          <p:cNvGrpSpPr/>
          <p:nvPr/>
        </p:nvGrpSpPr>
        <p:grpSpPr>
          <a:xfrm>
            <a:off x="7622288" y="2447138"/>
            <a:ext cx="156742" cy="147313"/>
            <a:chOff x="6391352" y="2442150"/>
            <a:chExt cx="1275036" cy="1275036"/>
          </a:xfrm>
        </p:grpSpPr>
        <p:sp>
          <p:nvSpPr>
            <p:cNvPr id="214" name="Oval 213">
              <a:extLst>
                <a:ext uri="{FF2B5EF4-FFF2-40B4-BE49-F238E27FC236}">
                  <a16:creationId xmlns:a16="http://schemas.microsoft.com/office/drawing/2014/main" id="{2EA41CB9-8246-4CAB-930D-7C2C74172E3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5" name="Freeform 5">
              <a:extLst>
                <a:ext uri="{FF2B5EF4-FFF2-40B4-BE49-F238E27FC236}">
                  <a16:creationId xmlns:a16="http://schemas.microsoft.com/office/drawing/2014/main" id="{BE125225-9967-4144-A6E8-2463F00B27E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6" name="Group 215">
            <a:extLst>
              <a:ext uri="{FF2B5EF4-FFF2-40B4-BE49-F238E27FC236}">
                <a16:creationId xmlns:a16="http://schemas.microsoft.com/office/drawing/2014/main" id="{8888614B-AB34-405C-8146-27571AF5952E}"/>
              </a:ext>
            </a:extLst>
          </p:cNvPr>
          <p:cNvGrpSpPr/>
          <p:nvPr/>
        </p:nvGrpSpPr>
        <p:grpSpPr>
          <a:xfrm>
            <a:off x="6144376" y="2475481"/>
            <a:ext cx="156742" cy="147313"/>
            <a:chOff x="6391352" y="2442150"/>
            <a:chExt cx="1275036" cy="1275036"/>
          </a:xfrm>
        </p:grpSpPr>
        <p:sp>
          <p:nvSpPr>
            <p:cNvPr id="217" name="Oval 216">
              <a:extLst>
                <a:ext uri="{FF2B5EF4-FFF2-40B4-BE49-F238E27FC236}">
                  <a16:creationId xmlns:a16="http://schemas.microsoft.com/office/drawing/2014/main" id="{2196E985-86DE-498E-9C03-423F8A86C37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8" name="Freeform 5">
              <a:extLst>
                <a:ext uri="{FF2B5EF4-FFF2-40B4-BE49-F238E27FC236}">
                  <a16:creationId xmlns:a16="http://schemas.microsoft.com/office/drawing/2014/main" id="{9678B492-2979-472A-9F2B-0B564ED089D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9" name="Group 218">
            <a:extLst>
              <a:ext uri="{FF2B5EF4-FFF2-40B4-BE49-F238E27FC236}">
                <a16:creationId xmlns:a16="http://schemas.microsoft.com/office/drawing/2014/main" id="{786A939B-0637-4ABE-B075-270C43FE3B9C}"/>
              </a:ext>
            </a:extLst>
          </p:cNvPr>
          <p:cNvGrpSpPr/>
          <p:nvPr/>
        </p:nvGrpSpPr>
        <p:grpSpPr>
          <a:xfrm>
            <a:off x="2267085" y="2649345"/>
            <a:ext cx="156742" cy="147313"/>
            <a:chOff x="6391352" y="2442150"/>
            <a:chExt cx="1275036" cy="1275036"/>
          </a:xfrm>
        </p:grpSpPr>
        <p:sp>
          <p:nvSpPr>
            <p:cNvPr id="220" name="Oval 219">
              <a:extLst>
                <a:ext uri="{FF2B5EF4-FFF2-40B4-BE49-F238E27FC236}">
                  <a16:creationId xmlns:a16="http://schemas.microsoft.com/office/drawing/2014/main" id="{1DFDC882-CB9A-4741-9EB8-B4ED725A689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1" name="Freeform 5">
              <a:extLst>
                <a:ext uri="{FF2B5EF4-FFF2-40B4-BE49-F238E27FC236}">
                  <a16:creationId xmlns:a16="http://schemas.microsoft.com/office/drawing/2014/main" id="{C46ABEA8-7F8C-4CF4-9DB0-41A10A4C216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2" name="Group 221">
            <a:extLst>
              <a:ext uri="{FF2B5EF4-FFF2-40B4-BE49-F238E27FC236}">
                <a16:creationId xmlns:a16="http://schemas.microsoft.com/office/drawing/2014/main" id="{5A6B88CF-E215-4531-9218-AAC6AA818996}"/>
              </a:ext>
            </a:extLst>
          </p:cNvPr>
          <p:cNvGrpSpPr/>
          <p:nvPr/>
        </p:nvGrpSpPr>
        <p:grpSpPr>
          <a:xfrm>
            <a:off x="1813320" y="2647645"/>
            <a:ext cx="156742" cy="147313"/>
            <a:chOff x="6391352" y="2442150"/>
            <a:chExt cx="1275036" cy="1275036"/>
          </a:xfrm>
        </p:grpSpPr>
        <p:sp>
          <p:nvSpPr>
            <p:cNvPr id="223" name="Oval 222">
              <a:extLst>
                <a:ext uri="{FF2B5EF4-FFF2-40B4-BE49-F238E27FC236}">
                  <a16:creationId xmlns:a16="http://schemas.microsoft.com/office/drawing/2014/main" id="{A7EC9D42-BBD4-4419-A7DF-E969CFAF3C1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4" name="Freeform 5">
              <a:extLst>
                <a:ext uri="{FF2B5EF4-FFF2-40B4-BE49-F238E27FC236}">
                  <a16:creationId xmlns:a16="http://schemas.microsoft.com/office/drawing/2014/main" id="{90735983-5C20-4B53-8C28-BAB545781A0C}"/>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5" name="Group 224">
            <a:extLst>
              <a:ext uri="{FF2B5EF4-FFF2-40B4-BE49-F238E27FC236}">
                <a16:creationId xmlns:a16="http://schemas.microsoft.com/office/drawing/2014/main" id="{5D352220-D253-4B1D-A0BD-7F7719A3A3E4}"/>
              </a:ext>
            </a:extLst>
          </p:cNvPr>
          <p:cNvGrpSpPr/>
          <p:nvPr/>
        </p:nvGrpSpPr>
        <p:grpSpPr>
          <a:xfrm>
            <a:off x="3061481" y="3376905"/>
            <a:ext cx="156742" cy="147313"/>
            <a:chOff x="6391352" y="2442150"/>
            <a:chExt cx="1275036" cy="1275036"/>
          </a:xfrm>
        </p:grpSpPr>
        <p:sp>
          <p:nvSpPr>
            <p:cNvPr id="226" name="Oval 225">
              <a:extLst>
                <a:ext uri="{FF2B5EF4-FFF2-40B4-BE49-F238E27FC236}">
                  <a16:creationId xmlns:a16="http://schemas.microsoft.com/office/drawing/2014/main" id="{931D0A2C-8EC8-4262-954B-CB0B9E9A620A}"/>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7" name="Freeform 5">
              <a:extLst>
                <a:ext uri="{FF2B5EF4-FFF2-40B4-BE49-F238E27FC236}">
                  <a16:creationId xmlns:a16="http://schemas.microsoft.com/office/drawing/2014/main" id="{4F491C51-0CFB-4ED9-8F66-6C03F1ECBA4E}"/>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8" name="Group 227">
            <a:extLst>
              <a:ext uri="{FF2B5EF4-FFF2-40B4-BE49-F238E27FC236}">
                <a16:creationId xmlns:a16="http://schemas.microsoft.com/office/drawing/2014/main" id="{B3A3A4BA-DD71-4DC4-8ED8-546CEA3987DE}"/>
              </a:ext>
            </a:extLst>
          </p:cNvPr>
          <p:cNvGrpSpPr/>
          <p:nvPr/>
        </p:nvGrpSpPr>
        <p:grpSpPr>
          <a:xfrm>
            <a:off x="2339414" y="3355755"/>
            <a:ext cx="156742" cy="147313"/>
            <a:chOff x="6391352" y="2442150"/>
            <a:chExt cx="1275036" cy="1275036"/>
          </a:xfrm>
        </p:grpSpPr>
        <p:sp>
          <p:nvSpPr>
            <p:cNvPr id="229" name="Oval 228">
              <a:extLst>
                <a:ext uri="{FF2B5EF4-FFF2-40B4-BE49-F238E27FC236}">
                  <a16:creationId xmlns:a16="http://schemas.microsoft.com/office/drawing/2014/main" id="{3FD4D0AD-1ED8-4EFA-991F-F8799A64C50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0" name="Freeform 5">
              <a:extLst>
                <a:ext uri="{FF2B5EF4-FFF2-40B4-BE49-F238E27FC236}">
                  <a16:creationId xmlns:a16="http://schemas.microsoft.com/office/drawing/2014/main" id="{7657986C-F7CE-412A-82E9-683731CD06E0}"/>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31" name="Group 230">
            <a:extLst>
              <a:ext uri="{FF2B5EF4-FFF2-40B4-BE49-F238E27FC236}">
                <a16:creationId xmlns:a16="http://schemas.microsoft.com/office/drawing/2014/main" id="{A6DBAB9F-725E-4CCB-AE11-920A66749D20}"/>
              </a:ext>
            </a:extLst>
          </p:cNvPr>
          <p:cNvGrpSpPr/>
          <p:nvPr/>
        </p:nvGrpSpPr>
        <p:grpSpPr>
          <a:xfrm>
            <a:off x="1547336" y="3377570"/>
            <a:ext cx="156742" cy="147313"/>
            <a:chOff x="6391352" y="2442150"/>
            <a:chExt cx="1275036" cy="1275036"/>
          </a:xfrm>
        </p:grpSpPr>
        <p:sp>
          <p:nvSpPr>
            <p:cNvPr id="232" name="Oval 231">
              <a:extLst>
                <a:ext uri="{FF2B5EF4-FFF2-40B4-BE49-F238E27FC236}">
                  <a16:creationId xmlns:a16="http://schemas.microsoft.com/office/drawing/2014/main" id="{FE2853F8-E39A-447C-9A84-D11C4FD2061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3" name="Freeform 5">
              <a:extLst>
                <a:ext uri="{FF2B5EF4-FFF2-40B4-BE49-F238E27FC236}">
                  <a16:creationId xmlns:a16="http://schemas.microsoft.com/office/drawing/2014/main" id="{A3A835F9-93B1-4AD7-9B2F-4928101028A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34" name="Group 233">
            <a:extLst>
              <a:ext uri="{FF2B5EF4-FFF2-40B4-BE49-F238E27FC236}">
                <a16:creationId xmlns:a16="http://schemas.microsoft.com/office/drawing/2014/main" id="{C3DA1761-7326-4FD8-9564-CC5F48888522}"/>
              </a:ext>
            </a:extLst>
          </p:cNvPr>
          <p:cNvGrpSpPr/>
          <p:nvPr/>
        </p:nvGrpSpPr>
        <p:grpSpPr>
          <a:xfrm>
            <a:off x="849025" y="3366746"/>
            <a:ext cx="156742" cy="147313"/>
            <a:chOff x="6391352" y="2442150"/>
            <a:chExt cx="1275036" cy="1275036"/>
          </a:xfrm>
        </p:grpSpPr>
        <p:sp>
          <p:nvSpPr>
            <p:cNvPr id="235" name="Oval 234">
              <a:extLst>
                <a:ext uri="{FF2B5EF4-FFF2-40B4-BE49-F238E27FC236}">
                  <a16:creationId xmlns:a16="http://schemas.microsoft.com/office/drawing/2014/main" id="{A6A85AE0-5C6C-4B3A-9EE3-CD3C331E707B}"/>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36" name="Freeform 5">
              <a:extLst>
                <a:ext uri="{FF2B5EF4-FFF2-40B4-BE49-F238E27FC236}">
                  <a16:creationId xmlns:a16="http://schemas.microsoft.com/office/drawing/2014/main" id="{4AAB60BD-EE59-4D54-AD0F-48609010CF8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
        <p:nvSpPr>
          <p:cNvPr id="241" name="Rounded Rectangle 102">
            <a:extLst>
              <a:ext uri="{FF2B5EF4-FFF2-40B4-BE49-F238E27FC236}">
                <a16:creationId xmlns:a16="http://schemas.microsoft.com/office/drawing/2014/main" id="{4F6CF2CD-0D69-4550-9BB3-4B28B90BBE79}"/>
              </a:ext>
            </a:extLst>
          </p:cNvPr>
          <p:cNvSpPr/>
          <p:nvPr/>
        </p:nvSpPr>
        <p:spPr>
          <a:xfrm>
            <a:off x="5607452" y="2686171"/>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242" name="Rounded Rectangle 102">
            <a:extLst>
              <a:ext uri="{FF2B5EF4-FFF2-40B4-BE49-F238E27FC236}">
                <a16:creationId xmlns:a16="http://schemas.microsoft.com/office/drawing/2014/main" id="{B22258D2-308E-4229-AC7C-1227139F6938}"/>
              </a:ext>
            </a:extLst>
          </p:cNvPr>
          <p:cNvSpPr/>
          <p:nvPr/>
        </p:nvSpPr>
        <p:spPr>
          <a:xfrm>
            <a:off x="7267787" y="2673826"/>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grpSp>
        <p:nvGrpSpPr>
          <p:cNvPr id="245" name="Group 244">
            <a:extLst>
              <a:ext uri="{FF2B5EF4-FFF2-40B4-BE49-F238E27FC236}">
                <a16:creationId xmlns:a16="http://schemas.microsoft.com/office/drawing/2014/main" id="{BAEC9252-4BA9-49DF-83D0-2B706DCB6BAD}"/>
              </a:ext>
            </a:extLst>
          </p:cNvPr>
          <p:cNvGrpSpPr/>
          <p:nvPr/>
        </p:nvGrpSpPr>
        <p:grpSpPr>
          <a:xfrm>
            <a:off x="7868665" y="2050136"/>
            <a:ext cx="1392634" cy="333972"/>
            <a:chOff x="1388072" y="767409"/>
            <a:chExt cx="2336965" cy="386040"/>
          </a:xfrm>
        </p:grpSpPr>
        <p:grpSp>
          <p:nvGrpSpPr>
            <p:cNvPr id="246" name="Group 245">
              <a:extLst>
                <a:ext uri="{FF2B5EF4-FFF2-40B4-BE49-F238E27FC236}">
                  <a16:creationId xmlns:a16="http://schemas.microsoft.com/office/drawing/2014/main" id="{68C2BB7A-CF13-483E-B123-3F6FA386248E}"/>
                </a:ext>
              </a:extLst>
            </p:cNvPr>
            <p:cNvGrpSpPr/>
            <p:nvPr/>
          </p:nvGrpSpPr>
          <p:grpSpPr>
            <a:xfrm>
              <a:off x="1453252" y="767409"/>
              <a:ext cx="1835673" cy="386040"/>
              <a:chOff x="523157" y="2633515"/>
              <a:chExt cx="963730" cy="477995"/>
            </a:xfrm>
            <a:solidFill>
              <a:schemeClr val="accent3">
                <a:lumMod val="25000"/>
              </a:schemeClr>
            </a:solidFill>
          </p:grpSpPr>
          <p:sp>
            <p:nvSpPr>
              <p:cNvPr id="249" name="Rectangle 248">
                <a:extLst>
                  <a:ext uri="{FF2B5EF4-FFF2-40B4-BE49-F238E27FC236}">
                    <a16:creationId xmlns:a16="http://schemas.microsoft.com/office/drawing/2014/main" id="{CB4C904B-C5A6-4F59-95A4-42765D292016}"/>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50" name="Straight Connector 249">
                <a:extLst>
                  <a:ext uri="{FF2B5EF4-FFF2-40B4-BE49-F238E27FC236}">
                    <a16:creationId xmlns:a16="http://schemas.microsoft.com/office/drawing/2014/main" id="{45379A8D-CE27-4577-B236-0DA63B3D452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47" name="TextBox 246">
              <a:extLst>
                <a:ext uri="{FF2B5EF4-FFF2-40B4-BE49-F238E27FC236}">
                  <a16:creationId xmlns:a16="http://schemas.microsoft.com/office/drawing/2014/main" id="{0080E9F0-42B9-460B-B72F-57A489DB59C6}"/>
                </a:ext>
              </a:extLst>
            </p:cNvPr>
            <p:cNvSpPr txBox="1"/>
            <p:nvPr/>
          </p:nvSpPr>
          <p:spPr>
            <a:xfrm>
              <a:off x="2019898" y="875906"/>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Po1</a:t>
              </a:r>
            </a:p>
          </p:txBody>
        </p:sp>
        <p:sp>
          <p:nvSpPr>
            <p:cNvPr id="248" name="TextBox 247">
              <a:extLst>
                <a:ext uri="{FF2B5EF4-FFF2-40B4-BE49-F238E27FC236}">
                  <a16:creationId xmlns:a16="http://schemas.microsoft.com/office/drawing/2014/main" id="{170BB949-4222-4CBF-AE4A-5B7742E31E55}"/>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251" name="Group 250">
            <a:extLst>
              <a:ext uri="{FF2B5EF4-FFF2-40B4-BE49-F238E27FC236}">
                <a16:creationId xmlns:a16="http://schemas.microsoft.com/office/drawing/2014/main" id="{5D7744DC-EC6A-45D6-9AB1-8D6D4C2EA579}"/>
              </a:ext>
            </a:extLst>
          </p:cNvPr>
          <p:cNvGrpSpPr/>
          <p:nvPr/>
        </p:nvGrpSpPr>
        <p:grpSpPr>
          <a:xfrm>
            <a:off x="7868665" y="2384108"/>
            <a:ext cx="1490540" cy="333972"/>
            <a:chOff x="1388072" y="767409"/>
            <a:chExt cx="2501260" cy="386040"/>
          </a:xfrm>
        </p:grpSpPr>
        <p:grpSp>
          <p:nvGrpSpPr>
            <p:cNvPr id="252" name="Group 251">
              <a:extLst>
                <a:ext uri="{FF2B5EF4-FFF2-40B4-BE49-F238E27FC236}">
                  <a16:creationId xmlns:a16="http://schemas.microsoft.com/office/drawing/2014/main" id="{C449EC43-517D-4413-84DC-3E66F2F7B83A}"/>
                </a:ext>
              </a:extLst>
            </p:cNvPr>
            <p:cNvGrpSpPr/>
            <p:nvPr/>
          </p:nvGrpSpPr>
          <p:grpSpPr>
            <a:xfrm>
              <a:off x="1453252" y="767409"/>
              <a:ext cx="1835673" cy="386040"/>
              <a:chOff x="523157" y="2633515"/>
              <a:chExt cx="963730" cy="477995"/>
            </a:xfrm>
            <a:solidFill>
              <a:schemeClr val="accent3">
                <a:lumMod val="25000"/>
              </a:schemeClr>
            </a:solidFill>
          </p:grpSpPr>
          <p:sp>
            <p:nvSpPr>
              <p:cNvPr id="255" name="Rectangle 254">
                <a:extLst>
                  <a:ext uri="{FF2B5EF4-FFF2-40B4-BE49-F238E27FC236}">
                    <a16:creationId xmlns:a16="http://schemas.microsoft.com/office/drawing/2014/main" id="{414189A8-BD5D-47A6-94C3-6BCBD2D847C0}"/>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56" name="Straight Connector 255">
                <a:extLst>
                  <a:ext uri="{FF2B5EF4-FFF2-40B4-BE49-F238E27FC236}">
                    <a16:creationId xmlns:a16="http://schemas.microsoft.com/office/drawing/2014/main" id="{FD99BA2D-C478-4F65-B458-A61DF9DFAB8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53" name="TextBox 252">
              <a:extLst>
                <a:ext uri="{FF2B5EF4-FFF2-40B4-BE49-F238E27FC236}">
                  <a16:creationId xmlns:a16="http://schemas.microsoft.com/office/drawing/2014/main" id="{9A781030-8D2E-450D-9D7B-958FAAC6BC88}"/>
                </a:ext>
              </a:extLst>
            </p:cNvPr>
            <p:cNvSpPr txBox="1"/>
            <p:nvPr/>
          </p:nvSpPr>
          <p:spPr>
            <a:xfrm>
              <a:off x="2184193" y="8769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Eth1/1</a:t>
              </a:r>
            </a:p>
          </p:txBody>
        </p:sp>
        <p:sp>
          <p:nvSpPr>
            <p:cNvPr id="254" name="TextBox 253">
              <a:extLst>
                <a:ext uri="{FF2B5EF4-FFF2-40B4-BE49-F238E27FC236}">
                  <a16:creationId xmlns:a16="http://schemas.microsoft.com/office/drawing/2014/main" id="{3D1862CB-8314-4056-9A49-9C0E06E63F00}"/>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nvGrpSpPr>
          <p:cNvPr id="257" name="Group 256">
            <a:extLst>
              <a:ext uri="{FF2B5EF4-FFF2-40B4-BE49-F238E27FC236}">
                <a16:creationId xmlns:a16="http://schemas.microsoft.com/office/drawing/2014/main" id="{AA471AA9-2A1E-4357-880B-2AE51111A462}"/>
              </a:ext>
            </a:extLst>
          </p:cNvPr>
          <p:cNvGrpSpPr/>
          <p:nvPr/>
        </p:nvGrpSpPr>
        <p:grpSpPr>
          <a:xfrm>
            <a:off x="4442254" y="2070841"/>
            <a:ext cx="1433000" cy="333972"/>
            <a:chOff x="1388072" y="767409"/>
            <a:chExt cx="2404703" cy="386040"/>
          </a:xfrm>
        </p:grpSpPr>
        <p:grpSp>
          <p:nvGrpSpPr>
            <p:cNvPr id="258" name="Group 257">
              <a:extLst>
                <a:ext uri="{FF2B5EF4-FFF2-40B4-BE49-F238E27FC236}">
                  <a16:creationId xmlns:a16="http://schemas.microsoft.com/office/drawing/2014/main" id="{4345F75B-6608-4DF8-81CA-64DF2886C7D4}"/>
                </a:ext>
              </a:extLst>
            </p:cNvPr>
            <p:cNvGrpSpPr/>
            <p:nvPr/>
          </p:nvGrpSpPr>
          <p:grpSpPr>
            <a:xfrm>
              <a:off x="1453252" y="767409"/>
              <a:ext cx="1835673" cy="386040"/>
              <a:chOff x="523157" y="2633515"/>
              <a:chExt cx="963730" cy="477995"/>
            </a:xfrm>
            <a:solidFill>
              <a:schemeClr val="accent3">
                <a:lumMod val="25000"/>
              </a:schemeClr>
            </a:solidFill>
          </p:grpSpPr>
          <p:sp>
            <p:nvSpPr>
              <p:cNvPr id="261" name="Rectangle 260">
                <a:extLst>
                  <a:ext uri="{FF2B5EF4-FFF2-40B4-BE49-F238E27FC236}">
                    <a16:creationId xmlns:a16="http://schemas.microsoft.com/office/drawing/2014/main" id="{6846B71C-6F43-4D73-B847-3647F4A2C69D}"/>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62" name="Straight Connector 261">
                <a:extLst>
                  <a:ext uri="{FF2B5EF4-FFF2-40B4-BE49-F238E27FC236}">
                    <a16:creationId xmlns:a16="http://schemas.microsoft.com/office/drawing/2014/main" id="{FD4D01E8-2F30-4F96-A653-00ABC55DDA4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59" name="TextBox 258">
              <a:extLst>
                <a:ext uri="{FF2B5EF4-FFF2-40B4-BE49-F238E27FC236}">
                  <a16:creationId xmlns:a16="http://schemas.microsoft.com/office/drawing/2014/main" id="{19BA9C7D-1E50-41E2-AF2B-A541DE0BBCE2}"/>
                </a:ext>
              </a:extLst>
            </p:cNvPr>
            <p:cNvSpPr txBox="1"/>
            <p:nvPr/>
          </p:nvSpPr>
          <p:spPr>
            <a:xfrm>
              <a:off x="2087636" y="875906"/>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Po1</a:t>
              </a:r>
            </a:p>
          </p:txBody>
        </p:sp>
        <p:sp>
          <p:nvSpPr>
            <p:cNvPr id="260" name="TextBox 259">
              <a:extLst>
                <a:ext uri="{FF2B5EF4-FFF2-40B4-BE49-F238E27FC236}">
                  <a16:creationId xmlns:a16="http://schemas.microsoft.com/office/drawing/2014/main" id="{049E078F-A185-4BF4-BFD8-1C5936605202}"/>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263" name="Group 262">
            <a:extLst>
              <a:ext uri="{FF2B5EF4-FFF2-40B4-BE49-F238E27FC236}">
                <a16:creationId xmlns:a16="http://schemas.microsoft.com/office/drawing/2014/main" id="{6C117C71-0600-4C35-A478-4D6FAA1CE2A8}"/>
              </a:ext>
            </a:extLst>
          </p:cNvPr>
          <p:cNvGrpSpPr/>
          <p:nvPr/>
        </p:nvGrpSpPr>
        <p:grpSpPr>
          <a:xfrm>
            <a:off x="4442254" y="2404813"/>
            <a:ext cx="1391502" cy="333972"/>
            <a:chOff x="1388072" y="767409"/>
            <a:chExt cx="2335065" cy="386040"/>
          </a:xfrm>
        </p:grpSpPr>
        <p:grpSp>
          <p:nvGrpSpPr>
            <p:cNvPr id="264" name="Group 263">
              <a:extLst>
                <a:ext uri="{FF2B5EF4-FFF2-40B4-BE49-F238E27FC236}">
                  <a16:creationId xmlns:a16="http://schemas.microsoft.com/office/drawing/2014/main" id="{5164366B-DB99-4E2A-A0B2-7F58BE4EB9A4}"/>
                </a:ext>
              </a:extLst>
            </p:cNvPr>
            <p:cNvGrpSpPr/>
            <p:nvPr/>
          </p:nvGrpSpPr>
          <p:grpSpPr>
            <a:xfrm>
              <a:off x="1453252" y="767409"/>
              <a:ext cx="1835673" cy="386040"/>
              <a:chOff x="523157" y="2633515"/>
              <a:chExt cx="963730" cy="477995"/>
            </a:xfrm>
            <a:solidFill>
              <a:schemeClr val="accent3">
                <a:lumMod val="25000"/>
              </a:schemeClr>
            </a:solidFill>
          </p:grpSpPr>
          <p:sp>
            <p:nvSpPr>
              <p:cNvPr id="267" name="Rectangle 266">
                <a:extLst>
                  <a:ext uri="{FF2B5EF4-FFF2-40B4-BE49-F238E27FC236}">
                    <a16:creationId xmlns:a16="http://schemas.microsoft.com/office/drawing/2014/main" id="{5EE9FDCB-D786-4E94-8A38-B00202F7D905}"/>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68" name="Straight Connector 267">
                <a:extLst>
                  <a:ext uri="{FF2B5EF4-FFF2-40B4-BE49-F238E27FC236}">
                    <a16:creationId xmlns:a16="http://schemas.microsoft.com/office/drawing/2014/main" id="{19C2849A-0540-40B8-98AC-3015735A396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65" name="TextBox 264">
              <a:extLst>
                <a:ext uri="{FF2B5EF4-FFF2-40B4-BE49-F238E27FC236}">
                  <a16:creationId xmlns:a16="http://schemas.microsoft.com/office/drawing/2014/main" id="{228316EA-D828-4A70-BD75-F0627FF7B7FB}"/>
                </a:ext>
              </a:extLst>
            </p:cNvPr>
            <p:cNvSpPr txBox="1"/>
            <p:nvPr/>
          </p:nvSpPr>
          <p:spPr>
            <a:xfrm>
              <a:off x="2017998" y="870508"/>
              <a:ext cx="1705139" cy="249033"/>
            </a:xfrm>
            <a:prstGeom prst="rect">
              <a:avLst/>
            </a:prstGeom>
            <a:noFill/>
          </p:spPr>
          <p:txBody>
            <a:bodyPr wrap="square" rtlCol="0">
              <a:spAutoFit/>
            </a:bodyPr>
            <a:lstStyle/>
            <a:p>
              <a:pPr eaLnBrk="0" hangingPunct="0">
                <a:defRPr/>
              </a:pPr>
              <a:r>
                <a:rPr lang="en-US" sz="800" b="1" dirty="0">
                  <a:latin typeface="Arial" panose="020B0604020202020204" pitchFamily="34" charset="0"/>
                  <a:ea typeface="ＭＳ Ｐゴシック" panose="020B0600070205080204" pitchFamily="34" charset="-128"/>
                  <a:cs typeface="+mn-cs"/>
                </a:rPr>
                <a:t>RL2-DP-TEP</a:t>
              </a:r>
            </a:p>
          </p:txBody>
        </p:sp>
        <p:sp>
          <p:nvSpPr>
            <p:cNvPr id="266" name="TextBox 265">
              <a:extLst>
                <a:ext uri="{FF2B5EF4-FFF2-40B4-BE49-F238E27FC236}">
                  <a16:creationId xmlns:a16="http://schemas.microsoft.com/office/drawing/2014/main" id="{081284C5-CBA6-4EFC-BC2C-1788A0CCF320}"/>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sp>
        <p:nvSpPr>
          <p:cNvPr id="152" name="TextBox 151">
            <a:extLst>
              <a:ext uri="{FF2B5EF4-FFF2-40B4-BE49-F238E27FC236}">
                <a16:creationId xmlns:a16="http://schemas.microsoft.com/office/drawing/2014/main" id="{B4828F65-4CAD-4A6B-AA27-6A1194C2E734}"/>
              </a:ext>
            </a:extLst>
          </p:cNvPr>
          <p:cNvSpPr txBox="1"/>
          <p:nvPr/>
        </p:nvSpPr>
        <p:spPr>
          <a:xfrm>
            <a:off x="6194048" y="2949625"/>
            <a:ext cx="419234" cy="215444"/>
          </a:xfrm>
          <a:prstGeom prst="rect">
            <a:avLst/>
          </a:prstGeom>
          <a:noFill/>
        </p:spPr>
        <p:txBody>
          <a:bodyPr wrap="square" rtlCol="0">
            <a:spAutoFit/>
          </a:bodyPr>
          <a:lstStyle/>
          <a:p>
            <a:r>
              <a:rPr lang="en-US" sz="800" dirty="0">
                <a:latin typeface="+mn-lt"/>
              </a:rPr>
              <a:t>Po1</a:t>
            </a:r>
          </a:p>
        </p:txBody>
      </p:sp>
      <p:sp>
        <p:nvSpPr>
          <p:cNvPr id="153" name="TextBox 152">
            <a:extLst>
              <a:ext uri="{FF2B5EF4-FFF2-40B4-BE49-F238E27FC236}">
                <a16:creationId xmlns:a16="http://schemas.microsoft.com/office/drawing/2014/main" id="{FB025416-F7FE-4F38-B22E-245D90CF36BB}"/>
              </a:ext>
            </a:extLst>
          </p:cNvPr>
          <p:cNvSpPr txBox="1"/>
          <p:nvPr/>
        </p:nvSpPr>
        <p:spPr>
          <a:xfrm>
            <a:off x="7281425" y="2955257"/>
            <a:ext cx="419234" cy="215444"/>
          </a:xfrm>
          <a:prstGeom prst="rect">
            <a:avLst/>
          </a:prstGeom>
          <a:noFill/>
        </p:spPr>
        <p:txBody>
          <a:bodyPr wrap="square" rtlCol="0">
            <a:spAutoFit/>
          </a:bodyPr>
          <a:lstStyle/>
          <a:p>
            <a:r>
              <a:rPr lang="en-US" sz="800" dirty="0">
                <a:latin typeface="+mn-lt"/>
              </a:rPr>
              <a:t>Po1</a:t>
            </a:r>
          </a:p>
        </p:txBody>
      </p:sp>
      <p:sp>
        <p:nvSpPr>
          <p:cNvPr id="4" name="Freeform: Shape 3">
            <a:extLst>
              <a:ext uri="{FF2B5EF4-FFF2-40B4-BE49-F238E27FC236}">
                <a16:creationId xmlns:a16="http://schemas.microsoft.com/office/drawing/2014/main" id="{F487B267-AC3A-45FB-BA70-A580C5E83639}"/>
              </a:ext>
            </a:extLst>
          </p:cNvPr>
          <p:cNvSpPr/>
          <p:nvPr/>
        </p:nvSpPr>
        <p:spPr>
          <a:xfrm>
            <a:off x="5919978" y="2115349"/>
            <a:ext cx="1870134" cy="1553540"/>
          </a:xfrm>
          <a:custGeom>
            <a:avLst/>
            <a:gdLst>
              <a:gd name="connsiteX0" fmla="*/ 164733 w 1870134"/>
              <a:gd name="connsiteY0" fmla="*/ 1553540 h 1553540"/>
              <a:gd name="connsiteX1" fmla="*/ 153444 w 1870134"/>
              <a:gd name="connsiteY1" fmla="*/ 373851 h 1553540"/>
              <a:gd name="connsiteX2" fmla="*/ 97000 w 1870134"/>
              <a:gd name="connsiteY2" fmla="*/ 1318 h 1553540"/>
              <a:gd name="connsiteX3" fmla="*/ 1609711 w 1870134"/>
              <a:gd name="connsiteY3" fmla="*/ 469807 h 1553540"/>
              <a:gd name="connsiteX4" fmla="*/ 1858066 w 1870134"/>
              <a:gd name="connsiteY4" fmla="*/ 1497095 h 1553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0134" h="1553540">
                <a:moveTo>
                  <a:pt x="164733" y="1553540"/>
                </a:moveTo>
                <a:cubicBezTo>
                  <a:pt x="164733" y="1093047"/>
                  <a:pt x="164733" y="632555"/>
                  <a:pt x="153444" y="373851"/>
                </a:cubicBezTo>
                <a:cubicBezTo>
                  <a:pt x="142155" y="115147"/>
                  <a:pt x="-145711" y="-14675"/>
                  <a:pt x="97000" y="1318"/>
                </a:cubicBezTo>
                <a:cubicBezTo>
                  <a:pt x="339711" y="17311"/>
                  <a:pt x="1316200" y="220511"/>
                  <a:pt x="1609711" y="469807"/>
                </a:cubicBezTo>
                <a:cubicBezTo>
                  <a:pt x="1903222" y="719103"/>
                  <a:pt x="1880644" y="1108099"/>
                  <a:pt x="1858066" y="1497095"/>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endParaRPr lang="en-US">
              <a:solidFill>
                <a:srgbClr val="FFFFFF"/>
              </a:solidFill>
              <a:latin typeface="Arial"/>
            </a:endParaRPr>
          </a:p>
        </p:txBody>
      </p:sp>
      <p:sp>
        <p:nvSpPr>
          <p:cNvPr id="142" name="TextBox 141">
            <a:extLst>
              <a:ext uri="{FF2B5EF4-FFF2-40B4-BE49-F238E27FC236}">
                <a16:creationId xmlns:a16="http://schemas.microsoft.com/office/drawing/2014/main" id="{5A4B6AAB-91F1-40B6-9A7F-6DF7DD1CC06C}"/>
              </a:ext>
            </a:extLst>
          </p:cNvPr>
          <p:cNvSpPr txBox="1"/>
          <p:nvPr/>
        </p:nvSpPr>
        <p:spPr>
          <a:xfrm>
            <a:off x="7760867" y="2976334"/>
            <a:ext cx="419234" cy="184666"/>
          </a:xfrm>
          <a:prstGeom prst="rect">
            <a:avLst/>
          </a:prstGeom>
          <a:noFill/>
        </p:spPr>
        <p:txBody>
          <a:bodyPr wrap="square" rtlCol="0">
            <a:spAutoFit/>
          </a:bodyPr>
          <a:lstStyle/>
          <a:p>
            <a:r>
              <a:rPr lang="en-US" sz="600" dirty="0">
                <a:latin typeface="+mn-lt"/>
              </a:rPr>
              <a:t>Eth1/1</a:t>
            </a:r>
          </a:p>
        </p:txBody>
      </p:sp>
    </p:spTree>
    <p:extLst>
      <p:ext uri="{BB962C8B-B14F-4D97-AF65-F5344CB8AC3E}">
        <p14:creationId xmlns:p14="http://schemas.microsoft.com/office/powerpoint/2010/main" val="87211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RL to RL direct traffic forwarding</a:t>
            </a:r>
          </a:p>
        </p:txBody>
      </p:sp>
    </p:spTree>
    <p:extLst>
      <p:ext uri="{BB962C8B-B14F-4D97-AF65-F5344CB8AC3E}">
        <p14:creationId xmlns:p14="http://schemas.microsoft.com/office/powerpoint/2010/main" val="196032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1548B-147C-4809-B526-23355751B977}"/>
              </a:ext>
            </a:extLst>
          </p:cNvPr>
          <p:cNvSpPr>
            <a:spLocks noGrp="1"/>
          </p:cNvSpPr>
          <p:nvPr>
            <p:ph type="title" idx="4294967295"/>
          </p:nvPr>
        </p:nvSpPr>
        <p:spPr>
          <a:xfrm>
            <a:off x="0" y="201613"/>
            <a:ext cx="8258175" cy="425450"/>
          </a:xfrm>
        </p:spPr>
        <p:txBody>
          <a:bodyPr/>
          <a:lstStyle/>
          <a:p>
            <a:r>
              <a:rPr lang="en-US" dirty="0"/>
              <a:t>Remote Leaf Architecture evolution</a:t>
            </a:r>
          </a:p>
        </p:txBody>
      </p:sp>
      <p:sp>
        <p:nvSpPr>
          <p:cNvPr id="5" name="Rounded Rectangle 415">
            <a:extLst>
              <a:ext uri="{FF2B5EF4-FFF2-40B4-BE49-F238E27FC236}">
                <a16:creationId xmlns:a16="http://schemas.microsoft.com/office/drawing/2014/main" id="{37908DFE-7246-4368-93D5-3B15AEDD7A0C}"/>
              </a:ext>
            </a:extLst>
          </p:cNvPr>
          <p:cNvSpPr/>
          <p:nvPr/>
        </p:nvSpPr>
        <p:spPr>
          <a:xfrm>
            <a:off x="4725214" y="3400966"/>
            <a:ext cx="3645331" cy="1311595"/>
          </a:xfrm>
          <a:prstGeom prst="roundRect">
            <a:avLst/>
          </a:prstGeom>
          <a:no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dirty="0">
                <a:solidFill>
                  <a:srgbClr val="FFFFFF"/>
                </a:solidFill>
                <a:latin typeface="Arial"/>
              </a:rPr>
              <a:t>`</a:t>
            </a:r>
          </a:p>
        </p:txBody>
      </p:sp>
      <p:cxnSp>
        <p:nvCxnSpPr>
          <p:cNvPr id="15" name="Straight Connector 14">
            <a:extLst>
              <a:ext uri="{FF2B5EF4-FFF2-40B4-BE49-F238E27FC236}">
                <a16:creationId xmlns:a16="http://schemas.microsoft.com/office/drawing/2014/main" id="{11B488FE-963E-47B5-B185-599F86EC1943}"/>
              </a:ext>
            </a:extLst>
          </p:cNvPr>
          <p:cNvCxnSpPr>
            <a:cxnSpLocks/>
            <a:stCxn id="23" idx="0"/>
            <a:endCxn id="13" idx="0"/>
          </p:cNvCxnSpPr>
          <p:nvPr/>
        </p:nvCxnSpPr>
        <p:spPr>
          <a:xfrm flipV="1">
            <a:off x="1612914" y="2943887"/>
            <a:ext cx="1665740" cy="6084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360">
            <a:extLst>
              <a:ext uri="{FF2B5EF4-FFF2-40B4-BE49-F238E27FC236}">
                <a16:creationId xmlns:a16="http://schemas.microsoft.com/office/drawing/2014/main" id="{2A29EEF9-8C72-4CF5-9F23-CA0FF3312482}"/>
              </a:ext>
            </a:extLst>
          </p:cNvPr>
          <p:cNvSpPr/>
          <p:nvPr/>
        </p:nvSpPr>
        <p:spPr>
          <a:xfrm>
            <a:off x="383232" y="3552366"/>
            <a:ext cx="2459364" cy="991753"/>
          </a:xfrm>
          <a:prstGeom prst="roundRect">
            <a:avLst/>
          </a:prstGeom>
          <a:no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4" name="Rectangle 23">
            <a:extLst>
              <a:ext uri="{FF2B5EF4-FFF2-40B4-BE49-F238E27FC236}">
                <a16:creationId xmlns:a16="http://schemas.microsoft.com/office/drawing/2014/main" id="{6A8DD68A-3CA5-44D2-9B5B-959F4A4EB977}"/>
              </a:ext>
            </a:extLst>
          </p:cNvPr>
          <p:cNvSpPr/>
          <p:nvPr/>
        </p:nvSpPr>
        <p:spPr>
          <a:xfrm>
            <a:off x="329943" y="470180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77" name="Rectangle 76">
            <a:extLst>
              <a:ext uri="{FF2B5EF4-FFF2-40B4-BE49-F238E27FC236}">
                <a16:creationId xmlns:a16="http://schemas.microsoft.com/office/drawing/2014/main" id="{2A7E7909-0C0F-4CC3-A85A-9A6C349BF21A}"/>
              </a:ext>
            </a:extLst>
          </p:cNvPr>
          <p:cNvSpPr/>
          <p:nvPr/>
        </p:nvSpPr>
        <p:spPr>
          <a:xfrm>
            <a:off x="5620072" y="469200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 1</a:t>
            </a:r>
          </a:p>
        </p:txBody>
      </p:sp>
      <p:pic>
        <p:nvPicPr>
          <p:cNvPr id="78" name="Picture 77" descr="C:\Users\ecoffey\AppData\Local\Temp\Rar$DRa0.027\Cisco Nexus 9300 Series\Png_64_24_16\Default\Cisco-Nexus-9300-Series_default_24.png">
            <a:extLst>
              <a:ext uri="{FF2B5EF4-FFF2-40B4-BE49-F238E27FC236}">
                <a16:creationId xmlns:a16="http://schemas.microsoft.com/office/drawing/2014/main" id="{591ACD5C-EE22-4E01-9E0F-FBDC5DE9B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016" y="3493724"/>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http://fixnowblog.com/wp-content/uploads/2014/10/Microsoft-Help.jpg">
            <a:extLst>
              <a:ext uri="{FF2B5EF4-FFF2-40B4-BE49-F238E27FC236}">
                <a16:creationId xmlns:a16="http://schemas.microsoft.com/office/drawing/2014/main" id="{29FDC438-C48A-4DC8-B2DA-E4C9332EC1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991" y="4287381"/>
            <a:ext cx="420506" cy="269346"/>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0">
            <a:extLst>
              <a:ext uri="{FF2B5EF4-FFF2-40B4-BE49-F238E27FC236}">
                <a16:creationId xmlns:a16="http://schemas.microsoft.com/office/drawing/2014/main" id="{5090EDAF-7669-4859-859B-C3183EB78781}"/>
              </a:ext>
            </a:extLst>
          </p:cNvPr>
          <p:cNvPicPr>
            <a:picLocks noChangeAspect="1"/>
          </p:cNvPicPr>
          <p:nvPr/>
        </p:nvPicPr>
        <p:blipFill>
          <a:blip r:embed="rId5"/>
          <a:stretch>
            <a:fillRect/>
          </a:stretch>
        </p:blipFill>
        <p:spPr>
          <a:xfrm>
            <a:off x="5066235" y="4374720"/>
            <a:ext cx="731450" cy="135486"/>
          </a:xfrm>
          <a:prstGeom prst="rect">
            <a:avLst/>
          </a:prstGeom>
        </p:spPr>
      </p:pic>
      <p:sp>
        <p:nvSpPr>
          <p:cNvPr id="82" name="Shape 345">
            <a:extLst>
              <a:ext uri="{FF2B5EF4-FFF2-40B4-BE49-F238E27FC236}">
                <a16:creationId xmlns:a16="http://schemas.microsoft.com/office/drawing/2014/main" id="{BCCDCD58-2648-4ABC-82BA-976AAD34E9C5}"/>
              </a:ext>
            </a:extLst>
          </p:cNvPr>
          <p:cNvSpPr/>
          <p:nvPr/>
        </p:nvSpPr>
        <p:spPr>
          <a:xfrm>
            <a:off x="5500729" y="3820516"/>
            <a:ext cx="842432" cy="376439"/>
          </a:xfrm>
          <a:prstGeom prst="roundRect">
            <a:avLst>
              <a:gd name="adj" fmla="val 11855"/>
            </a:avLst>
          </a:prstGeom>
          <a:solidFill>
            <a:schemeClr val="lt1"/>
          </a:solidFill>
          <a:ln>
            <a:noFill/>
          </a:ln>
        </p:spPr>
        <p:txBody>
          <a:bodyPr lIns="82100" tIns="41025" rIns="82100" bIns="45700" anchor="b"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Hypervisor</a:t>
            </a:r>
          </a:p>
        </p:txBody>
      </p:sp>
      <p:sp>
        <p:nvSpPr>
          <p:cNvPr id="83" name="Shape 346">
            <a:extLst>
              <a:ext uri="{FF2B5EF4-FFF2-40B4-BE49-F238E27FC236}">
                <a16:creationId xmlns:a16="http://schemas.microsoft.com/office/drawing/2014/main" id="{C29C71C8-9D2E-48B1-A4AF-2DC035967057}"/>
              </a:ext>
            </a:extLst>
          </p:cNvPr>
          <p:cNvSpPr/>
          <p:nvPr/>
        </p:nvSpPr>
        <p:spPr>
          <a:xfrm>
            <a:off x="5577171" y="3848690"/>
            <a:ext cx="653973" cy="118993"/>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err="1">
                <a:ln>
                  <a:noFill/>
                </a:ln>
                <a:solidFill>
                  <a:srgbClr val="FFFFFF"/>
                </a:solidFill>
                <a:effectLst/>
                <a:uLnTx/>
                <a:uFillTx/>
                <a:latin typeface="Arial"/>
                <a:ea typeface="Arial"/>
                <a:cs typeface="Arial"/>
                <a:sym typeface="Arial"/>
              </a:rPr>
              <a:t>vSwitch</a:t>
            </a:r>
            <a:endParaRPr kumimoji="0" lang="en-US" sz="900" b="1" i="0" u="none" strike="noStrike" kern="1200" cap="none" spc="0" normalizeH="0" baseline="0" noProof="0" dirty="0">
              <a:ln>
                <a:noFill/>
              </a:ln>
              <a:solidFill>
                <a:srgbClr val="FFFFFF"/>
              </a:solidFill>
              <a:effectLst/>
              <a:uLnTx/>
              <a:uFillTx/>
              <a:latin typeface="Arial"/>
              <a:ea typeface="Arial"/>
              <a:cs typeface="Arial"/>
              <a:sym typeface="Arial"/>
            </a:endParaRPr>
          </a:p>
        </p:txBody>
      </p:sp>
      <p:pic>
        <p:nvPicPr>
          <p:cNvPr id="84" name="Picture 93" descr="Device_router_3057_RGB.png">
            <a:extLst>
              <a:ext uri="{FF2B5EF4-FFF2-40B4-BE49-F238E27FC236}">
                <a16:creationId xmlns:a16="http://schemas.microsoft.com/office/drawing/2014/main" id="{204A5BA3-B9C3-4BE4-AC07-3E960787A3DF}"/>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444463" y="3915554"/>
            <a:ext cx="442933" cy="219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Picture 84">
            <a:extLst>
              <a:ext uri="{FF2B5EF4-FFF2-40B4-BE49-F238E27FC236}">
                <a16:creationId xmlns:a16="http://schemas.microsoft.com/office/drawing/2014/main" id="{3F158113-9F3B-41BA-9F9B-A209F9F994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68801" y="3898457"/>
            <a:ext cx="313433" cy="293293"/>
          </a:xfrm>
          <a:prstGeom prst="rect">
            <a:avLst/>
          </a:prstGeom>
        </p:spPr>
      </p:pic>
      <p:sp>
        <p:nvSpPr>
          <p:cNvPr id="86" name="Shape 346">
            <a:extLst>
              <a:ext uri="{FF2B5EF4-FFF2-40B4-BE49-F238E27FC236}">
                <a16:creationId xmlns:a16="http://schemas.microsoft.com/office/drawing/2014/main" id="{E0D2C624-C4D6-4725-B8B3-B62D8C8998A8}"/>
              </a:ext>
            </a:extLst>
          </p:cNvPr>
          <p:cNvSpPr/>
          <p:nvPr/>
        </p:nvSpPr>
        <p:spPr>
          <a:xfrm>
            <a:off x="6438580" y="4282571"/>
            <a:ext cx="620766" cy="252086"/>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Bare</a:t>
            </a:r>
          </a:p>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Metal</a:t>
            </a:r>
          </a:p>
        </p:txBody>
      </p:sp>
      <p:pic>
        <p:nvPicPr>
          <p:cNvPr id="90" name="Picture 11" descr="C:\Users\ecoffey\AppData\Local\Temp\Rar$DRa0.324\30072_Device_server_default_64.png">
            <a:extLst>
              <a:ext uri="{FF2B5EF4-FFF2-40B4-BE49-F238E27FC236}">
                <a16:creationId xmlns:a16="http://schemas.microsoft.com/office/drawing/2014/main" id="{9A10826C-DC39-41BA-B1CA-E6A422A4CB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0871" y="3908186"/>
            <a:ext cx="362115" cy="33528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1" descr="C:\Users\ecoffey\AppData\Local\Temp\Rar$DRa0.295\30029_Device_firewall_default_64.png">
            <a:extLst>
              <a:ext uri="{FF2B5EF4-FFF2-40B4-BE49-F238E27FC236}">
                <a16:creationId xmlns:a16="http://schemas.microsoft.com/office/drawing/2014/main" id="{A93F238F-5F8D-4BC3-A63A-B6FB95D318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2563" y="3883632"/>
            <a:ext cx="320987" cy="3243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0003694-9BBA-4D15-A399-2038AB38546E}"/>
              </a:ext>
            </a:extLst>
          </p:cNvPr>
          <p:cNvSpPr txBox="1"/>
          <p:nvPr/>
        </p:nvSpPr>
        <p:spPr>
          <a:xfrm>
            <a:off x="3925358" y="2149776"/>
            <a:ext cx="976998"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IP Network</a:t>
            </a:r>
          </a:p>
        </p:txBody>
      </p:sp>
      <p:grpSp>
        <p:nvGrpSpPr>
          <p:cNvPr id="6" name="Group 5">
            <a:extLst>
              <a:ext uri="{FF2B5EF4-FFF2-40B4-BE49-F238E27FC236}">
                <a16:creationId xmlns:a16="http://schemas.microsoft.com/office/drawing/2014/main" id="{1918A1AF-D233-4D26-9D78-1F4447A540D4}"/>
              </a:ext>
            </a:extLst>
          </p:cNvPr>
          <p:cNvGrpSpPr/>
          <p:nvPr/>
        </p:nvGrpSpPr>
        <p:grpSpPr>
          <a:xfrm>
            <a:off x="3278653" y="2079911"/>
            <a:ext cx="1900004" cy="1706514"/>
            <a:chOff x="5040840" y="2210345"/>
            <a:chExt cx="2015898" cy="1921476"/>
          </a:xfrm>
        </p:grpSpPr>
        <p:sp>
          <p:nvSpPr>
            <p:cNvPr id="7" name="Oval 6">
              <a:extLst>
                <a:ext uri="{FF2B5EF4-FFF2-40B4-BE49-F238E27FC236}">
                  <a16:creationId xmlns:a16="http://schemas.microsoft.com/office/drawing/2014/main" id="{5BC78BD5-ACFA-49D3-89F6-6948269A1D90}"/>
                </a:ext>
              </a:extLst>
            </p:cNvPr>
            <p:cNvSpPr/>
            <p:nvPr/>
          </p:nvSpPr>
          <p:spPr>
            <a:xfrm>
              <a:off x="5135262" y="2210345"/>
              <a:ext cx="1921476" cy="1921476"/>
            </a:xfrm>
            <a:prstGeom prst="ellipse">
              <a:avLst/>
            </a:prstGeom>
            <a:solidFill>
              <a:srgbClr val="FFFFFF">
                <a:lumMod val="95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13" name="Isosceles Triangle 12">
              <a:extLst>
                <a:ext uri="{FF2B5EF4-FFF2-40B4-BE49-F238E27FC236}">
                  <a16:creationId xmlns:a16="http://schemas.microsoft.com/office/drawing/2014/main" id="{90D0945A-A16F-4F5E-919B-78AA0486FC56}"/>
                </a:ext>
              </a:extLst>
            </p:cNvPr>
            <p:cNvSpPr/>
            <p:nvPr/>
          </p:nvSpPr>
          <p:spPr>
            <a:xfrm rot="16200000">
              <a:off x="4715530" y="2925075"/>
              <a:ext cx="1166776" cy="516155"/>
            </a:xfrm>
            <a:prstGeom prst="triangle">
              <a:avLst/>
            </a:prstGeom>
            <a:solidFill>
              <a:srgbClr val="FFFFFF">
                <a:lumMod val="50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9" name="Oval 8">
              <a:extLst>
                <a:ext uri="{FF2B5EF4-FFF2-40B4-BE49-F238E27FC236}">
                  <a16:creationId xmlns:a16="http://schemas.microsoft.com/office/drawing/2014/main" id="{DD5B63CE-58D3-4A00-9351-06F17E2533FF}"/>
                </a:ext>
              </a:extLst>
            </p:cNvPr>
            <p:cNvSpPr/>
            <p:nvPr/>
          </p:nvSpPr>
          <p:spPr>
            <a:xfrm>
              <a:off x="5222602" y="2297685"/>
              <a:ext cx="1746796" cy="1746796"/>
            </a:xfrm>
            <a:prstGeom prst="ellipse">
              <a:avLst/>
            </a:prstGeom>
            <a:solidFill>
              <a:srgbClr val="FFFFFF"/>
            </a:solidFill>
            <a:ln w="12700" cap="flat" cmpd="sng" algn="ctr">
              <a:solidFill>
                <a:srgbClr val="F6F6F6">
                  <a:lumMod val="75000"/>
                </a:srgbClr>
              </a:solid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10" name="Freeform 25">
              <a:extLst>
                <a:ext uri="{FF2B5EF4-FFF2-40B4-BE49-F238E27FC236}">
                  <a16:creationId xmlns:a16="http://schemas.microsoft.com/office/drawing/2014/main" id="{E92B5D23-9E15-4221-91B0-74C78B2B2D55}"/>
                </a:ext>
              </a:extLst>
            </p:cNvPr>
            <p:cNvSpPr>
              <a:spLocks/>
            </p:cNvSpPr>
            <p:nvPr/>
          </p:nvSpPr>
          <p:spPr bwMode="auto">
            <a:xfrm>
              <a:off x="5436094" y="2693156"/>
              <a:ext cx="1358724" cy="810461"/>
            </a:xfrm>
            <a:custGeom>
              <a:avLst/>
              <a:gdLst>
                <a:gd name="T0" fmla="*/ 1210 w 1413"/>
                <a:gd name="T1" fmla="*/ 901 h 901"/>
                <a:gd name="T2" fmla="*/ 1413 w 1413"/>
                <a:gd name="T3" fmla="*/ 632 h 901"/>
                <a:gd name="T4" fmla="*/ 1132 w 1413"/>
                <a:gd name="T5" fmla="*/ 352 h 901"/>
                <a:gd name="T6" fmla="*/ 1130 w 1413"/>
                <a:gd name="T7" fmla="*/ 353 h 901"/>
                <a:gd name="T8" fmla="*/ 1131 w 1413"/>
                <a:gd name="T9" fmla="*/ 329 h 901"/>
                <a:gd name="T10" fmla="*/ 803 w 1413"/>
                <a:gd name="T11" fmla="*/ 0 h 901"/>
                <a:gd name="T12" fmla="*/ 510 w 1413"/>
                <a:gd name="T13" fmla="*/ 181 h 901"/>
                <a:gd name="T14" fmla="*/ 406 w 1413"/>
                <a:gd name="T15" fmla="*/ 142 h 901"/>
                <a:gd name="T16" fmla="*/ 237 w 1413"/>
                <a:gd name="T17" fmla="*/ 323 h 901"/>
                <a:gd name="T18" fmla="*/ 241 w 1413"/>
                <a:gd name="T19" fmla="*/ 363 h 901"/>
                <a:gd name="T20" fmla="*/ 0 w 1413"/>
                <a:gd name="T21" fmla="*/ 632 h 901"/>
                <a:gd name="T22" fmla="*/ 238 w 1413"/>
                <a:gd name="T23" fmla="*/ 901 h 901"/>
                <a:gd name="T24" fmla="*/ 1210 w 1413"/>
                <a:gd name="T25"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901">
                  <a:moveTo>
                    <a:pt x="1210" y="901"/>
                  </a:moveTo>
                  <a:cubicBezTo>
                    <a:pt x="1327" y="867"/>
                    <a:pt x="1413" y="760"/>
                    <a:pt x="1413" y="632"/>
                  </a:cubicBezTo>
                  <a:cubicBezTo>
                    <a:pt x="1413" y="478"/>
                    <a:pt x="1287" y="352"/>
                    <a:pt x="1132" y="352"/>
                  </a:cubicBezTo>
                  <a:cubicBezTo>
                    <a:pt x="1131" y="352"/>
                    <a:pt x="1130" y="353"/>
                    <a:pt x="1130" y="353"/>
                  </a:cubicBezTo>
                  <a:cubicBezTo>
                    <a:pt x="1130" y="345"/>
                    <a:pt x="1131" y="337"/>
                    <a:pt x="1131" y="329"/>
                  </a:cubicBezTo>
                  <a:cubicBezTo>
                    <a:pt x="1131" y="147"/>
                    <a:pt x="984" y="0"/>
                    <a:pt x="803" y="0"/>
                  </a:cubicBezTo>
                  <a:cubicBezTo>
                    <a:pt x="675" y="0"/>
                    <a:pt x="564" y="73"/>
                    <a:pt x="510" y="181"/>
                  </a:cubicBezTo>
                  <a:cubicBezTo>
                    <a:pt x="481" y="156"/>
                    <a:pt x="445" y="142"/>
                    <a:pt x="406" y="142"/>
                  </a:cubicBezTo>
                  <a:cubicBezTo>
                    <a:pt x="313" y="142"/>
                    <a:pt x="237" y="223"/>
                    <a:pt x="237" y="323"/>
                  </a:cubicBezTo>
                  <a:cubicBezTo>
                    <a:pt x="237" y="336"/>
                    <a:pt x="239" y="350"/>
                    <a:pt x="241" y="363"/>
                  </a:cubicBezTo>
                  <a:cubicBezTo>
                    <a:pt x="105" y="377"/>
                    <a:pt x="0" y="492"/>
                    <a:pt x="0" y="632"/>
                  </a:cubicBezTo>
                  <a:cubicBezTo>
                    <a:pt x="0" y="771"/>
                    <a:pt x="104" y="885"/>
                    <a:pt x="238" y="901"/>
                  </a:cubicBezTo>
                  <a:lnTo>
                    <a:pt x="1210" y="901"/>
                  </a:lnTo>
                  <a:close/>
                </a:path>
              </a:pathLst>
            </a:custGeom>
            <a:solidFill>
              <a:schemeClr val="accent4">
                <a:lumMod val="40000"/>
                <a:lumOff val="60000"/>
              </a:schemeClr>
            </a:solidFill>
            <a:ln w="15875">
              <a:noFill/>
            </a:ln>
            <a:effectLst/>
          </p:spPr>
          <p:txBody>
            <a:bodyPr vert="horz" wrap="square" lIns="68580" tIns="34290" rIns="68580" bIns="34290" numCol="1" anchor="t" anchorCtr="0" compatLnSpc="1">
              <a:prstTxWarp prst="textNoShape">
                <a:avLst/>
              </a:prstTxWarp>
            </a:bodyP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C"/>
                </a:solidFill>
                <a:effectLst/>
                <a:uLnTx/>
                <a:uFillTx/>
                <a:latin typeface="CiscoSansTT"/>
                <a:ea typeface="ＭＳ Ｐゴシック" charset="0"/>
                <a:cs typeface="+mn-cs"/>
              </a:endParaRPr>
            </a:p>
          </p:txBody>
        </p:sp>
        <p:sp>
          <p:nvSpPr>
            <p:cNvPr id="11" name="Rectangle 10">
              <a:extLst>
                <a:ext uri="{FF2B5EF4-FFF2-40B4-BE49-F238E27FC236}">
                  <a16:creationId xmlns:a16="http://schemas.microsoft.com/office/drawing/2014/main" id="{DF79885C-B4AA-49C5-97AB-32D4B10A8D8C}"/>
                </a:ext>
              </a:extLst>
            </p:cNvPr>
            <p:cNvSpPr/>
            <p:nvPr/>
          </p:nvSpPr>
          <p:spPr>
            <a:xfrm>
              <a:off x="5458096" y="3036053"/>
              <a:ext cx="1314717" cy="234631"/>
            </a:xfrm>
            <a:prstGeom prst="rect">
              <a:avLst/>
            </a:prstGeom>
          </p:spPr>
          <p:txBody>
            <a:bodyPr wrap="square" lIns="68571" tIns="34286" rIns="68571" bIns="34286">
              <a:spAutoFit/>
            </a:bodyPr>
            <a:lstStyle/>
            <a:p>
              <a:pPr marL="0" marR="0" lvl="0" indent="0" algn="ctr" defTabSz="455923" rtl="0" eaLnBrk="1" fontAlgn="auto" latinLnBrk="0" hangingPunct="1">
                <a:lnSpc>
                  <a:spcPct val="135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CiscoSansTT Heavy" panose="020B0903020201020303" pitchFamily="34" charset="0"/>
                <a:ea typeface="ＭＳ Ｐゴシック" charset="0"/>
                <a:cs typeface="+mn-cs"/>
              </a:endParaRPr>
            </a:p>
          </p:txBody>
        </p:sp>
      </p:grpSp>
      <p:sp>
        <p:nvSpPr>
          <p:cNvPr id="93" name="TextBox 92">
            <a:extLst>
              <a:ext uri="{FF2B5EF4-FFF2-40B4-BE49-F238E27FC236}">
                <a16:creationId xmlns:a16="http://schemas.microsoft.com/office/drawing/2014/main" id="{67FF7872-04C5-4D0B-9B1F-CE3F040F409A}"/>
              </a:ext>
            </a:extLst>
          </p:cNvPr>
          <p:cNvSpPr txBox="1"/>
          <p:nvPr/>
        </p:nvSpPr>
        <p:spPr>
          <a:xfrm>
            <a:off x="3813519" y="2813244"/>
            <a:ext cx="976998"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IP Network</a:t>
            </a:r>
          </a:p>
        </p:txBody>
      </p:sp>
      <p:sp>
        <p:nvSpPr>
          <p:cNvPr id="94" name="Isosceles Triangle 93">
            <a:extLst>
              <a:ext uri="{FF2B5EF4-FFF2-40B4-BE49-F238E27FC236}">
                <a16:creationId xmlns:a16="http://schemas.microsoft.com/office/drawing/2014/main" id="{98E685E0-7058-464D-A7EC-5EF4243F307C}"/>
              </a:ext>
            </a:extLst>
          </p:cNvPr>
          <p:cNvSpPr/>
          <p:nvPr/>
        </p:nvSpPr>
        <p:spPr>
          <a:xfrm rot="5400000" flipH="1">
            <a:off x="4972594" y="2780224"/>
            <a:ext cx="447358" cy="222201"/>
          </a:xfrm>
          <a:prstGeom prst="triangle">
            <a:avLst>
              <a:gd name="adj" fmla="val 50000"/>
            </a:avLst>
          </a:prstGeom>
          <a:solidFill>
            <a:srgbClr val="FFFFFF">
              <a:lumMod val="50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cxnSp>
        <p:nvCxnSpPr>
          <p:cNvPr id="104" name="Straight Connector 103">
            <a:extLst>
              <a:ext uri="{FF2B5EF4-FFF2-40B4-BE49-F238E27FC236}">
                <a16:creationId xmlns:a16="http://schemas.microsoft.com/office/drawing/2014/main" id="{AE1DC04D-E6E3-4C05-8FB9-92F56F68E786}"/>
              </a:ext>
            </a:extLst>
          </p:cNvPr>
          <p:cNvCxnSpPr>
            <a:cxnSpLocks/>
            <a:stCxn id="94" idx="0"/>
            <a:endCxn id="5" idx="0"/>
          </p:cNvCxnSpPr>
          <p:nvPr/>
        </p:nvCxnSpPr>
        <p:spPr>
          <a:xfrm>
            <a:off x="5307374" y="2891325"/>
            <a:ext cx="1240506" cy="50964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05" name="Rounded Rectangle 415">
            <a:extLst>
              <a:ext uri="{FF2B5EF4-FFF2-40B4-BE49-F238E27FC236}">
                <a16:creationId xmlns:a16="http://schemas.microsoft.com/office/drawing/2014/main" id="{B078000E-81A7-4C1D-BC27-96A47DF1F989}"/>
              </a:ext>
            </a:extLst>
          </p:cNvPr>
          <p:cNvSpPr/>
          <p:nvPr/>
        </p:nvSpPr>
        <p:spPr>
          <a:xfrm>
            <a:off x="5606279" y="1136460"/>
            <a:ext cx="2802305" cy="1388529"/>
          </a:xfrm>
          <a:prstGeom prst="roundRect">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dirty="0">
                <a:solidFill>
                  <a:srgbClr val="FFFFFF"/>
                </a:solidFill>
                <a:latin typeface="Arial"/>
              </a:rPr>
              <a:t>`</a:t>
            </a:r>
          </a:p>
        </p:txBody>
      </p:sp>
      <p:pic>
        <p:nvPicPr>
          <p:cNvPr id="106" name="Picture 105" descr="C:\Users\ecoffey\AppData\Local\Temp\Rar$DRa0.027\Cisco Nexus 9300 Series\Png_64_24_16\Default\Cisco-Nexus-9300-Series_default_24.png">
            <a:extLst>
              <a:ext uri="{FF2B5EF4-FFF2-40B4-BE49-F238E27FC236}">
                <a16:creationId xmlns:a16="http://schemas.microsoft.com/office/drawing/2014/main" id="{F49B1334-1F68-46A0-B547-708E00CA2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440" y="2167633"/>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C:\Users\ecoffey\AppData\Local\Temp\Rar$DRa0.027\Cisco Nexus 9300 Series\Png_64_24_16\Default\Cisco-Nexus-9300-Series_default_24.png">
            <a:extLst>
              <a:ext uri="{FF2B5EF4-FFF2-40B4-BE49-F238E27FC236}">
                <a16:creationId xmlns:a16="http://schemas.microsoft.com/office/drawing/2014/main" id="{F061F04E-B875-4032-A334-6D098100E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244" y="2188503"/>
            <a:ext cx="572817" cy="25532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EC96377E-A484-4D40-BA26-94F9159E50E9}"/>
              </a:ext>
            </a:extLst>
          </p:cNvPr>
          <p:cNvPicPr>
            <a:picLocks noChangeAspect="1"/>
          </p:cNvPicPr>
          <p:nvPr/>
        </p:nvPicPr>
        <p:blipFill>
          <a:blip r:embed="rId5"/>
          <a:stretch>
            <a:fillRect/>
          </a:stretch>
        </p:blipFill>
        <p:spPr>
          <a:xfrm>
            <a:off x="6037737" y="1954371"/>
            <a:ext cx="731450" cy="168441"/>
          </a:xfrm>
          <a:prstGeom prst="rect">
            <a:avLst/>
          </a:prstGeom>
        </p:spPr>
      </p:pic>
      <p:sp>
        <p:nvSpPr>
          <p:cNvPr id="109" name="Shape 345">
            <a:extLst>
              <a:ext uri="{FF2B5EF4-FFF2-40B4-BE49-F238E27FC236}">
                <a16:creationId xmlns:a16="http://schemas.microsoft.com/office/drawing/2014/main" id="{DB3DFCBE-77D8-4132-BED0-DC499EECB934}"/>
              </a:ext>
            </a:extLst>
          </p:cNvPr>
          <p:cNvSpPr/>
          <p:nvPr/>
        </p:nvSpPr>
        <p:spPr>
          <a:xfrm>
            <a:off x="5797632" y="1301219"/>
            <a:ext cx="842432" cy="376439"/>
          </a:xfrm>
          <a:prstGeom prst="roundRect">
            <a:avLst>
              <a:gd name="adj" fmla="val 11855"/>
            </a:avLst>
          </a:prstGeom>
          <a:solidFill>
            <a:schemeClr val="lt1"/>
          </a:solidFill>
          <a:ln>
            <a:noFill/>
          </a:ln>
        </p:spPr>
        <p:txBody>
          <a:bodyPr lIns="82100" tIns="41025" rIns="82100" bIns="45700" anchor="b"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Hypervisor</a:t>
            </a:r>
          </a:p>
        </p:txBody>
      </p:sp>
      <p:pic>
        <p:nvPicPr>
          <p:cNvPr id="110" name="Picture 93" descr="Device_router_3057_RGB.png">
            <a:extLst>
              <a:ext uri="{FF2B5EF4-FFF2-40B4-BE49-F238E27FC236}">
                <a16:creationId xmlns:a16="http://schemas.microsoft.com/office/drawing/2014/main" id="{F49DA6C4-B73E-4D82-92A3-FDEF44FEED88}"/>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747509" y="1438109"/>
            <a:ext cx="442933" cy="219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 name="Picture 110">
            <a:extLst>
              <a:ext uri="{FF2B5EF4-FFF2-40B4-BE49-F238E27FC236}">
                <a16:creationId xmlns:a16="http://schemas.microsoft.com/office/drawing/2014/main" id="{84E4F3BF-CE65-45E1-97FC-E28CE33DBD4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16645" y="1694854"/>
            <a:ext cx="313433" cy="293293"/>
          </a:xfrm>
          <a:prstGeom prst="rect">
            <a:avLst/>
          </a:prstGeom>
        </p:spPr>
      </p:pic>
      <p:sp>
        <p:nvSpPr>
          <p:cNvPr id="112" name="Shape 346">
            <a:extLst>
              <a:ext uri="{FF2B5EF4-FFF2-40B4-BE49-F238E27FC236}">
                <a16:creationId xmlns:a16="http://schemas.microsoft.com/office/drawing/2014/main" id="{35672355-E2E2-4A18-ADB3-AABDEDEEC74B}"/>
              </a:ext>
            </a:extLst>
          </p:cNvPr>
          <p:cNvSpPr/>
          <p:nvPr/>
        </p:nvSpPr>
        <p:spPr>
          <a:xfrm>
            <a:off x="6909625" y="1802111"/>
            <a:ext cx="620766" cy="252086"/>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Bare</a:t>
            </a:r>
          </a:p>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Metal</a:t>
            </a:r>
          </a:p>
        </p:txBody>
      </p:sp>
      <p:pic>
        <p:nvPicPr>
          <p:cNvPr id="113" name="Picture 11" descr="C:\Users\ecoffey\AppData\Local\Temp\Rar$DRa0.324\30072_Device_server_default_64.png">
            <a:extLst>
              <a:ext uri="{FF2B5EF4-FFF2-40B4-BE49-F238E27FC236}">
                <a16:creationId xmlns:a16="http://schemas.microsoft.com/office/drawing/2014/main" id="{AEF5FB80-4F3B-4FDB-9B9A-2170426CE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7774" y="1388889"/>
            <a:ext cx="362115" cy="3352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 descr="C:\Users\ecoffey\AppData\Local\Temp\Rar$DRa0.295\30029_Device_firewall_default_64.png">
            <a:extLst>
              <a:ext uri="{FF2B5EF4-FFF2-40B4-BE49-F238E27FC236}">
                <a16:creationId xmlns:a16="http://schemas.microsoft.com/office/drawing/2014/main" id="{8A192276-87E2-4C1B-AE99-34B2675EB5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8290" y="1370514"/>
            <a:ext cx="320987" cy="324340"/>
          </a:xfrm>
          <a:prstGeom prst="rect">
            <a:avLst/>
          </a:prstGeom>
          <a:noFill/>
          <a:extLst>
            <a:ext uri="{909E8E84-426E-40DD-AFC4-6F175D3DCCD1}">
              <a14:hiddenFill xmlns:a14="http://schemas.microsoft.com/office/drawing/2010/main">
                <a:solidFill>
                  <a:srgbClr val="FFFFFF"/>
                </a:solidFill>
              </a14:hiddenFill>
            </a:ext>
          </a:extLst>
        </p:spPr>
      </p:pic>
      <p:sp>
        <p:nvSpPr>
          <p:cNvPr id="115" name="Shape 346">
            <a:extLst>
              <a:ext uri="{FF2B5EF4-FFF2-40B4-BE49-F238E27FC236}">
                <a16:creationId xmlns:a16="http://schemas.microsoft.com/office/drawing/2014/main" id="{A2BCC134-E6D1-41E8-A9C6-74B301EB348E}"/>
              </a:ext>
            </a:extLst>
          </p:cNvPr>
          <p:cNvSpPr/>
          <p:nvPr/>
        </p:nvSpPr>
        <p:spPr>
          <a:xfrm>
            <a:off x="5910081" y="1343065"/>
            <a:ext cx="653973" cy="118993"/>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err="1">
                <a:ln>
                  <a:noFill/>
                </a:ln>
                <a:solidFill>
                  <a:srgbClr val="FFFFFF"/>
                </a:solidFill>
                <a:effectLst/>
                <a:uLnTx/>
                <a:uFillTx/>
                <a:latin typeface="Arial"/>
                <a:ea typeface="Arial"/>
                <a:cs typeface="Arial"/>
                <a:sym typeface="Arial"/>
              </a:rPr>
              <a:t>vSwitch</a:t>
            </a:r>
            <a:endParaRPr kumimoji="0" lang="en-US" sz="900" b="1" i="0" u="none" strike="noStrike" kern="1200" cap="none" spc="0" normalizeH="0" baseline="0" noProof="0" dirty="0">
              <a:ln>
                <a:noFill/>
              </a:ln>
              <a:solidFill>
                <a:srgbClr val="FFFFFF"/>
              </a:solidFill>
              <a:effectLst/>
              <a:uLnTx/>
              <a:uFillTx/>
              <a:latin typeface="Arial"/>
              <a:ea typeface="Arial"/>
              <a:cs typeface="Arial"/>
              <a:sym typeface="Arial"/>
            </a:endParaRPr>
          </a:p>
        </p:txBody>
      </p:sp>
      <p:cxnSp>
        <p:nvCxnSpPr>
          <p:cNvPr id="134" name="Straight Connector 133">
            <a:extLst>
              <a:ext uri="{FF2B5EF4-FFF2-40B4-BE49-F238E27FC236}">
                <a16:creationId xmlns:a16="http://schemas.microsoft.com/office/drawing/2014/main" id="{4F2173C9-A4F7-4589-9AEE-46AD868304F3}"/>
              </a:ext>
            </a:extLst>
          </p:cNvPr>
          <p:cNvCxnSpPr>
            <a:cxnSpLocks/>
            <a:stCxn id="94" idx="0"/>
            <a:endCxn id="105" idx="2"/>
          </p:cNvCxnSpPr>
          <p:nvPr/>
        </p:nvCxnSpPr>
        <p:spPr>
          <a:xfrm flipV="1">
            <a:off x="5307374" y="2524989"/>
            <a:ext cx="1700058" cy="3663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B864BAE4-BF88-48A0-972B-16F6CCCC2BB1}"/>
              </a:ext>
            </a:extLst>
          </p:cNvPr>
          <p:cNvSpPr/>
          <p:nvPr/>
        </p:nvSpPr>
        <p:spPr>
          <a:xfrm>
            <a:off x="5627814" y="86947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r>
              <a:rPr kumimoji="0" lang="en-US" sz="1400" b="1" i="0" u="none" strike="noStrike" kern="0" cap="none" spc="0" normalizeH="0" noProof="0" dirty="0">
                <a:ln>
                  <a:noFill/>
                </a:ln>
                <a:solidFill>
                  <a:srgbClr val="0377A3"/>
                </a:solidFill>
                <a:effectLst/>
                <a:uLnTx/>
                <a:uFillTx/>
                <a:latin typeface="Arial"/>
                <a:ea typeface="ＭＳ Ｐゴシック" panose="020B0600070205080204" pitchFamily="34" charset="-128"/>
                <a:cs typeface="+mn-cs"/>
              </a:rPr>
              <a:t> 2</a:t>
            </a:r>
            <a:endPar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endParaRPr>
          </a:p>
        </p:txBody>
      </p:sp>
      <p:grpSp>
        <p:nvGrpSpPr>
          <p:cNvPr id="236" name="Group 235">
            <a:extLst>
              <a:ext uri="{FF2B5EF4-FFF2-40B4-BE49-F238E27FC236}">
                <a16:creationId xmlns:a16="http://schemas.microsoft.com/office/drawing/2014/main" id="{5488D9F1-1ABC-474F-99EB-A74E95E44534}"/>
              </a:ext>
            </a:extLst>
          </p:cNvPr>
          <p:cNvGrpSpPr/>
          <p:nvPr/>
        </p:nvGrpSpPr>
        <p:grpSpPr>
          <a:xfrm>
            <a:off x="916687" y="3607942"/>
            <a:ext cx="1689546" cy="591161"/>
            <a:chOff x="951707" y="2531095"/>
            <a:chExt cx="2937225" cy="1550750"/>
          </a:xfrm>
        </p:grpSpPr>
        <p:pic>
          <p:nvPicPr>
            <p:cNvPr id="237" name="Picture 236" descr="C:\Users\ecoffey\AppData\Local\Temp\Rar$DRa0.027\Cisco Nexus 9300 Series\Png_64_24_16\Default\Cisco-Nexus-9300-Series_default_24.png">
              <a:extLst>
                <a:ext uri="{FF2B5EF4-FFF2-40B4-BE49-F238E27FC236}">
                  <a16:creationId xmlns:a16="http://schemas.microsoft.com/office/drawing/2014/main" id="{72F98036-475A-44CE-8FD2-01A0FDD29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37" descr="C:\Users\ecoffey\AppData\Local\Temp\Rar$DRa0.027\Cisco Nexus 9300 Series\Png_64_24_16\Default\Cisco-Nexus-9300-Series_default_24.png">
              <a:extLst>
                <a:ext uri="{FF2B5EF4-FFF2-40B4-BE49-F238E27FC236}">
                  <a16:creationId xmlns:a16="http://schemas.microsoft.com/office/drawing/2014/main" id="{D29B22B4-6321-43C4-BD43-93C5EA3D2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38" descr="C:\Users\ecoffey\AppData\Local\Temp\Rar$DRa0.027\Cisco Nexus 9300 Series\Png_64_24_16\Default\Cisco-Nexus-9300-Series_default_24.png">
              <a:extLst>
                <a:ext uri="{FF2B5EF4-FFF2-40B4-BE49-F238E27FC236}">
                  <a16:creationId xmlns:a16="http://schemas.microsoft.com/office/drawing/2014/main" id="{E44E5382-3ABE-4DA5-9B9B-00301C9B6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39" descr="C:\Users\ecoffey\AppData\Local\Temp\Rar$DRa0.027\Cisco Nexus 9300 Series\Png_64_24_16\Default\Cisco-Nexus-9300-Series_default_24.png">
              <a:extLst>
                <a:ext uri="{FF2B5EF4-FFF2-40B4-BE49-F238E27FC236}">
                  <a16:creationId xmlns:a16="http://schemas.microsoft.com/office/drawing/2014/main" id="{65AD9CE0-03BB-4FDC-A7BC-BBF6EE991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C:\Users\ecoffey\AppData\Local\Temp\Rar$DRa0.027\Cisco Nexus 9300 Series\Png_64_24_16\Default\Cisco-Nexus-9300-Series_default_24.png">
              <a:extLst>
                <a:ext uri="{FF2B5EF4-FFF2-40B4-BE49-F238E27FC236}">
                  <a16:creationId xmlns:a16="http://schemas.microsoft.com/office/drawing/2014/main" id="{5A6E68AA-BE33-4010-84FD-730B4CD2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descr="C:\Users\ecoffey\AppData\Local\Temp\Rar$DRa0.027\Cisco Nexus 9300 Series\Png_64_24_16\Default\Cisco-Nexus-9300-Series_default_24.png">
              <a:extLst>
                <a:ext uri="{FF2B5EF4-FFF2-40B4-BE49-F238E27FC236}">
                  <a16:creationId xmlns:a16="http://schemas.microsoft.com/office/drawing/2014/main" id="{C26995F1-C1D1-43C0-9EF0-8683B8E50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43" name="Straight Connector 242">
              <a:extLst>
                <a:ext uri="{FF2B5EF4-FFF2-40B4-BE49-F238E27FC236}">
                  <a16:creationId xmlns:a16="http://schemas.microsoft.com/office/drawing/2014/main" id="{B6EA1402-FC25-4D2B-94ED-62EA3E2F50C7}"/>
                </a:ext>
              </a:extLst>
            </p:cNvPr>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4190463-9427-4D11-8514-9B35290320AE}"/>
                </a:ext>
              </a:extLst>
            </p:cNvPr>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7255DDE-1C20-45DA-A69E-1166A785BA04}"/>
                </a:ext>
              </a:extLst>
            </p:cNvPr>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77D4BD8-5164-48A4-91FD-84DC29D0667A}"/>
                </a:ext>
              </a:extLst>
            </p:cNvPr>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DD8FCD1-320A-42CA-968D-DB76FC7A1374}"/>
                </a:ext>
              </a:extLst>
            </p:cNvPr>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571892C-F733-47B1-8516-191348830272}"/>
                </a:ext>
              </a:extLst>
            </p:cNvPr>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6DAD758-062F-44B0-AC20-127510517394}"/>
                </a:ext>
              </a:extLst>
            </p:cNvPr>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927FA9A-6603-4634-B8D7-B7457987F99C}"/>
                </a:ext>
              </a:extLst>
            </p:cNvPr>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1" name="Picture 11" descr="C:\Users\ecoffey\AppData\Local\Temp\Rar$DRa0.324\30072_Device_server_default_64.png">
            <a:extLst>
              <a:ext uri="{FF2B5EF4-FFF2-40B4-BE49-F238E27FC236}">
                <a16:creationId xmlns:a16="http://schemas.microsoft.com/office/drawing/2014/main" id="{73768E0F-8EAB-4A2E-8097-9DEE9A5C19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4028" y="4280899"/>
            <a:ext cx="176464" cy="224123"/>
          </a:xfrm>
          <a:prstGeom prst="rect">
            <a:avLst/>
          </a:prstGeom>
          <a:noFill/>
          <a:extLst>
            <a:ext uri="{909E8E84-426E-40DD-AFC4-6F175D3DCCD1}">
              <a14:hiddenFill xmlns:a14="http://schemas.microsoft.com/office/drawing/2010/main">
                <a:solidFill>
                  <a:srgbClr val="FFFFFF"/>
                </a:solidFill>
              </a14:hiddenFill>
            </a:ext>
          </a:extLst>
        </p:spPr>
      </p:pic>
      <p:sp>
        <p:nvSpPr>
          <p:cNvPr id="286" name="TextBox 285">
            <a:extLst>
              <a:ext uri="{FF2B5EF4-FFF2-40B4-BE49-F238E27FC236}">
                <a16:creationId xmlns:a16="http://schemas.microsoft.com/office/drawing/2014/main" id="{CB78BB9D-61EE-4EBB-915E-343EF8FC3274}"/>
              </a:ext>
            </a:extLst>
          </p:cNvPr>
          <p:cNvSpPr txBox="1"/>
          <p:nvPr/>
        </p:nvSpPr>
        <p:spPr>
          <a:xfrm>
            <a:off x="329943" y="887436"/>
            <a:ext cx="3870565" cy="830997"/>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Traffic between Remote Leaf </a:t>
            </a:r>
            <a:r>
              <a:rPr lang="en-US" sz="1600" dirty="0" err="1">
                <a:solidFill>
                  <a:schemeClr val="bg1"/>
                </a:solidFill>
                <a:latin typeface="Arial" panose="020B0604020202020204" pitchFamily="34" charset="0"/>
                <a:cs typeface="Arial" panose="020B0604020202020204" pitchFamily="34" charset="0"/>
              </a:rPr>
              <a:t>vPC</a:t>
            </a:r>
            <a:r>
              <a:rPr lang="en-US" sz="1600" dirty="0">
                <a:solidFill>
                  <a:schemeClr val="bg1"/>
                </a:solidFill>
                <a:latin typeface="Arial" panose="020B0604020202020204" pitchFamily="34" charset="0"/>
                <a:cs typeface="Arial" panose="020B0604020202020204" pitchFamily="34" charset="0"/>
              </a:rPr>
              <a:t> pairs gets forwarded to Spines in ACI main DC Pod.</a:t>
            </a:r>
          </a:p>
        </p:txBody>
      </p:sp>
      <p:sp>
        <p:nvSpPr>
          <p:cNvPr id="287" name="Rectangle: Rounded Corners 286">
            <a:extLst>
              <a:ext uri="{FF2B5EF4-FFF2-40B4-BE49-F238E27FC236}">
                <a16:creationId xmlns:a16="http://schemas.microsoft.com/office/drawing/2014/main" id="{D54D6A4A-FCE1-4153-A29C-619AB12C1999}"/>
              </a:ext>
            </a:extLst>
          </p:cNvPr>
          <p:cNvSpPr/>
          <p:nvPr/>
        </p:nvSpPr>
        <p:spPr>
          <a:xfrm>
            <a:off x="7692256" y="1822"/>
            <a:ext cx="1451744" cy="517322"/>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Before ACI 4.1.2</a:t>
            </a:r>
          </a:p>
        </p:txBody>
      </p:sp>
      <p:pic>
        <p:nvPicPr>
          <p:cNvPr id="122" name="Picture 121" descr="C:\Users\ecoffey\AppData\Local\Temp\Rar$DRa0.027\Cisco Nexus 9300 Series\Png_64_24_16\Default\Cisco-Nexus-9300-Series_default_24.png">
            <a:extLst>
              <a:ext uri="{FF2B5EF4-FFF2-40B4-BE49-F238E27FC236}">
                <a16:creationId xmlns:a16="http://schemas.microsoft.com/office/drawing/2014/main" id="{CE8F8FB0-8CBE-4790-B302-DDE9FB349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298" y="3508137"/>
            <a:ext cx="572817" cy="25532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descr="C:\Users\ecoffey\AppData\Local\Temp\Rar$DRa0.027\Cisco Nexus 9300 Series\Png_64_24_16\Default\Cisco-Nexus-9300-Series_default_24.png">
            <a:extLst>
              <a:ext uri="{FF2B5EF4-FFF2-40B4-BE49-F238E27FC236}">
                <a16:creationId xmlns:a16="http://schemas.microsoft.com/office/drawing/2014/main" id="{654B9A19-40EA-4D6A-A115-C06F1859B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062" y="3467283"/>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descr="C:\Users\ecoffey\AppData\Local\Temp\Rar$DRa0.027\Cisco Nexus 9300 Series\Png_64_24_16\Default\Cisco-Nexus-9300-Series_default_24.png">
            <a:extLst>
              <a:ext uri="{FF2B5EF4-FFF2-40B4-BE49-F238E27FC236}">
                <a16:creationId xmlns:a16="http://schemas.microsoft.com/office/drawing/2014/main" id="{24FB615A-9799-42D8-954C-D260A80A1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79" y="3484284"/>
            <a:ext cx="572817" cy="255325"/>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a:extLst>
              <a:ext uri="{FF2B5EF4-FFF2-40B4-BE49-F238E27FC236}">
                <a16:creationId xmlns:a16="http://schemas.microsoft.com/office/drawing/2014/main" id="{146B5E77-C6B2-4140-BBD2-3C913DF3410D}"/>
              </a:ext>
            </a:extLst>
          </p:cNvPr>
          <p:cNvGrpSpPr/>
          <p:nvPr/>
        </p:nvGrpSpPr>
        <p:grpSpPr>
          <a:xfrm>
            <a:off x="451948" y="3602715"/>
            <a:ext cx="325473" cy="279717"/>
            <a:chOff x="614534" y="2759311"/>
            <a:chExt cx="1043267" cy="871763"/>
          </a:xfrm>
        </p:grpSpPr>
        <p:grpSp>
          <p:nvGrpSpPr>
            <p:cNvPr id="126" name="Shape 314">
              <a:extLst>
                <a:ext uri="{FF2B5EF4-FFF2-40B4-BE49-F238E27FC236}">
                  <a16:creationId xmlns:a16="http://schemas.microsoft.com/office/drawing/2014/main" id="{30662D85-F98F-4497-A454-C74751A0AC24}"/>
                </a:ext>
              </a:extLst>
            </p:cNvPr>
            <p:cNvGrpSpPr/>
            <p:nvPr/>
          </p:nvGrpSpPr>
          <p:grpSpPr>
            <a:xfrm>
              <a:off x="614534" y="2759311"/>
              <a:ext cx="618543" cy="670935"/>
              <a:chOff x="1853" y="592"/>
              <a:chExt cx="2052" cy="2052"/>
            </a:xfrm>
          </p:grpSpPr>
          <p:sp>
            <p:nvSpPr>
              <p:cNvPr id="171" name="Shape 315">
                <a:extLst>
                  <a:ext uri="{FF2B5EF4-FFF2-40B4-BE49-F238E27FC236}">
                    <a16:creationId xmlns:a16="http://schemas.microsoft.com/office/drawing/2014/main" id="{991F2BB5-5FC0-40B6-8810-4A45EBBA5ED0}"/>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16">
                <a:extLst>
                  <a:ext uri="{FF2B5EF4-FFF2-40B4-BE49-F238E27FC236}">
                    <a16:creationId xmlns:a16="http://schemas.microsoft.com/office/drawing/2014/main" id="{B84FC028-D700-4309-8E0A-49E9C3361DF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17">
                <a:extLst>
                  <a:ext uri="{FF2B5EF4-FFF2-40B4-BE49-F238E27FC236}">
                    <a16:creationId xmlns:a16="http://schemas.microsoft.com/office/drawing/2014/main" id="{DB693D53-F9EC-4DA6-A233-F684B001EE95}"/>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18">
                <a:extLst>
                  <a:ext uri="{FF2B5EF4-FFF2-40B4-BE49-F238E27FC236}">
                    <a16:creationId xmlns:a16="http://schemas.microsoft.com/office/drawing/2014/main" id="{C3199C20-2F51-43E9-994C-CE7E974BE3BF}"/>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19">
                <a:extLst>
                  <a:ext uri="{FF2B5EF4-FFF2-40B4-BE49-F238E27FC236}">
                    <a16:creationId xmlns:a16="http://schemas.microsoft.com/office/drawing/2014/main" id="{9A00A6C6-7768-4428-99E6-B27250FE1292}"/>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0">
                <a:extLst>
                  <a:ext uri="{FF2B5EF4-FFF2-40B4-BE49-F238E27FC236}">
                    <a16:creationId xmlns:a16="http://schemas.microsoft.com/office/drawing/2014/main" id="{3B6B5214-CCAA-44EB-B748-68A8A0849FF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1">
                <a:extLst>
                  <a:ext uri="{FF2B5EF4-FFF2-40B4-BE49-F238E27FC236}">
                    <a16:creationId xmlns:a16="http://schemas.microsoft.com/office/drawing/2014/main" id="{17AF1F48-F879-49F3-AF7A-6763F68A3FB6}"/>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2">
                <a:extLst>
                  <a:ext uri="{FF2B5EF4-FFF2-40B4-BE49-F238E27FC236}">
                    <a16:creationId xmlns:a16="http://schemas.microsoft.com/office/drawing/2014/main" id="{2D526571-79E2-40D3-A2A3-C5AED52507EE}"/>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23">
                <a:extLst>
                  <a:ext uri="{FF2B5EF4-FFF2-40B4-BE49-F238E27FC236}">
                    <a16:creationId xmlns:a16="http://schemas.microsoft.com/office/drawing/2014/main" id="{48F7C136-FB5D-4A9D-8A58-AD68B400316F}"/>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4">
                <a:extLst>
                  <a:ext uri="{FF2B5EF4-FFF2-40B4-BE49-F238E27FC236}">
                    <a16:creationId xmlns:a16="http://schemas.microsoft.com/office/drawing/2014/main" id="{66BD3768-9F4B-45A1-8BA7-F576040D964A}"/>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25">
                <a:extLst>
                  <a:ext uri="{FF2B5EF4-FFF2-40B4-BE49-F238E27FC236}">
                    <a16:creationId xmlns:a16="http://schemas.microsoft.com/office/drawing/2014/main" id="{2507D631-6FC7-4114-934A-49C21BFE6E53}"/>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7" name="Shape 314">
              <a:extLst>
                <a:ext uri="{FF2B5EF4-FFF2-40B4-BE49-F238E27FC236}">
                  <a16:creationId xmlns:a16="http://schemas.microsoft.com/office/drawing/2014/main" id="{624C49A2-3896-48D4-A28A-7013F767AAD7}"/>
                </a:ext>
              </a:extLst>
            </p:cNvPr>
            <p:cNvGrpSpPr/>
            <p:nvPr/>
          </p:nvGrpSpPr>
          <p:grpSpPr>
            <a:xfrm>
              <a:off x="838797" y="2850027"/>
              <a:ext cx="618543" cy="670935"/>
              <a:chOff x="1853" y="592"/>
              <a:chExt cx="2052" cy="2052"/>
            </a:xfrm>
          </p:grpSpPr>
          <p:sp>
            <p:nvSpPr>
              <p:cNvPr id="160" name="Shape 315">
                <a:extLst>
                  <a:ext uri="{FF2B5EF4-FFF2-40B4-BE49-F238E27FC236}">
                    <a16:creationId xmlns:a16="http://schemas.microsoft.com/office/drawing/2014/main" id="{07DA0818-07BE-42DA-B213-B74B75C0762E}"/>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6">
                <a:extLst>
                  <a:ext uri="{FF2B5EF4-FFF2-40B4-BE49-F238E27FC236}">
                    <a16:creationId xmlns:a16="http://schemas.microsoft.com/office/drawing/2014/main" id="{4542934C-4DAA-4207-87F1-F56E81CA9F84}"/>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17">
                <a:extLst>
                  <a:ext uri="{FF2B5EF4-FFF2-40B4-BE49-F238E27FC236}">
                    <a16:creationId xmlns:a16="http://schemas.microsoft.com/office/drawing/2014/main" id="{72A8F928-0549-4A2E-AF91-C68E0F63959A}"/>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18">
                <a:extLst>
                  <a:ext uri="{FF2B5EF4-FFF2-40B4-BE49-F238E27FC236}">
                    <a16:creationId xmlns:a16="http://schemas.microsoft.com/office/drawing/2014/main" id="{F5CCB844-0726-428E-B5DC-575B32C76F54}"/>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9">
                <a:extLst>
                  <a:ext uri="{FF2B5EF4-FFF2-40B4-BE49-F238E27FC236}">
                    <a16:creationId xmlns:a16="http://schemas.microsoft.com/office/drawing/2014/main" id="{9486D7EB-80AD-4791-A4A2-2708F9E73831}"/>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0">
                <a:extLst>
                  <a:ext uri="{FF2B5EF4-FFF2-40B4-BE49-F238E27FC236}">
                    <a16:creationId xmlns:a16="http://schemas.microsoft.com/office/drawing/2014/main" id="{B9D61D7A-243A-44D1-9C28-8F56E6306009}"/>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1">
                <a:extLst>
                  <a:ext uri="{FF2B5EF4-FFF2-40B4-BE49-F238E27FC236}">
                    <a16:creationId xmlns:a16="http://schemas.microsoft.com/office/drawing/2014/main" id="{CBFE8D70-CEA4-4E01-9ABB-2DA2B6557DA2}"/>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2">
                <a:extLst>
                  <a:ext uri="{FF2B5EF4-FFF2-40B4-BE49-F238E27FC236}">
                    <a16:creationId xmlns:a16="http://schemas.microsoft.com/office/drawing/2014/main" id="{C8992DEB-EF7E-4C37-A640-D745F0DD457E}"/>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3">
                <a:extLst>
                  <a:ext uri="{FF2B5EF4-FFF2-40B4-BE49-F238E27FC236}">
                    <a16:creationId xmlns:a16="http://schemas.microsoft.com/office/drawing/2014/main" id="{F021D876-6C00-4E93-97F4-6F0ECE9E529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4">
                <a:extLst>
                  <a:ext uri="{FF2B5EF4-FFF2-40B4-BE49-F238E27FC236}">
                    <a16:creationId xmlns:a16="http://schemas.microsoft.com/office/drawing/2014/main" id="{E327A0AC-2E7C-44B7-A923-112DD92F23FE}"/>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5">
                <a:extLst>
                  <a:ext uri="{FF2B5EF4-FFF2-40B4-BE49-F238E27FC236}">
                    <a16:creationId xmlns:a16="http://schemas.microsoft.com/office/drawing/2014/main" id="{A04DCFC4-CFD1-4B5E-8D50-5DD32364F866}"/>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8" name="Shape 314">
              <a:extLst>
                <a:ext uri="{FF2B5EF4-FFF2-40B4-BE49-F238E27FC236}">
                  <a16:creationId xmlns:a16="http://schemas.microsoft.com/office/drawing/2014/main" id="{5678FEF5-39B2-43E7-93FA-ADBA1A95F5BA}"/>
                </a:ext>
              </a:extLst>
            </p:cNvPr>
            <p:cNvGrpSpPr/>
            <p:nvPr/>
          </p:nvGrpSpPr>
          <p:grpSpPr>
            <a:xfrm>
              <a:off x="1039258" y="2960139"/>
              <a:ext cx="618543" cy="670935"/>
              <a:chOff x="1853" y="592"/>
              <a:chExt cx="2052" cy="2052"/>
            </a:xfrm>
          </p:grpSpPr>
          <p:sp>
            <p:nvSpPr>
              <p:cNvPr id="129" name="Shape 315">
                <a:extLst>
                  <a:ext uri="{FF2B5EF4-FFF2-40B4-BE49-F238E27FC236}">
                    <a16:creationId xmlns:a16="http://schemas.microsoft.com/office/drawing/2014/main" id="{3643662B-F805-480A-991E-2D0382E37E4A}"/>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16">
                <a:extLst>
                  <a:ext uri="{FF2B5EF4-FFF2-40B4-BE49-F238E27FC236}">
                    <a16:creationId xmlns:a16="http://schemas.microsoft.com/office/drawing/2014/main" id="{EF003018-CE1F-4238-90FA-5F44B6DE8802}"/>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17">
                <a:extLst>
                  <a:ext uri="{FF2B5EF4-FFF2-40B4-BE49-F238E27FC236}">
                    <a16:creationId xmlns:a16="http://schemas.microsoft.com/office/drawing/2014/main" id="{54C6D679-025B-4EA4-9102-F1708BD0A042}"/>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18">
                <a:extLst>
                  <a:ext uri="{FF2B5EF4-FFF2-40B4-BE49-F238E27FC236}">
                    <a16:creationId xmlns:a16="http://schemas.microsoft.com/office/drawing/2014/main" id="{2AA56E0C-F4DA-48ED-B3BD-961E308E375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9">
                <a:extLst>
                  <a:ext uri="{FF2B5EF4-FFF2-40B4-BE49-F238E27FC236}">
                    <a16:creationId xmlns:a16="http://schemas.microsoft.com/office/drawing/2014/main" id="{65963DB1-589D-414D-A89A-8DA6A1C2135D}"/>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20">
                <a:extLst>
                  <a:ext uri="{FF2B5EF4-FFF2-40B4-BE49-F238E27FC236}">
                    <a16:creationId xmlns:a16="http://schemas.microsoft.com/office/drawing/2014/main" id="{0AE60020-1FD3-4CC1-8BCB-C0D467B3576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1">
                <a:extLst>
                  <a:ext uri="{FF2B5EF4-FFF2-40B4-BE49-F238E27FC236}">
                    <a16:creationId xmlns:a16="http://schemas.microsoft.com/office/drawing/2014/main" id="{07A982CD-933F-4286-AD86-8612BB17B8C3}"/>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5" name="Shape 322">
                <a:extLst>
                  <a:ext uri="{FF2B5EF4-FFF2-40B4-BE49-F238E27FC236}">
                    <a16:creationId xmlns:a16="http://schemas.microsoft.com/office/drawing/2014/main" id="{98F552D8-F430-4455-B3CF-A59EFFCDF8A8}"/>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3">
                <a:extLst>
                  <a:ext uri="{FF2B5EF4-FFF2-40B4-BE49-F238E27FC236}">
                    <a16:creationId xmlns:a16="http://schemas.microsoft.com/office/drawing/2014/main" id="{945BB3C8-3064-4023-8C09-A8E6C08C2E71}"/>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4">
                <a:extLst>
                  <a:ext uri="{FF2B5EF4-FFF2-40B4-BE49-F238E27FC236}">
                    <a16:creationId xmlns:a16="http://schemas.microsoft.com/office/drawing/2014/main" id="{CF85D1CE-AE8F-4249-B839-9FC96AE4DA86}"/>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25">
                <a:extLst>
                  <a:ext uri="{FF2B5EF4-FFF2-40B4-BE49-F238E27FC236}">
                    <a16:creationId xmlns:a16="http://schemas.microsoft.com/office/drawing/2014/main" id="{FAF31D68-86D6-49A1-80D6-6904DD73E2B0}"/>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2" name="Freeform: Shape 11">
            <a:extLst>
              <a:ext uri="{FF2B5EF4-FFF2-40B4-BE49-F238E27FC236}">
                <a16:creationId xmlns:a16="http://schemas.microsoft.com/office/drawing/2014/main" id="{3A1221D2-7DB3-473A-9228-E0FE666C3BC0}"/>
              </a:ext>
            </a:extLst>
          </p:cNvPr>
          <p:cNvSpPr/>
          <p:nvPr/>
        </p:nvSpPr>
        <p:spPr>
          <a:xfrm>
            <a:off x="1557387" y="2189296"/>
            <a:ext cx="5582835" cy="1488409"/>
          </a:xfrm>
          <a:custGeom>
            <a:avLst/>
            <a:gdLst>
              <a:gd name="connsiteX0" fmla="*/ 3906435 w 5582835"/>
              <a:gd name="connsiteY0" fmla="*/ 1338482 h 1488409"/>
              <a:gd name="connsiteX1" fmla="*/ 3742746 w 5582835"/>
              <a:gd name="connsiteY1" fmla="*/ 1129637 h 1488409"/>
              <a:gd name="connsiteX2" fmla="*/ 1891369 w 5582835"/>
              <a:gd name="connsiteY2" fmla="*/ 638571 h 1488409"/>
              <a:gd name="connsiteX3" fmla="*/ 480 w 5582835"/>
              <a:gd name="connsiteY3" fmla="*/ 1479593 h 1488409"/>
              <a:gd name="connsiteX4" fmla="*/ 1750257 w 5582835"/>
              <a:gd name="connsiteY4" fmla="*/ 748 h 1488409"/>
              <a:gd name="connsiteX5" fmla="*/ 5582835 w 5582835"/>
              <a:gd name="connsiteY5" fmla="*/ 1321548 h 148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2835" h="1488409">
                <a:moveTo>
                  <a:pt x="3906435" y="1338482"/>
                </a:moveTo>
                <a:cubicBezTo>
                  <a:pt x="3992512" y="1292385"/>
                  <a:pt x="4078590" y="1246289"/>
                  <a:pt x="3742746" y="1129637"/>
                </a:cubicBezTo>
                <a:cubicBezTo>
                  <a:pt x="3406902" y="1012985"/>
                  <a:pt x="2515080" y="580245"/>
                  <a:pt x="1891369" y="638571"/>
                </a:cubicBezTo>
                <a:cubicBezTo>
                  <a:pt x="1267658" y="696897"/>
                  <a:pt x="23999" y="1585897"/>
                  <a:pt x="480" y="1479593"/>
                </a:cubicBezTo>
                <a:cubicBezTo>
                  <a:pt x="-23039" y="1373289"/>
                  <a:pt x="819865" y="27089"/>
                  <a:pt x="1750257" y="748"/>
                </a:cubicBezTo>
                <a:cubicBezTo>
                  <a:pt x="2680649" y="-25593"/>
                  <a:pt x="4131742" y="647977"/>
                  <a:pt x="5582835" y="1321548"/>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algn="ctr" defTabSz="456995" eaLnBrk="0" hangingPunct="0"/>
            <a:endParaRPr lang="en-US">
              <a:solidFill>
                <a:srgbClr val="676767"/>
              </a:solidFill>
              <a:latin typeface="Arial"/>
            </a:endParaRPr>
          </a:p>
        </p:txBody>
      </p:sp>
      <p:sp>
        <p:nvSpPr>
          <p:cNvPr id="16" name="Freeform: Shape 15">
            <a:extLst>
              <a:ext uri="{FF2B5EF4-FFF2-40B4-BE49-F238E27FC236}">
                <a16:creationId xmlns:a16="http://schemas.microsoft.com/office/drawing/2014/main" id="{9C544570-EAAA-4A36-A11C-331EB619102F}"/>
              </a:ext>
            </a:extLst>
          </p:cNvPr>
          <p:cNvSpPr/>
          <p:nvPr/>
        </p:nvSpPr>
        <p:spPr>
          <a:xfrm>
            <a:off x="1909640" y="2259121"/>
            <a:ext cx="4389560" cy="1454981"/>
          </a:xfrm>
          <a:custGeom>
            <a:avLst/>
            <a:gdLst>
              <a:gd name="connsiteX0" fmla="*/ 4389560 w 4389560"/>
              <a:gd name="connsiteY0" fmla="*/ 88967 h 1454981"/>
              <a:gd name="connsiteX1" fmla="*/ 1680227 w 4389560"/>
              <a:gd name="connsiteY1" fmla="*/ 145411 h 1454981"/>
              <a:gd name="connsiteX2" fmla="*/ 26404 w 4389560"/>
              <a:gd name="connsiteY2" fmla="*/ 1449278 h 1454981"/>
              <a:gd name="connsiteX3" fmla="*/ 2967160 w 4389560"/>
              <a:gd name="connsiteY3" fmla="*/ 647767 h 1454981"/>
              <a:gd name="connsiteX4" fmla="*/ 4203293 w 4389560"/>
              <a:gd name="connsiteY4" fmla="*/ 1330745 h 1454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9560" h="1454981">
                <a:moveTo>
                  <a:pt x="4389560" y="88967"/>
                </a:moveTo>
                <a:cubicBezTo>
                  <a:pt x="3398490" y="3830"/>
                  <a:pt x="2407420" y="-81307"/>
                  <a:pt x="1680227" y="145411"/>
                </a:cubicBezTo>
                <a:cubicBezTo>
                  <a:pt x="953034" y="372129"/>
                  <a:pt x="-188085" y="1365552"/>
                  <a:pt x="26404" y="1449278"/>
                </a:cubicBezTo>
                <a:cubicBezTo>
                  <a:pt x="240893" y="1533004"/>
                  <a:pt x="2271012" y="667523"/>
                  <a:pt x="2967160" y="647767"/>
                </a:cubicBezTo>
                <a:cubicBezTo>
                  <a:pt x="3663308" y="628012"/>
                  <a:pt x="3933300" y="979378"/>
                  <a:pt x="4203293" y="1330745"/>
                </a:cubicBezTo>
              </a:path>
            </a:pathLst>
          </a:custGeom>
          <a:ln w="38100">
            <a:solidFill>
              <a:srgbClr val="7030A0"/>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456995" eaLnBrk="0" hangingPunct="0"/>
            <a:endParaRPr lang="en-US">
              <a:solidFill>
                <a:srgbClr val="676767"/>
              </a:solidFill>
              <a:latin typeface="Arial"/>
            </a:endParaRPr>
          </a:p>
        </p:txBody>
      </p:sp>
      <p:sp>
        <p:nvSpPr>
          <p:cNvPr id="193" name="Left-Right Arrow 193">
            <a:extLst>
              <a:ext uri="{FF2B5EF4-FFF2-40B4-BE49-F238E27FC236}">
                <a16:creationId xmlns:a16="http://schemas.microsoft.com/office/drawing/2014/main" id="{1E7264DA-8459-42B1-ACBB-682E72012AB7}"/>
              </a:ext>
            </a:extLst>
          </p:cNvPr>
          <p:cNvSpPr/>
          <p:nvPr/>
        </p:nvSpPr>
        <p:spPr>
          <a:xfrm>
            <a:off x="5664980" y="3539174"/>
            <a:ext cx="299282" cy="16968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5" name="Left-Right Arrow 193">
            <a:extLst>
              <a:ext uri="{FF2B5EF4-FFF2-40B4-BE49-F238E27FC236}">
                <a16:creationId xmlns:a16="http://schemas.microsoft.com/office/drawing/2014/main" id="{97B6876D-6860-4C37-A754-FDF068E94E25}"/>
              </a:ext>
            </a:extLst>
          </p:cNvPr>
          <p:cNvSpPr/>
          <p:nvPr/>
        </p:nvSpPr>
        <p:spPr>
          <a:xfrm>
            <a:off x="7350030" y="3558309"/>
            <a:ext cx="299282" cy="16968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26753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loud 142"/>
          <p:cNvSpPr/>
          <p:nvPr/>
        </p:nvSpPr>
        <p:spPr>
          <a:xfrm>
            <a:off x="618739" y="2424204"/>
            <a:ext cx="3477999" cy="54523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276893" y="3053917"/>
            <a:ext cx="1261177"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177287" y="2985623"/>
            <a:ext cx="1717356" cy="132933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p:cNvCxnSpPr>
          <p:nvPr/>
        </p:nvCxnSpPr>
        <p:spPr>
          <a:xfrm flipH="1">
            <a:off x="3309632" y="3860578"/>
            <a:ext cx="115202" cy="384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771" y="358709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06" y="3594624"/>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943308" y="2784679"/>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2836769" y="2903277"/>
            <a:ext cx="270803" cy="69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3107572" y="2903277"/>
            <a:ext cx="317262" cy="68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2505055" y="3477836"/>
            <a:ext cx="1291940" cy="1182042"/>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p:cNvCxnSpPr>
          <p:nvPr/>
        </p:nvCxnSpPr>
        <p:spPr>
          <a:xfrm>
            <a:off x="2836769" y="3860578"/>
            <a:ext cx="472863" cy="384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3161309" y="4171783"/>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5" name="Rectangle 184"/>
          <p:cNvSpPr/>
          <p:nvPr/>
        </p:nvSpPr>
        <p:spPr>
          <a:xfrm>
            <a:off x="-467766" y="4442255"/>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p:txBody>
      </p:sp>
      <p:sp>
        <p:nvSpPr>
          <p:cNvPr id="188" name="Rectangle 187"/>
          <p:cNvSpPr/>
          <p:nvPr/>
        </p:nvSpPr>
        <p:spPr>
          <a:xfrm>
            <a:off x="1763520" y="475062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Location-1</a:t>
            </a:r>
          </a:p>
        </p:txBody>
      </p:sp>
      <p:pic>
        <p:nvPicPr>
          <p:cNvPr id="145"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445663" y="281782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6" name="Straight Connector 145"/>
          <p:cNvCxnSpPr>
            <a:stCxn id="145" idx="2"/>
            <a:endCxn id="25" idx="0"/>
          </p:cNvCxnSpPr>
          <p:nvPr/>
        </p:nvCxnSpPr>
        <p:spPr>
          <a:xfrm flipH="1">
            <a:off x="2836769" y="2970138"/>
            <a:ext cx="788423" cy="62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5" idx="2"/>
            <a:endCxn id="24" idx="0"/>
          </p:cNvCxnSpPr>
          <p:nvPr/>
        </p:nvCxnSpPr>
        <p:spPr>
          <a:xfrm flipH="1">
            <a:off x="3424834" y="2970138"/>
            <a:ext cx="200358" cy="616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4"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11413" y="258174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H="1" flipV="1">
            <a:off x="690942" y="2734051"/>
            <a:ext cx="135231" cy="3198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690942" y="2734051"/>
            <a:ext cx="366873" cy="32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Left-Right Arrow 150"/>
          <p:cNvSpPr/>
          <p:nvPr/>
        </p:nvSpPr>
        <p:spPr>
          <a:xfrm>
            <a:off x="3036497" y="3719640"/>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itle 1"/>
          <p:cNvSpPr>
            <a:spLocks noGrp="1"/>
          </p:cNvSpPr>
          <p:nvPr>
            <p:ph type="title" idx="4294967295"/>
          </p:nvPr>
        </p:nvSpPr>
        <p:spPr>
          <a:xfrm>
            <a:off x="0" y="188913"/>
            <a:ext cx="8915400" cy="434975"/>
          </a:xfrm>
        </p:spPr>
        <p:txBody>
          <a:bodyPr/>
          <a:lstStyle/>
          <a:p>
            <a:r>
              <a:rPr lang="en-US" dirty="0"/>
              <a:t>EP DB on RL for direct forwarding</a:t>
            </a:r>
          </a:p>
        </p:txBody>
      </p:sp>
      <p:grpSp>
        <p:nvGrpSpPr>
          <p:cNvPr id="159" name="Group 158"/>
          <p:cNvGrpSpPr/>
          <p:nvPr/>
        </p:nvGrpSpPr>
        <p:grpSpPr>
          <a:xfrm>
            <a:off x="1383115" y="3110682"/>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33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74814" y="235736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7" name="TextBox 226">
            <a:extLst>
              <a:ext uri="{FF2B5EF4-FFF2-40B4-BE49-F238E27FC236}">
                <a16:creationId xmlns:a16="http://schemas.microsoft.com/office/drawing/2014/main" id="{781C39F4-0B8C-471C-884E-FC91DA6092C9}"/>
              </a:ext>
            </a:extLst>
          </p:cNvPr>
          <p:cNvSpPr txBox="1"/>
          <p:nvPr/>
        </p:nvSpPr>
        <p:spPr>
          <a:xfrm>
            <a:off x="4843398" y="661583"/>
            <a:ext cx="4275583" cy="4524315"/>
          </a:xfrm>
          <a:prstGeom prst="rect">
            <a:avLst/>
          </a:prstGeom>
          <a:noFill/>
          <a:ln>
            <a:noFill/>
          </a:ln>
        </p:spPr>
        <p:txBody>
          <a:bodyPr wrap="square" rtlCol="0">
            <a:spAutoFit/>
          </a:bodyPr>
          <a:lstStyle/>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When an EP is discovered in fabric , COOP DB is updated on the Spines.</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RL builds a SW DB from the COOP DB for all the EPs within ACI site based on VRFs deployed on RL. </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RL updates the HW EPM DB from the SW DB based on the communication.</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When RL needs to send packets, it will check the EP information in HW EPM DB and forward the packet. </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If information is not available in HW EPM DB, then it checks SW DB and update EP information in HW EPM DB.</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If destination of the packet is not present in SW DB as well, RL will initiate glean for resolve all silent host connected to all RLs and main DC in the site. </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Once EP is discovered, COOP will be updated and information will be synced to all RL location.</a:t>
            </a: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p:txBody>
      </p:sp>
      <p:sp>
        <p:nvSpPr>
          <p:cNvPr id="80" name="Rectangle: Rounded Corners 79">
            <a:extLst>
              <a:ext uri="{FF2B5EF4-FFF2-40B4-BE49-F238E27FC236}">
                <a16:creationId xmlns:a16="http://schemas.microsoft.com/office/drawing/2014/main" id="{9F2B79DA-DD2B-4E67-8EA7-EC1B2D079ECD}"/>
              </a:ext>
            </a:extLst>
          </p:cNvPr>
          <p:cNvSpPr/>
          <p:nvPr/>
        </p:nvSpPr>
        <p:spPr>
          <a:xfrm>
            <a:off x="3687851" y="3742353"/>
            <a:ext cx="1076060" cy="289616"/>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HW EPM DB</a:t>
            </a:r>
          </a:p>
        </p:txBody>
      </p:sp>
      <p:pic>
        <p:nvPicPr>
          <p:cNvPr id="83" name="Picture 93" descr="Device_router_3057_RGB.png">
            <a:extLst>
              <a:ext uri="{FF2B5EF4-FFF2-40B4-BE49-F238E27FC236}">
                <a16:creationId xmlns:a16="http://schemas.microsoft.com/office/drawing/2014/main" id="{E58C9C3D-E61F-4FF0-B04A-7DE8D89C19B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422218" y="240116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 name="Picture 83" descr="C:\Users\ecoffey\AppData\Local\Temp\Rar$DRa0.027\Cisco Nexus 9300 Series\Png_64_24_16\Default\Cisco-Nexus-9300-Series_default_24.png">
            <a:extLst>
              <a:ext uri="{FF2B5EF4-FFF2-40B4-BE49-F238E27FC236}">
                <a16:creationId xmlns:a16="http://schemas.microsoft.com/office/drawing/2014/main" id="{754D6A26-2E74-4840-B7C7-E22B1EE60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489" y="1752478"/>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Users\ecoffey\AppData\Local\Temp\Rar$DRa0.027\Cisco Nexus 9300 Series\Png_64_24_16\Default\Cisco-Nexus-9300-Series_default_24.png">
            <a:extLst>
              <a:ext uri="{FF2B5EF4-FFF2-40B4-BE49-F238E27FC236}">
                <a16:creationId xmlns:a16="http://schemas.microsoft.com/office/drawing/2014/main" id="{4DEAE1C9-93A1-4CAD-9296-074615305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424" y="1760005"/>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86" name="Left-Right Arrow 150">
            <a:extLst>
              <a:ext uri="{FF2B5EF4-FFF2-40B4-BE49-F238E27FC236}">
                <a16:creationId xmlns:a16="http://schemas.microsoft.com/office/drawing/2014/main" id="{8E5B4C5A-28AF-4B5D-8D1C-880206B8E024}"/>
              </a:ext>
            </a:extLst>
          </p:cNvPr>
          <p:cNvSpPr/>
          <p:nvPr/>
        </p:nvSpPr>
        <p:spPr>
          <a:xfrm>
            <a:off x="3214215" y="1885021"/>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45">
            <a:extLst>
              <a:ext uri="{FF2B5EF4-FFF2-40B4-BE49-F238E27FC236}">
                <a16:creationId xmlns:a16="http://schemas.microsoft.com/office/drawing/2014/main" id="{DE20EAB4-07B6-4681-82AD-C13D929D9AFB}"/>
              </a:ext>
            </a:extLst>
          </p:cNvPr>
          <p:cNvSpPr/>
          <p:nvPr/>
        </p:nvSpPr>
        <p:spPr>
          <a:xfrm>
            <a:off x="2704170" y="1077964"/>
            <a:ext cx="1291940" cy="1105892"/>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3F39FDE3-3A86-4F34-ABAC-B37342B89DFC}"/>
              </a:ext>
            </a:extLst>
          </p:cNvPr>
          <p:cNvSpPr/>
          <p:nvPr/>
        </p:nvSpPr>
        <p:spPr>
          <a:xfrm>
            <a:off x="1894561" y="72077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Location-2</a:t>
            </a:r>
          </a:p>
        </p:txBody>
      </p:sp>
      <p:sp>
        <p:nvSpPr>
          <p:cNvPr id="91" name="Rectangle: Rounded Corners 90">
            <a:extLst>
              <a:ext uri="{FF2B5EF4-FFF2-40B4-BE49-F238E27FC236}">
                <a16:creationId xmlns:a16="http://schemas.microsoft.com/office/drawing/2014/main" id="{FDCB98CF-8506-4AA2-AE14-8BB16888FD90}"/>
              </a:ext>
            </a:extLst>
          </p:cNvPr>
          <p:cNvSpPr/>
          <p:nvPr/>
        </p:nvSpPr>
        <p:spPr>
          <a:xfrm>
            <a:off x="1480744" y="1508962"/>
            <a:ext cx="1446644" cy="35766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 DB</a:t>
            </a:r>
          </a:p>
          <a:p>
            <a:pPr algn="ctr"/>
            <a:r>
              <a:rPr lang="en-US" sz="1200" dirty="0"/>
              <a:t>EP1, EP2, EP3</a:t>
            </a:r>
          </a:p>
        </p:txBody>
      </p:sp>
      <p:sp>
        <p:nvSpPr>
          <p:cNvPr id="92" name="Rectangle: Rounded Corners 91">
            <a:extLst>
              <a:ext uri="{FF2B5EF4-FFF2-40B4-BE49-F238E27FC236}">
                <a16:creationId xmlns:a16="http://schemas.microsoft.com/office/drawing/2014/main" id="{58B37617-E1F0-4ACE-BF22-FC9ECE4CA7BD}"/>
              </a:ext>
            </a:extLst>
          </p:cNvPr>
          <p:cNvSpPr/>
          <p:nvPr/>
        </p:nvSpPr>
        <p:spPr>
          <a:xfrm>
            <a:off x="1588814" y="1874567"/>
            <a:ext cx="1091479" cy="357668"/>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HW EPM DB</a:t>
            </a:r>
          </a:p>
        </p:txBody>
      </p:sp>
      <p:cxnSp>
        <p:nvCxnSpPr>
          <p:cNvPr id="26" name="Straight Connector 25">
            <a:extLst>
              <a:ext uri="{FF2B5EF4-FFF2-40B4-BE49-F238E27FC236}">
                <a16:creationId xmlns:a16="http://schemas.microsoft.com/office/drawing/2014/main" id="{37179516-6854-408D-A959-5710C39029D8}"/>
              </a:ext>
            </a:extLst>
          </p:cNvPr>
          <p:cNvCxnSpPr>
            <a:stCxn id="85" idx="2"/>
            <a:endCxn id="333" idx="0"/>
          </p:cNvCxnSpPr>
          <p:nvPr/>
        </p:nvCxnSpPr>
        <p:spPr>
          <a:xfrm>
            <a:off x="3014487" y="2025959"/>
            <a:ext cx="39856" cy="3314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5DFF06-C868-40C3-9617-D5C61DA360DA}"/>
              </a:ext>
            </a:extLst>
          </p:cNvPr>
          <p:cNvCxnSpPr>
            <a:stCxn id="333" idx="0"/>
            <a:endCxn id="84" idx="2"/>
          </p:cNvCxnSpPr>
          <p:nvPr/>
        </p:nvCxnSpPr>
        <p:spPr>
          <a:xfrm flipV="1">
            <a:off x="3054343" y="2025959"/>
            <a:ext cx="548209" cy="3314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65923A-CCD9-423A-B141-950034C2DF2E}"/>
              </a:ext>
            </a:extLst>
          </p:cNvPr>
          <p:cNvCxnSpPr>
            <a:stCxn id="85" idx="2"/>
            <a:endCxn id="83" idx="0"/>
          </p:cNvCxnSpPr>
          <p:nvPr/>
        </p:nvCxnSpPr>
        <p:spPr>
          <a:xfrm>
            <a:off x="3014487" y="2025959"/>
            <a:ext cx="587260" cy="375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243350-36BF-4CBA-8161-B2473066A1E2}"/>
              </a:ext>
            </a:extLst>
          </p:cNvPr>
          <p:cNvCxnSpPr>
            <a:stCxn id="84" idx="2"/>
            <a:endCxn id="83" idx="0"/>
          </p:cNvCxnSpPr>
          <p:nvPr/>
        </p:nvCxnSpPr>
        <p:spPr>
          <a:xfrm flipH="1">
            <a:off x="3601747" y="2025959"/>
            <a:ext cx="805" cy="375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1E9B5B-97F7-44A1-BB1E-5AA80A58C599}"/>
              </a:ext>
            </a:extLst>
          </p:cNvPr>
          <p:cNvCxnSpPr>
            <a:cxnSpLocks/>
            <a:endCxn id="85" idx="0"/>
          </p:cNvCxnSpPr>
          <p:nvPr/>
        </p:nvCxnSpPr>
        <p:spPr>
          <a:xfrm flipH="1">
            <a:off x="3014487" y="1475095"/>
            <a:ext cx="322922" cy="284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728CE9-74C9-4568-AD1E-1998589CFBFB}"/>
              </a:ext>
            </a:extLst>
          </p:cNvPr>
          <p:cNvCxnSpPr>
            <a:cxnSpLocks/>
            <a:endCxn id="84" idx="0"/>
          </p:cNvCxnSpPr>
          <p:nvPr/>
        </p:nvCxnSpPr>
        <p:spPr>
          <a:xfrm>
            <a:off x="3337409" y="1475095"/>
            <a:ext cx="265143" cy="277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FFFCB3E7-F45F-430D-BDB7-ABF0B61B8368}"/>
              </a:ext>
            </a:extLst>
          </p:cNvPr>
          <p:cNvSpPr/>
          <p:nvPr/>
        </p:nvSpPr>
        <p:spPr>
          <a:xfrm>
            <a:off x="3216652" y="14959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357" y="4037745"/>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850" y="4244495"/>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1" descr="C:\Users\ecoffey\AppData\Local\Temp\Rar$DRa0.324\30072_Device_server_default_64.png">
            <a:extLst>
              <a:ext uri="{FF2B5EF4-FFF2-40B4-BE49-F238E27FC236}">
                <a16:creationId xmlns:a16="http://schemas.microsoft.com/office/drawing/2014/main" id="{78AC8403-BE6C-4C5A-9E5F-4D1709126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871" y="1267564"/>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stCxn id="8" idx="2"/>
            <a:endCxn id="99" idx="0"/>
          </p:cNvCxnSpPr>
          <p:nvPr/>
        </p:nvCxnSpPr>
        <p:spPr>
          <a:xfrm>
            <a:off x="1089168" y="3832847"/>
            <a:ext cx="208971" cy="204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stCxn id="99" idx="0"/>
            <a:endCxn id="7" idx="2"/>
          </p:cNvCxnSpPr>
          <p:nvPr/>
        </p:nvCxnSpPr>
        <p:spPr>
          <a:xfrm flipV="1">
            <a:off x="1298139" y="3840656"/>
            <a:ext cx="131333" cy="197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177382" y="3961075"/>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13" name="TextBox 112">
            <a:extLst>
              <a:ext uri="{FF2B5EF4-FFF2-40B4-BE49-F238E27FC236}">
                <a16:creationId xmlns:a16="http://schemas.microsoft.com/office/drawing/2014/main" id="{49B19A74-33A8-4B66-92E0-0B883B930095}"/>
              </a:ext>
            </a:extLst>
          </p:cNvPr>
          <p:cNvSpPr txBox="1"/>
          <p:nvPr/>
        </p:nvSpPr>
        <p:spPr>
          <a:xfrm>
            <a:off x="3344274" y="1235837"/>
            <a:ext cx="671979"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EP3,VRF1</a:t>
            </a:r>
          </a:p>
        </p:txBody>
      </p:sp>
      <p:sp>
        <p:nvSpPr>
          <p:cNvPr id="133" name="TextBox 132">
            <a:extLst>
              <a:ext uri="{FF2B5EF4-FFF2-40B4-BE49-F238E27FC236}">
                <a16:creationId xmlns:a16="http://schemas.microsoft.com/office/drawing/2014/main" id="{6A5A8D6E-A1A0-4F91-AEF3-F51E3711E67F}"/>
              </a:ext>
            </a:extLst>
          </p:cNvPr>
          <p:cNvSpPr txBox="1"/>
          <p:nvPr/>
        </p:nvSpPr>
        <p:spPr>
          <a:xfrm>
            <a:off x="2615627" y="4269226"/>
            <a:ext cx="671979"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EP2,VRF1</a:t>
            </a:r>
          </a:p>
        </p:txBody>
      </p:sp>
      <p:sp>
        <p:nvSpPr>
          <p:cNvPr id="134" name="TextBox 133">
            <a:extLst>
              <a:ext uri="{FF2B5EF4-FFF2-40B4-BE49-F238E27FC236}">
                <a16:creationId xmlns:a16="http://schemas.microsoft.com/office/drawing/2014/main" id="{8F93C27F-502F-4D55-95BF-D70A65B8DA6E}"/>
              </a:ext>
            </a:extLst>
          </p:cNvPr>
          <p:cNvSpPr txBox="1"/>
          <p:nvPr/>
        </p:nvSpPr>
        <p:spPr>
          <a:xfrm>
            <a:off x="624513" y="4057316"/>
            <a:ext cx="671979"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EP1,VRF1</a:t>
            </a:r>
          </a:p>
        </p:txBody>
      </p:sp>
      <p:sp>
        <p:nvSpPr>
          <p:cNvPr id="135" name="Rectangle: Rounded Corners 134">
            <a:extLst>
              <a:ext uri="{FF2B5EF4-FFF2-40B4-BE49-F238E27FC236}">
                <a16:creationId xmlns:a16="http://schemas.microsoft.com/office/drawing/2014/main" id="{0BD8C602-7C98-4E1C-86AB-0147F80F6B39}"/>
              </a:ext>
            </a:extLst>
          </p:cNvPr>
          <p:cNvSpPr/>
          <p:nvPr/>
        </p:nvSpPr>
        <p:spPr>
          <a:xfrm>
            <a:off x="3446955" y="3374268"/>
            <a:ext cx="1446644" cy="35766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 DB</a:t>
            </a:r>
          </a:p>
          <a:p>
            <a:pPr algn="ctr"/>
            <a:r>
              <a:rPr lang="en-US" sz="1200" dirty="0"/>
              <a:t>EP1, EP2, EP3</a:t>
            </a:r>
          </a:p>
        </p:txBody>
      </p:sp>
      <p:sp>
        <p:nvSpPr>
          <p:cNvPr id="107" name="Rectangle: Rounded Corners 106">
            <a:extLst>
              <a:ext uri="{FF2B5EF4-FFF2-40B4-BE49-F238E27FC236}">
                <a16:creationId xmlns:a16="http://schemas.microsoft.com/office/drawing/2014/main" id="{123E476A-76EF-4FB9-AFBB-DF3A4324662A}"/>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Tree>
    <p:extLst>
      <p:ext uri="{BB962C8B-B14F-4D97-AF65-F5344CB8AC3E}">
        <p14:creationId xmlns:p14="http://schemas.microsoft.com/office/powerpoint/2010/main" val="51353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7">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ounded Rectangle 45">
            <a:extLst>
              <a:ext uri="{FF2B5EF4-FFF2-40B4-BE49-F238E27FC236}">
                <a16:creationId xmlns:a16="http://schemas.microsoft.com/office/drawing/2014/main" id="{11FF2D2A-0C36-4317-9B57-EFF3C850B841}"/>
              </a:ext>
            </a:extLst>
          </p:cNvPr>
          <p:cNvSpPr/>
          <p:nvPr/>
        </p:nvSpPr>
        <p:spPr>
          <a:xfrm>
            <a:off x="5693843" y="1061020"/>
            <a:ext cx="2271243" cy="1023943"/>
          </a:xfrm>
          <a:prstGeom prst="roundRect">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46" name="Rounded Rectangle 45"/>
          <p:cNvSpPr/>
          <p:nvPr/>
        </p:nvSpPr>
        <p:spPr>
          <a:xfrm>
            <a:off x="5658970" y="3301531"/>
            <a:ext cx="2233143" cy="1171495"/>
          </a:xfrm>
          <a:prstGeom prst="roundRect">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1369313" y="3188976"/>
            <a:ext cx="2685656" cy="1423373"/>
          </a:xfrm>
          <a:prstGeom prst="roundRect">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236523" y="1299890"/>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741" y="1092359"/>
            <a:ext cx="203563" cy="207531"/>
          </a:xfrm>
          <a:prstGeom prst="rect">
            <a:avLst/>
          </a:prstGeom>
          <a:noFill/>
          <a:extLst>
            <a:ext uri="{909E8E84-426E-40DD-AFC4-6F175D3DCCD1}">
              <a14:hiddenFill xmlns:a14="http://schemas.microsoft.com/office/drawing/2010/main">
                <a:solidFill>
                  <a:srgbClr val="FFFFFF"/>
                </a:solidFill>
              </a14:hiddenFill>
            </a:ext>
          </a:extLst>
        </p:spPr>
      </p:pic>
      <p:sp>
        <p:nvSpPr>
          <p:cNvPr id="143" name="Cloud 142"/>
          <p:cNvSpPr/>
          <p:nvPr/>
        </p:nvSpPr>
        <p:spPr>
          <a:xfrm>
            <a:off x="2134338" y="2162906"/>
            <a:ext cx="5335064" cy="92391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1468919"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6859743"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98"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754"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220022"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202817"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384286"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202817"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732257"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5" name="Rectangle 184"/>
          <p:cNvSpPr/>
          <p:nvPr/>
        </p:nvSpPr>
        <p:spPr>
          <a:xfrm>
            <a:off x="1218238" y="460946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sp>
        <p:nvSpPr>
          <p:cNvPr id="188" name="Rectangle 187"/>
          <p:cNvSpPr/>
          <p:nvPr/>
        </p:nvSpPr>
        <p:spPr>
          <a:xfrm>
            <a:off x="5485007"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96114"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224157"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075643"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1288"/>
            <a:ext cx="8915400" cy="434975"/>
          </a:xfrm>
        </p:spPr>
        <p:txBody>
          <a:bodyPr/>
          <a:lstStyle/>
          <a:p>
            <a:r>
              <a:rPr lang="en-US" dirty="0"/>
              <a:t>Traffic between RL pairs within Pod</a:t>
            </a:r>
          </a:p>
        </p:txBody>
      </p:sp>
      <p:grpSp>
        <p:nvGrpSpPr>
          <p:cNvPr id="159" name="Group 158"/>
          <p:cNvGrpSpPr/>
          <p:nvPr/>
        </p:nvGrpSpPr>
        <p:grpSpPr>
          <a:xfrm>
            <a:off x="1449009" y="3272046"/>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90" name="Rectangle 89">
            <a:extLst>
              <a:ext uri="{FF2B5EF4-FFF2-40B4-BE49-F238E27FC236}">
                <a16:creationId xmlns:a16="http://schemas.microsoft.com/office/drawing/2014/main" id="{3F39FDE3-3A86-4F34-ABAC-B37342B89DFC}"/>
              </a:ext>
            </a:extLst>
          </p:cNvPr>
          <p:cNvSpPr/>
          <p:nvPr/>
        </p:nvSpPr>
        <p:spPr>
          <a:xfrm>
            <a:off x="5440568" y="577051"/>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Location-2</a:t>
            </a:r>
            <a:endParaRPr lang="en-US" sz="1400" b="1" kern="0" dirty="0">
              <a:solidFill>
                <a:srgbClr val="004BAF"/>
              </a:solidFill>
              <a:latin typeface="Arial"/>
              <a:ea typeface="ＭＳ Ｐゴシック" panose="020B0600070205080204" pitchFamily="34" charset="-128"/>
              <a:cs typeface="+mn-cs"/>
            </a:endParaRP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45"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61"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904027"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671926"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793158" y="4270512"/>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906635"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897" y="159415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04" y="1594157"/>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460" y="110533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266467" y="1312863"/>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780242" y="1312863"/>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657348" y="1343238"/>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09114" y="2166075"/>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073378" y="1860111"/>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073378" y="1867638"/>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723"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202817"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870097"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872512"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866471" y="1062040"/>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812724" y="1094964"/>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2806227"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901276" y="1262438"/>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597009" y="1343731"/>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864014"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690450"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764921" y="4128595"/>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1810405"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153200"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45A290D-F606-4955-8F23-E19ACC301EC4}"/>
              </a:ext>
            </a:extLst>
          </p:cNvPr>
          <p:cNvSpPr/>
          <p:nvPr/>
        </p:nvSpPr>
        <p:spPr>
          <a:xfrm>
            <a:off x="6291943" y="1730829"/>
            <a:ext cx="1045028" cy="1698171"/>
          </a:xfrm>
          <a:custGeom>
            <a:avLst/>
            <a:gdLst>
              <a:gd name="connsiteX0" fmla="*/ 1045028 w 1045028"/>
              <a:gd name="connsiteY0" fmla="*/ 0 h 1698171"/>
              <a:gd name="connsiteX1" fmla="*/ 0 w 1045028"/>
              <a:gd name="connsiteY1" fmla="*/ 1698171 h 1698171"/>
            </a:gdLst>
            <a:ahLst/>
            <a:cxnLst>
              <a:cxn ang="0">
                <a:pos x="connsiteX0" y="connsiteY0"/>
              </a:cxn>
              <a:cxn ang="0">
                <a:pos x="connsiteX1" y="connsiteY1"/>
              </a:cxn>
            </a:cxnLst>
            <a:rect l="l" t="t" r="r" b="b"/>
            <a:pathLst>
              <a:path w="1045028" h="1698171">
                <a:moveTo>
                  <a:pt x="1045028" y="0"/>
                </a:moveTo>
                <a:lnTo>
                  <a:pt x="0" y="1698171"/>
                </a:ln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58CCF78-7B6C-432D-98FC-1B4314DF8BA8}"/>
              </a:ext>
            </a:extLst>
          </p:cNvPr>
          <p:cNvSpPr/>
          <p:nvPr/>
        </p:nvSpPr>
        <p:spPr>
          <a:xfrm>
            <a:off x="6159163" y="1279071"/>
            <a:ext cx="314363" cy="3042558"/>
          </a:xfrm>
          <a:custGeom>
            <a:avLst/>
            <a:gdLst>
              <a:gd name="connsiteX0" fmla="*/ 89237 w 314363"/>
              <a:gd name="connsiteY0" fmla="*/ 0 h 3042558"/>
              <a:gd name="connsiteX1" fmla="*/ 170880 w 314363"/>
              <a:gd name="connsiteY1" fmla="*/ 359229 h 3042558"/>
              <a:gd name="connsiteX2" fmla="*/ 2151 w 314363"/>
              <a:gd name="connsiteY2" fmla="*/ 936172 h 3042558"/>
              <a:gd name="connsiteX3" fmla="*/ 312394 w 314363"/>
              <a:gd name="connsiteY3" fmla="*/ 1752600 h 3042558"/>
              <a:gd name="connsiteX4" fmla="*/ 132780 w 314363"/>
              <a:gd name="connsiteY4" fmla="*/ 2487386 h 3042558"/>
              <a:gd name="connsiteX5" fmla="*/ 94680 w 314363"/>
              <a:gd name="connsiteY5" fmla="*/ 3042558 h 30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63" h="3042558">
                <a:moveTo>
                  <a:pt x="89237" y="0"/>
                </a:moveTo>
                <a:cubicBezTo>
                  <a:pt x="137315" y="101600"/>
                  <a:pt x="185394" y="203200"/>
                  <a:pt x="170880" y="359229"/>
                </a:cubicBezTo>
                <a:cubicBezTo>
                  <a:pt x="156366" y="515258"/>
                  <a:pt x="-21435" y="703944"/>
                  <a:pt x="2151" y="936172"/>
                </a:cubicBezTo>
                <a:cubicBezTo>
                  <a:pt x="25737" y="1168400"/>
                  <a:pt x="290623" y="1494064"/>
                  <a:pt x="312394" y="1752600"/>
                </a:cubicBezTo>
                <a:cubicBezTo>
                  <a:pt x="334166" y="2011136"/>
                  <a:pt x="169066" y="2272393"/>
                  <a:pt x="132780" y="2487386"/>
                </a:cubicBezTo>
                <a:cubicBezTo>
                  <a:pt x="96494" y="2702379"/>
                  <a:pt x="95587" y="2872468"/>
                  <a:pt x="94680" y="3042558"/>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sp>
        <p:nvSpPr>
          <p:cNvPr id="23" name="Freeform: Shape 22">
            <a:extLst>
              <a:ext uri="{FF2B5EF4-FFF2-40B4-BE49-F238E27FC236}">
                <a16:creationId xmlns:a16="http://schemas.microsoft.com/office/drawing/2014/main" id="{76AE0512-0E41-481A-9C31-0B15489E2194}"/>
              </a:ext>
            </a:extLst>
          </p:cNvPr>
          <p:cNvSpPr/>
          <p:nvPr/>
        </p:nvSpPr>
        <p:spPr>
          <a:xfrm>
            <a:off x="6095558" y="1306286"/>
            <a:ext cx="1288074" cy="2988128"/>
          </a:xfrm>
          <a:custGeom>
            <a:avLst/>
            <a:gdLst>
              <a:gd name="connsiteX0" fmla="*/ 680799 w 1288074"/>
              <a:gd name="connsiteY0" fmla="*/ 0 h 2988128"/>
              <a:gd name="connsiteX1" fmla="*/ 1268628 w 1288074"/>
              <a:gd name="connsiteY1" fmla="*/ 364671 h 2988128"/>
              <a:gd name="connsiteX2" fmla="*/ 43985 w 1288074"/>
              <a:gd name="connsiteY2" fmla="*/ 876300 h 2988128"/>
              <a:gd name="connsiteX3" fmla="*/ 359671 w 1288074"/>
              <a:gd name="connsiteY3" fmla="*/ 1719943 h 2988128"/>
              <a:gd name="connsiteX4" fmla="*/ 1208756 w 1288074"/>
              <a:gd name="connsiteY4" fmla="*/ 2400300 h 2988128"/>
              <a:gd name="connsiteX5" fmla="*/ 789656 w 1288074"/>
              <a:gd name="connsiteY5" fmla="*/ 2988128 h 298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074" h="2988128">
                <a:moveTo>
                  <a:pt x="680799" y="0"/>
                </a:moveTo>
                <a:cubicBezTo>
                  <a:pt x="1027781" y="109310"/>
                  <a:pt x="1374764" y="218621"/>
                  <a:pt x="1268628" y="364671"/>
                </a:cubicBezTo>
                <a:cubicBezTo>
                  <a:pt x="1162492" y="510721"/>
                  <a:pt x="195478" y="650421"/>
                  <a:pt x="43985" y="876300"/>
                </a:cubicBezTo>
                <a:cubicBezTo>
                  <a:pt x="-107508" y="1102179"/>
                  <a:pt x="165543" y="1465943"/>
                  <a:pt x="359671" y="1719943"/>
                </a:cubicBezTo>
                <a:cubicBezTo>
                  <a:pt x="553799" y="1973943"/>
                  <a:pt x="1137092" y="2188936"/>
                  <a:pt x="1208756" y="2400300"/>
                </a:cubicBezTo>
                <a:cubicBezTo>
                  <a:pt x="1280420" y="2611664"/>
                  <a:pt x="1035038" y="2799896"/>
                  <a:pt x="789656" y="2988128"/>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sp>
        <p:nvSpPr>
          <p:cNvPr id="29" name="Rectangle 28">
            <a:extLst>
              <a:ext uri="{FF2B5EF4-FFF2-40B4-BE49-F238E27FC236}">
                <a16:creationId xmlns:a16="http://schemas.microsoft.com/office/drawing/2014/main" id="{03DDBDBC-2C1F-4BC2-AC11-E5728ABD1D2E}"/>
              </a:ext>
            </a:extLst>
          </p:cNvPr>
          <p:cNvSpPr/>
          <p:nvPr/>
        </p:nvSpPr>
        <p:spPr>
          <a:xfrm>
            <a:off x="297293" y="932636"/>
            <a:ext cx="4572000" cy="276999"/>
          </a:xfrm>
          <a:prstGeom prst="rect">
            <a:avLst/>
          </a:prstGeom>
        </p:spPr>
        <p:txBody>
          <a:bodyPr>
            <a:spAutoFit/>
          </a:bodyPr>
          <a:lstStyle/>
          <a:p>
            <a:r>
              <a:rPr lang="en-US" sz="1200" dirty="0">
                <a:solidFill>
                  <a:schemeClr val="bg1"/>
                </a:solidFill>
                <a:latin typeface="Arial" panose="020B0604020202020204" pitchFamily="34" charset="0"/>
                <a:cs typeface="Arial" panose="020B0604020202020204" pitchFamily="34" charset="0"/>
              </a:rPr>
              <a:t>Traffic is directly forwarded across RLs in same Pod</a:t>
            </a:r>
          </a:p>
        </p:txBody>
      </p:sp>
      <p:pic>
        <p:nvPicPr>
          <p:cNvPr id="113" name="Picture 93" descr="Device_router_3057_RGB.png">
            <a:extLst>
              <a:ext uri="{FF2B5EF4-FFF2-40B4-BE49-F238E27FC236}">
                <a16:creationId xmlns:a16="http://schemas.microsoft.com/office/drawing/2014/main" id="{C97FB48D-6D0F-49F5-BE6F-32140E452EE8}"/>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75477" y="112676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0EC37FEC-CCCF-4825-A101-60E282B7908F}"/>
              </a:ext>
            </a:extLst>
          </p:cNvPr>
          <p:cNvCxnSpPr>
            <a:stCxn id="111" idx="0"/>
            <a:endCxn id="113" idx="2"/>
          </p:cNvCxnSpPr>
          <p:nvPr/>
        </p:nvCxnSpPr>
        <p:spPr>
          <a:xfrm flipV="1">
            <a:off x="7323960" y="1279071"/>
            <a:ext cx="231046" cy="31508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6318B1-1A21-4EC5-B581-855CE243C538}"/>
              </a:ext>
            </a:extLst>
          </p:cNvPr>
          <p:cNvCxnSpPr>
            <a:stCxn id="112" idx="0"/>
            <a:endCxn id="113" idx="2"/>
          </p:cNvCxnSpPr>
          <p:nvPr/>
        </p:nvCxnSpPr>
        <p:spPr>
          <a:xfrm flipV="1">
            <a:off x="6266467" y="1279071"/>
            <a:ext cx="1288539" cy="31508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17" name="Picture 93" descr="Device_router_3057_RGB.png">
            <a:extLst>
              <a:ext uri="{FF2B5EF4-FFF2-40B4-BE49-F238E27FC236}">
                <a16:creationId xmlns:a16="http://schemas.microsoft.com/office/drawing/2014/main" id="{F5507390-1B74-4407-A025-749C087259A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41181" y="417510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9" name="Straight Connector 38">
            <a:extLst>
              <a:ext uri="{FF2B5EF4-FFF2-40B4-BE49-F238E27FC236}">
                <a16:creationId xmlns:a16="http://schemas.microsoft.com/office/drawing/2014/main" id="{F2CB47D0-9132-4B3B-BB99-F46BEBBB070D}"/>
              </a:ext>
            </a:extLst>
          </p:cNvPr>
          <p:cNvCxnSpPr>
            <a:stCxn id="458" idx="0"/>
            <a:endCxn id="117" idx="0"/>
          </p:cNvCxnSpPr>
          <p:nvPr/>
        </p:nvCxnSpPr>
        <p:spPr>
          <a:xfrm>
            <a:off x="6073631" y="3812291"/>
            <a:ext cx="1447079" cy="36281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159124-356D-4547-A43E-5E940B76AA03}"/>
              </a:ext>
            </a:extLst>
          </p:cNvPr>
          <p:cNvCxnSpPr>
            <a:stCxn id="24" idx="2"/>
            <a:endCxn id="117" idx="0"/>
          </p:cNvCxnSpPr>
          <p:nvPr/>
        </p:nvCxnSpPr>
        <p:spPr>
          <a:xfrm>
            <a:off x="7271861" y="3857897"/>
            <a:ext cx="248849" cy="31721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7199D1EC-A21A-4A10-BB29-6A7A3C78F800}"/>
              </a:ext>
            </a:extLst>
          </p:cNvPr>
          <p:cNvSpPr/>
          <p:nvPr/>
        </p:nvSpPr>
        <p:spPr>
          <a:xfrm>
            <a:off x="6075721" y="1208314"/>
            <a:ext cx="1544279" cy="2966357"/>
          </a:xfrm>
          <a:custGeom>
            <a:avLst/>
            <a:gdLst>
              <a:gd name="connsiteX0" fmla="*/ 1495293 w 1544279"/>
              <a:gd name="connsiteY0" fmla="*/ 0 h 2966357"/>
              <a:gd name="connsiteX1" fmla="*/ 1321122 w 1544279"/>
              <a:gd name="connsiteY1" fmla="*/ 511629 h 2966357"/>
              <a:gd name="connsiteX2" fmla="*/ 58379 w 1544279"/>
              <a:gd name="connsiteY2" fmla="*/ 1001486 h 2966357"/>
              <a:gd name="connsiteX3" fmla="*/ 308750 w 1544279"/>
              <a:gd name="connsiteY3" fmla="*/ 1725386 h 2966357"/>
              <a:gd name="connsiteX4" fmla="*/ 1179608 w 1544279"/>
              <a:gd name="connsiteY4" fmla="*/ 2427515 h 2966357"/>
              <a:gd name="connsiteX5" fmla="*/ 1544279 w 1544279"/>
              <a:gd name="connsiteY5" fmla="*/ 2966357 h 29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279" h="2966357">
                <a:moveTo>
                  <a:pt x="1495293" y="0"/>
                </a:moveTo>
                <a:cubicBezTo>
                  <a:pt x="1527950" y="172357"/>
                  <a:pt x="1560608" y="344715"/>
                  <a:pt x="1321122" y="511629"/>
                </a:cubicBezTo>
                <a:cubicBezTo>
                  <a:pt x="1081636" y="678543"/>
                  <a:pt x="227108" y="799193"/>
                  <a:pt x="58379" y="1001486"/>
                </a:cubicBezTo>
                <a:cubicBezTo>
                  <a:pt x="-110350" y="1203779"/>
                  <a:pt x="121878" y="1487715"/>
                  <a:pt x="308750" y="1725386"/>
                </a:cubicBezTo>
                <a:cubicBezTo>
                  <a:pt x="495621" y="1963058"/>
                  <a:pt x="973687" y="2220687"/>
                  <a:pt x="1179608" y="2427515"/>
                </a:cubicBezTo>
                <a:cubicBezTo>
                  <a:pt x="1385529" y="2634343"/>
                  <a:pt x="1464904" y="2800350"/>
                  <a:pt x="1544279" y="2966357"/>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sp>
        <p:nvSpPr>
          <p:cNvPr id="118" name="Rectangle: Rounded Corners 117">
            <a:extLst>
              <a:ext uri="{FF2B5EF4-FFF2-40B4-BE49-F238E27FC236}">
                <a16:creationId xmlns:a16="http://schemas.microsoft.com/office/drawing/2014/main" id="{C41EB9E6-52D7-4134-9CF8-1DA6A94FC2CF}"/>
              </a:ext>
            </a:extLst>
          </p:cNvPr>
          <p:cNvSpPr/>
          <p:nvPr/>
        </p:nvSpPr>
        <p:spPr>
          <a:xfrm>
            <a:off x="7908336" y="-7418"/>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
        <p:nvSpPr>
          <p:cNvPr id="120" name="Rounded Rectangle 102">
            <a:extLst>
              <a:ext uri="{FF2B5EF4-FFF2-40B4-BE49-F238E27FC236}">
                <a16:creationId xmlns:a16="http://schemas.microsoft.com/office/drawing/2014/main" id="{A73291C5-1556-4305-B051-272850D25B4E}"/>
              </a:ext>
            </a:extLst>
          </p:cNvPr>
          <p:cNvSpPr/>
          <p:nvPr/>
        </p:nvSpPr>
        <p:spPr>
          <a:xfrm>
            <a:off x="6922966" y="1501395"/>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sp>
        <p:nvSpPr>
          <p:cNvPr id="121" name="Rounded Rectangle 102">
            <a:extLst>
              <a:ext uri="{FF2B5EF4-FFF2-40B4-BE49-F238E27FC236}">
                <a16:creationId xmlns:a16="http://schemas.microsoft.com/office/drawing/2014/main" id="{9354AD8B-2276-4086-8CB2-CEF81369F8AC}"/>
              </a:ext>
            </a:extLst>
          </p:cNvPr>
          <p:cNvSpPr/>
          <p:nvPr/>
        </p:nvSpPr>
        <p:spPr>
          <a:xfrm>
            <a:off x="5783401" y="1512573"/>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122" name="Rounded Rectangle 102">
            <a:extLst>
              <a:ext uri="{FF2B5EF4-FFF2-40B4-BE49-F238E27FC236}">
                <a16:creationId xmlns:a16="http://schemas.microsoft.com/office/drawing/2014/main" id="{554B265C-351D-4D8D-BA8B-3445FD2553F6}"/>
              </a:ext>
            </a:extLst>
          </p:cNvPr>
          <p:cNvSpPr/>
          <p:nvPr/>
        </p:nvSpPr>
        <p:spPr>
          <a:xfrm>
            <a:off x="6844406" y="341146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23" name="Rounded Rectangle 102">
            <a:extLst>
              <a:ext uri="{FF2B5EF4-FFF2-40B4-BE49-F238E27FC236}">
                <a16:creationId xmlns:a16="http://schemas.microsoft.com/office/drawing/2014/main" id="{FF3843E6-19B9-4493-B6D7-E96B7AD47BC2}"/>
              </a:ext>
            </a:extLst>
          </p:cNvPr>
          <p:cNvSpPr/>
          <p:nvPr/>
        </p:nvSpPr>
        <p:spPr>
          <a:xfrm>
            <a:off x="5742697" y="3413721"/>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24" name="Rounded Rectangle 102">
            <a:extLst>
              <a:ext uri="{FF2B5EF4-FFF2-40B4-BE49-F238E27FC236}">
                <a16:creationId xmlns:a16="http://schemas.microsoft.com/office/drawing/2014/main" id="{1ED38100-41E7-4AF1-97D0-A447B5FD2F98}"/>
              </a:ext>
            </a:extLst>
          </p:cNvPr>
          <p:cNvSpPr/>
          <p:nvPr/>
        </p:nvSpPr>
        <p:spPr>
          <a:xfrm>
            <a:off x="6328473" y="1765958"/>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125" name="Rounded Rectangle 102">
            <a:extLst>
              <a:ext uri="{FF2B5EF4-FFF2-40B4-BE49-F238E27FC236}">
                <a16:creationId xmlns:a16="http://schemas.microsoft.com/office/drawing/2014/main" id="{40B53C78-EEDF-42EA-968D-D580984F6D97}"/>
              </a:ext>
            </a:extLst>
          </p:cNvPr>
          <p:cNvSpPr/>
          <p:nvPr/>
        </p:nvSpPr>
        <p:spPr>
          <a:xfrm>
            <a:off x="6336063" y="3733738"/>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Tree>
    <p:extLst>
      <p:ext uri="{BB962C8B-B14F-4D97-AF65-F5344CB8AC3E}">
        <p14:creationId xmlns:p14="http://schemas.microsoft.com/office/powerpoint/2010/main" val="2389941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63C40A25-2606-4849-AB57-4A601F7007E9}"/>
              </a:ext>
            </a:extLst>
          </p:cNvPr>
          <p:cNvCxnSpPr>
            <a:cxnSpLocks/>
            <a:stCxn id="158" idx="2"/>
            <a:endCxn id="171" idx="2"/>
          </p:cNvCxnSpPr>
          <p:nvPr/>
        </p:nvCxnSpPr>
        <p:spPr>
          <a:xfrm flipH="1" flipV="1">
            <a:off x="6236523" y="1299890"/>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741" y="1092359"/>
            <a:ext cx="203563" cy="207531"/>
          </a:xfrm>
          <a:prstGeom prst="rect">
            <a:avLst/>
          </a:prstGeom>
          <a:noFill/>
          <a:extLst>
            <a:ext uri="{909E8E84-426E-40DD-AFC4-6F175D3DCCD1}">
              <a14:hiddenFill xmlns:a14="http://schemas.microsoft.com/office/drawing/2010/main">
                <a:solidFill>
                  <a:srgbClr val="FFFFFF"/>
                </a:solidFill>
              </a14:hiddenFill>
            </a:ext>
          </a:extLst>
        </p:spPr>
      </p:pic>
      <p:sp>
        <p:nvSpPr>
          <p:cNvPr id="143" name="Cloud 142"/>
          <p:cNvSpPr/>
          <p:nvPr/>
        </p:nvSpPr>
        <p:spPr>
          <a:xfrm>
            <a:off x="2134338" y="2189424"/>
            <a:ext cx="5335064" cy="897396"/>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1468919"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1369313" y="3188976"/>
            <a:ext cx="2685656" cy="142337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a:endCxn id="100" idx="0"/>
          </p:cNvCxnSpPr>
          <p:nvPr/>
        </p:nvCxnSpPr>
        <p:spPr>
          <a:xfrm flipH="1">
            <a:off x="6859743"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98"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754"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220022"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202817"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384286"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5658970" y="3301531"/>
            <a:ext cx="2233143" cy="1171495"/>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a:endCxn id="100" idx="0"/>
          </p:cNvCxnSpPr>
          <p:nvPr/>
        </p:nvCxnSpPr>
        <p:spPr>
          <a:xfrm>
            <a:off x="6202817"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732257"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5" name="Rectangle 184"/>
          <p:cNvSpPr/>
          <p:nvPr/>
        </p:nvSpPr>
        <p:spPr>
          <a:xfrm>
            <a:off x="1218238" y="460946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sp>
        <p:nvSpPr>
          <p:cNvPr id="188" name="Rectangle 187"/>
          <p:cNvSpPr/>
          <p:nvPr/>
        </p:nvSpPr>
        <p:spPr>
          <a:xfrm>
            <a:off x="5485007"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96114"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224157"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075643"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1288"/>
            <a:ext cx="8915400" cy="434975"/>
          </a:xfrm>
        </p:spPr>
        <p:txBody>
          <a:bodyPr/>
          <a:lstStyle/>
          <a:p>
            <a:r>
              <a:rPr lang="en-US" dirty="0"/>
              <a:t>VXLAN tunnels between RL pairs within Pod</a:t>
            </a:r>
          </a:p>
        </p:txBody>
      </p:sp>
      <p:grpSp>
        <p:nvGrpSpPr>
          <p:cNvPr id="159" name="Group 158"/>
          <p:cNvGrpSpPr/>
          <p:nvPr/>
        </p:nvGrpSpPr>
        <p:grpSpPr>
          <a:xfrm>
            <a:off x="1449009" y="3272046"/>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90" name="Rectangle 89">
            <a:extLst>
              <a:ext uri="{FF2B5EF4-FFF2-40B4-BE49-F238E27FC236}">
                <a16:creationId xmlns:a16="http://schemas.microsoft.com/office/drawing/2014/main" id="{3F39FDE3-3A86-4F34-ABAC-B37342B89DFC}"/>
              </a:ext>
            </a:extLst>
          </p:cNvPr>
          <p:cNvSpPr/>
          <p:nvPr/>
        </p:nvSpPr>
        <p:spPr>
          <a:xfrm>
            <a:off x="5440568" y="577051"/>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Location-2</a:t>
            </a:r>
            <a:endParaRPr lang="en-US" sz="1400" b="1" kern="0" dirty="0">
              <a:solidFill>
                <a:srgbClr val="004BAF"/>
              </a:solidFill>
              <a:latin typeface="Arial"/>
              <a:ea typeface="ＭＳ Ｐゴシック" panose="020B0600070205080204" pitchFamily="34" charset="-128"/>
              <a:cs typeface="+mn-cs"/>
            </a:endParaRP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45"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61"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904027"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671926"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793158" y="4270512"/>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906635"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897" y="159415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404" y="1594157"/>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460" y="110533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266467" y="1312863"/>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780242" y="1312863"/>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657348" y="1343238"/>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693843" y="1061020"/>
            <a:ext cx="2271243" cy="1023943"/>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09114" y="2166075"/>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073378" y="1860111"/>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073378" y="1867638"/>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70" name="Rounded Rectangle 102">
            <a:extLst>
              <a:ext uri="{FF2B5EF4-FFF2-40B4-BE49-F238E27FC236}">
                <a16:creationId xmlns:a16="http://schemas.microsoft.com/office/drawing/2014/main" id="{B822C7E4-078E-4F82-B9DE-CCC0B3A6734D}"/>
              </a:ext>
            </a:extLst>
          </p:cNvPr>
          <p:cNvSpPr/>
          <p:nvPr/>
        </p:nvSpPr>
        <p:spPr>
          <a:xfrm>
            <a:off x="6922966" y="1501395"/>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723"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202817"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870097"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872512"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866471" y="1062040"/>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812724" y="1094964"/>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2806227"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901276" y="1262438"/>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597009" y="1343731"/>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864014"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690450"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764921" y="4128595"/>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1810405"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158" name="Rounded Rectangle 102">
            <a:extLst>
              <a:ext uri="{FF2B5EF4-FFF2-40B4-BE49-F238E27FC236}">
                <a16:creationId xmlns:a16="http://schemas.microsoft.com/office/drawing/2014/main" id="{3DCA1D7C-FB31-4536-9E09-E9099BF1BE7B}"/>
              </a:ext>
            </a:extLst>
          </p:cNvPr>
          <p:cNvSpPr/>
          <p:nvPr/>
        </p:nvSpPr>
        <p:spPr>
          <a:xfrm>
            <a:off x="5783401" y="1512573"/>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153" name="Rounded Rectangle 102">
            <a:extLst>
              <a:ext uri="{FF2B5EF4-FFF2-40B4-BE49-F238E27FC236}">
                <a16:creationId xmlns:a16="http://schemas.microsoft.com/office/drawing/2014/main" id="{8A099940-628B-41CA-A46E-23597503064C}"/>
              </a:ext>
            </a:extLst>
          </p:cNvPr>
          <p:cNvSpPr/>
          <p:nvPr/>
        </p:nvSpPr>
        <p:spPr>
          <a:xfrm>
            <a:off x="6328473" y="1765958"/>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293" name="TextBox 292">
            <a:extLst>
              <a:ext uri="{FF2B5EF4-FFF2-40B4-BE49-F238E27FC236}">
                <a16:creationId xmlns:a16="http://schemas.microsoft.com/office/drawing/2014/main" id="{3DE505E7-724E-4DC7-AAD7-955E2B00BBD6}"/>
              </a:ext>
            </a:extLst>
          </p:cNvPr>
          <p:cNvSpPr txBox="1"/>
          <p:nvPr/>
        </p:nvSpPr>
        <p:spPr>
          <a:xfrm>
            <a:off x="160757" y="644804"/>
            <a:ext cx="4972094" cy="1569660"/>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RL pairs will have following types of tunnels between each other </a:t>
            </a:r>
          </a:p>
          <a:p>
            <a:endParaRPr lang="en-US" sz="12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dirty="0" err="1">
                <a:solidFill>
                  <a:schemeClr val="bg1"/>
                </a:solidFill>
                <a:latin typeface="Arial" panose="020B0604020202020204" pitchFamily="34" charset="0"/>
                <a:cs typeface="Arial" panose="020B0604020202020204" pitchFamily="34" charset="0"/>
              </a:rPr>
              <a:t>Dataplane</a:t>
            </a:r>
            <a:r>
              <a:rPr lang="en-US" sz="1200" dirty="0">
                <a:solidFill>
                  <a:schemeClr val="bg1"/>
                </a:solidFill>
                <a:latin typeface="Arial" panose="020B0604020202020204" pitchFamily="34" charset="0"/>
                <a:cs typeface="Arial" panose="020B0604020202020204" pitchFamily="34" charset="0"/>
              </a:rPr>
              <a:t> TEP of each RL </a:t>
            </a:r>
          </a:p>
          <a:p>
            <a:pPr marL="742950" lvl="1"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Anycast </a:t>
            </a:r>
            <a:r>
              <a:rPr lang="en-US" sz="1200" dirty="0" err="1">
                <a:solidFill>
                  <a:schemeClr val="bg1"/>
                </a:solidFill>
                <a:latin typeface="Arial" panose="020B0604020202020204" pitchFamily="34" charset="0"/>
                <a:cs typeface="Arial" panose="020B0604020202020204" pitchFamily="34" charset="0"/>
              </a:rPr>
              <a:t>vPC</a:t>
            </a:r>
            <a:r>
              <a:rPr lang="en-US" sz="1200" dirty="0">
                <a:solidFill>
                  <a:schemeClr val="bg1"/>
                </a:solidFill>
                <a:latin typeface="Arial" panose="020B0604020202020204" pitchFamily="34" charset="0"/>
                <a:cs typeface="Arial" panose="020B0604020202020204" pitchFamily="34" charset="0"/>
              </a:rPr>
              <a:t> TEP</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VXLAN Tunnels are dynamically created either based on communication between RL pairs or based on same BD deployed on RL pairs</a:t>
            </a:r>
          </a:p>
        </p:txBody>
      </p:sp>
      <p:sp>
        <p:nvSpPr>
          <p:cNvPr id="26" name="Freeform: Shape 25">
            <a:extLst>
              <a:ext uri="{FF2B5EF4-FFF2-40B4-BE49-F238E27FC236}">
                <a16:creationId xmlns:a16="http://schemas.microsoft.com/office/drawing/2014/main" id="{F4104DA3-6369-4B0D-8A44-8CA5166273BC}"/>
              </a:ext>
            </a:extLst>
          </p:cNvPr>
          <p:cNvSpPr/>
          <p:nvPr/>
        </p:nvSpPr>
        <p:spPr>
          <a:xfrm>
            <a:off x="6021194" y="1834867"/>
            <a:ext cx="432622" cy="1589315"/>
          </a:xfrm>
          <a:custGeom>
            <a:avLst/>
            <a:gdLst>
              <a:gd name="connsiteX0" fmla="*/ 249072 w 432622"/>
              <a:gd name="connsiteY0" fmla="*/ 0 h 1589315"/>
              <a:gd name="connsiteX1" fmla="*/ 4144 w 432622"/>
              <a:gd name="connsiteY1" fmla="*/ 391886 h 1589315"/>
              <a:gd name="connsiteX2" fmla="*/ 428686 w 432622"/>
              <a:gd name="connsiteY2" fmla="*/ 1224643 h 1589315"/>
              <a:gd name="connsiteX3" fmla="*/ 227301 w 432622"/>
              <a:gd name="connsiteY3" fmla="*/ 1589315 h 1589315"/>
              <a:gd name="connsiteX4" fmla="*/ 227301 w 432622"/>
              <a:gd name="connsiteY4" fmla="*/ 1589315 h 158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622" h="1589315">
                <a:moveTo>
                  <a:pt x="249072" y="0"/>
                </a:moveTo>
                <a:cubicBezTo>
                  <a:pt x="111640" y="93889"/>
                  <a:pt x="-25792" y="187779"/>
                  <a:pt x="4144" y="391886"/>
                </a:cubicBezTo>
                <a:cubicBezTo>
                  <a:pt x="34080" y="595993"/>
                  <a:pt x="391493" y="1025072"/>
                  <a:pt x="428686" y="1224643"/>
                </a:cubicBezTo>
                <a:cubicBezTo>
                  <a:pt x="465879" y="1424214"/>
                  <a:pt x="227301" y="1589315"/>
                  <a:pt x="227301" y="1589315"/>
                </a:cubicBezTo>
                <a:lnTo>
                  <a:pt x="227301" y="1589315"/>
                </a:ln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E37DBA1B-FFC8-49BF-93BC-5078014E8EE7}"/>
              </a:ext>
            </a:extLst>
          </p:cNvPr>
          <p:cNvSpPr/>
          <p:nvPr/>
        </p:nvSpPr>
        <p:spPr>
          <a:xfrm>
            <a:off x="6153200"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E92B8FC-1AC2-4BA7-9E8B-893AF9F99395}"/>
              </a:ext>
            </a:extLst>
          </p:cNvPr>
          <p:cNvSpPr/>
          <p:nvPr/>
        </p:nvSpPr>
        <p:spPr>
          <a:xfrm>
            <a:off x="6281057" y="1828800"/>
            <a:ext cx="1001486" cy="1583871"/>
          </a:xfrm>
          <a:custGeom>
            <a:avLst/>
            <a:gdLst>
              <a:gd name="connsiteX0" fmla="*/ 0 w 1001486"/>
              <a:gd name="connsiteY0" fmla="*/ 0 h 1583871"/>
              <a:gd name="connsiteX1" fmla="*/ 310243 w 1001486"/>
              <a:gd name="connsiteY1" fmla="*/ 772886 h 1583871"/>
              <a:gd name="connsiteX2" fmla="*/ 1001486 w 1001486"/>
              <a:gd name="connsiteY2" fmla="*/ 1583871 h 1583871"/>
            </a:gdLst>
            <a:ahLst/>
            <a:cxnLst>
              <a:cxn ang="0">
                <a:pos x="connsiteX0" y="connsiteY0"/>
              </a:cxn>
              <a:cxn ang="0">
                <a:pos x="connsiteX1" y="connsiteY1"/>
              </a:cxn>
              <a:cxn ang="0">
                <a:pos x="connsiteX2" y="connsiteY2"/>
              </a:cxn>
            </a:cxnLst>
            <a:rect l="l" t="t" r="r" b="b"/>
            <a:pathLst>
              <a:path w="1001486" h="1583871">
                <a:moveTo>
                  <a:pt x="0" y="0"/>
                </a:moveTo>
                <a:cubicBezTo>
                  <a:pt x="71664" y="254454"/>
                  <a:pt x="143329" y="508908"/>
                  <a:pt x="310243" y="772886"/>
                </a:cubicBezTo>
                <a:cubicBezTo>
                  <a:pt x="477157" y="1036864"/>
                  <a:pt x="739321" y="1310367"/>
                  <a:pt x="1001486" y="1583871"/>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2AF7A0B0-B6D8-4FA7-A73A-64F95160E1F4}"/>
              </a:ext>
            </a:extLst>
          </p:cNvPr>
          <p:cNvSpPr/>
          <p:nvPr/>
        </p:nvSpPr>
        <p:spPr>
          <a:xfrm>
            <a:off x="6275614" y="1845129"/>
            <a:ext cx="533400" cy="1910442"/>
          </a:xfrm>
          <a:custGeom>
            <a:avLst/>
            <a:gdLst>
              <a:gd name="connsiteX0" fmla="*/ 0 w 533400"/>
              <a:gd name="connsiteY0" fmla="*/ 0 h 1910442"/>
              <a:gd name="connsiteX1" fmla="*/ 277586 w 533400"/>
              <a:gd name="connsiteY1" fmla="*/ 1148442 h 1910442"/>
              <a:gd name="connsiteX2" fmla="*/ 533400 w 533400"/>
              <a:gd name="connsiteY2" fmla="*/ 1910442 h 1910442"/>
            </a:gdLst>
            <a:ahLst/>
            <a:cxnLst>
              <a:cxn ang="0">
                <a:pos x="connsiteX0" y="connsiteY0"/>
              </a:cxn>
              <a:cxn ang="0">
                <a:pos x="connsiteX1" y="connsiteY1"/>
              </a:cxn>
              <a:cxn ang="0">
                <a:pos x="connsiteX2" y="connsiteY2"/>
              </a:cxn>
            </a:cxnLst>
            <a:rect l="l" t="t" r="r" b="b"/>
            <a:pathLst>
              <a:path w="533400" h="1910442">
                <a:moveTo>
                  <a:pt x="0" y="0"/>
                </a:moveTo>
                <a:cubicBezTo>
                  <a:pt x="94343" y="415017"/>
                  <a:pt x="188686" y="830035"/>
                  <a:pt x="277586" y="1148442"/>
                </a:cubicBezTo>
                <a:cubicBezTo>
                  <a:pt x="366486" y="1466849"/>
                  <a:pt x="449943" y="1688645"/>
                  <a:pt x="533400" y="1910442"/>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5" name="Speech Bubble: Rectangle 124">
            <a:extLst>
              <a:ext uri="{FF2B5EF4-FFF2-40B4-BE49-F238E27FC236}">
                <a16:creationId xmlns:a16="http://schemas.microsoft.com/office/drawing/2014/main" id="{07C071BF-889A-480B-A5E1-574BC1C5849D}"/>
              </a:ext>
            </a:extLst>
          </p:cNvPr>
          <p:cNvSpPr/>
          <p:nvPr/>
        </p:nvSpPr>
        <p:spPr>
          <a:xfrm>
            <a:off x="7726262" y="2632866"/>
            <a:ext cx="1379997" cy="390120"/>
          </a:xfrm>
          <a:prstGeom prst="wedgeRectCallout">
            <a:avLst>
              <a:gd name="adj1" fmla="val -100076"/>
              <a:gd name="adj2" fmla="val 92793"/>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200" dirty="0">
                <a:solidFill>
                  <a:srgbClr val="FFFFFF"/>
                </a:solidFill>
                <a:latin typeface="Arial"/>
              </a:rPr>
              <a:t>VXLAN tunnels between RL pairs</a:t>
            </a:r>
          </a:p>
        </p:txBody>
      </p:sp>
      <p:sp>
        <p:nvSpPr>
          <p:cNvPr id="35" name="Freeform: Shape 34">
            <a:extLst>
              <a:ext uri="{FF2B5EF4-FFF2-40B4-BE49-F238E27FC236}">
                <a16:creationId xmlns:a16="http://schemas.microsoft.com/office/drawing/2014/main" id="{745A290D-F606-4955-8F23-E19ACC301EC4}"/>
              </a:ext>
            </a:extLst>
          </p:cNvPr>
          <p:cNvSpPr/>
          <p:nvPr/>
        </p:nvSpPr>
        <p:spPr>
          <a:xfrm>
            <a:off x="6291943" y="1730829"/>
            <a:ext cx="1045028" cy="1698171"/>
          </a:xfrm>
          <a:custGeom>
            <a:avLst/>
            <a:gdLst>
              <a:gd name="connsiteX0" fmla="*/ 1045028 w 1045028"/>
              <a:gd name="connsiteY0" fmla="*/ 0 h 1698171"/>
              <a:gd name="connsiteX1" fmla="*/ 0 w 1045028"/>
              <a:gd name="connsiteY1" fmla="*/ 1698171 h 1698171"/>
            </a:gdLst>
            <a:ahLst/>
            <a:cxnLst>
              <a:cxn ang="0">
                <a:pos x="connsiteX0" y="connsiteY0"/>
              </a:cxn>
              <a:cxn ang="0">
                <a:pos x="connsiteX1" y="connsiteY1"/>
              </a:cxn>
            </a:cxnLst>
            <a:rect l="l" t="t" r="r" b="b"/>
            <a:pathLst>
              <a:path w="1045028" h="1698171">
                <a:moveTo>
                  <a:pt x="1045028" y="0"/>
                </a:moveTo>
                <a:lnTo>
                  <a:pt x="0" y="1698171"/>
                </a:ln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39FE92C-DA17-4836-A409-CE79199E3D61}"/>
              </a:ext>
            </a:extLst>
          </p:cNvPr>
          <p:cNvSpPr/>
          <p:nvPr/>
        </p:nvSpPr>
        <p:spPr>
          <a:xfrm>
            <a:off x="7271657" y="1736271"/>
            <a:ext cx="59872" cy="1687286"/>
          </a:xfrm>
          <a:custGeom>
            <a:avLst/>
            <a:gdLst>
              <a:gd name="connsiteX0" fmla="*/ 59872 w 59872"/>
              <a:gd name="connsiteY0" fmla="*/ 0 h 1687286"/>
              <a:gd name="connsiteX1" fmla="*/ 0 w 59872"/>
              <a:gd name="connsiteY1" fmla="*/ 1687286 h 1687286"/>
            </a:gdLst>
            <a:ahLst/>
            <a:cxnLst>
              <a:cxn ang="0">
                <a:pos x="connsiteX0" y="connsiteY0"/>
              </a:cxn>
              <a:cxn ang="0">
                <a:pos x="connsiteX1" y="connsiteY1"/>
              </a:cxn>
            </a:cxnLst>
            <a:rect l="l" t="t" r="r" b="b"/>
            <a:pathLst>
              <a:path w="59872" h="1687286">
                <a:moveTo>
                  <a:pt x="59872" y="0"/>
                </a:moveTo>
                <a:lnTo>
                  <a:pt x="0" y="1687286"/>
                </a:ln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Freeform: Shape 43">
            <a:extLst>
              <a:ext uri="{FF2B5EF4-FFF2-40B4-BE49-F238E27FC236}">
                <a16:creationId xmlns:a16="http://schemas.microsoft.com/office/drawing/2014/main" id="{E0BCB652-A357-4F09-9482-A344E3B251BA}"/>
              </a:ext>
            </a:extLst>
          </p:cNvPr>
          <p:cNvSpPr/>
          <p:nvPr/>
        </p:nvSpPr>
        <p:spPr>
          <a:xfrm>
            <a:off x="6259286" y="1785257"/>
            <a:ext cx="1077685" cy="1632857"/>
          </a:xfrm>
          <a:custGeom>
            <a:avLst/>
            <a:gdLst>
              <a:gd name="connsiteX0" fmla="*/ 1077685 w 1077685"/>
              <a:gd name="connsiteY0" fmla="*/ 0 h 1632857"/>
              <a:gd name="connsiteX1" fmla="*/ 0 w 1077685"/>
              <a:gd name="connsiteY1" fmla="*/ 1632857 h 1632857"/>
            </a:gdLst>
            <a:ahLst/>
            <a:cxnLst>
              <a:cxn ang="0">
                <a:pos x="connsiteX0" y="connsiteY0"/>
              </a:cxn>
              <a:cxn ang="0">
                <a:pos x="connsiteX1" y="connsiteY1"/>
              </a:cxn>
            </a:cxnLst>
            <a:rect l="l" t="t" r="r" b="b"/>
            <a:pathLst>
              <a:path w="1077685" h="1632857">
                <a:moveTo>
                  <a:pt x="1077685" y="0"/>
                </a:moveTo>
                <a:lnTo>
                  <a:pt x="0" y="1632857"/>
                </a:lnTo>
              </a:path>
            </a:pathLst>
          </a:custGeom>
          <a:no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DB73ECB5-15BD-47AC-BC51-EC5412D23C4C}"/>
              </a:ext>
            </a:extLst>
          </p:cNvPr>
          <p:cNvSpPr/>
          <p:nvPr/>
        </p:nvSpPr>
        <p:spPr>
          <a:xfrm>
            <a:off x="6792686" y="1779814"/>
            <a:ext cx="533400" cy="1953986"/>
          </a:xfrm>
          <a:custGeom>
            <a:avLst/>
            <a:gdLst>
              <a:gd name="connsiteX0" fmla="*/ 533400 w 533400"/>
              <a:gd name="connsiteY0" fmla="*/ 0 h 1953986"/>
              <a:gd name="connsiteX1" fmla="*/ 0 w 533400"/>
              <a:gd name="connsiteY1" fmla="*/ 1953986 h 1953986"/>
            </a:gdLst>
            <a:ahLst/>
            <a:cxnLst>
              <a:cxn ang="0">
                <a:pos x="connsiteX0" y="connsiteY0"/>
              </a:cxn>
              <a:cxn ang="0">
                <a:pos x="connsiteX1" y="connsiteY1"/>
              </a:cxn>
            </a:cxnLst>
            <a:rect l="l" t="t" r="r" b="b"/>
            <a:pathLst>
              <a:path w="533400" h="1953986">
                <a:moveTo>
                  <a:pt x="533400" y="0"/>
                </a:moveTo>
                <a:lnTo>
                  <a:pt x="0" y="1953986"/>
                </a:ln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ounded Rectangle 102">
            <a:extLst>
              <a:ext uri="{FF2B5EF4-FFF2-40B4-BE49-F238E27FC236}">
                <a16:creationId xmlns:a16="http://schemas.microsoft.com/office/drawing/2014/main" id="{985E9AD0-F9E3-4D7C-B5ED-5346C016D4C4}"/>
              </a:ext>
            </a:extLst>
          </p:cNvPr>
          <p:cNvSpPr/>
          <p:nvPr/>
        </p:nvSpPr>
        <p:spPr>
          <a:xfrm>
            <a:off x="6336063" y="3733738"/>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57" name="Rounded Rectangle 102">
            <a:extLst>
              <a:ext uri="{FF2B5EF4-FFF2-40B4-BE49-F238E27FC236}">
                <a16:creationId xmlns:a16="http://schemas.microsoft.com/office/drawing/2014/main" id="{1C8CBC41-C604-488D-AE3A-38F4E6A1790C}"/>
              </a:ext>
            </a:extLst>
          </p:cNvPr>
          <p:cNvSpPr/>
          <p:nvPr/>
        </p:nvSpPr>
        <p:spPr>
          <a:xfrm>
            <a:off x="6844406" y="341146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56" name="Rounded Rectangle 102">
            <a:extLst>
              <a:ext uri="{FF2B5EF4-FFF2-40B4-BE49-F238E27FC236}">
                <a16:creationId xmlns:a16="http://schemas.microsoft.com/office/drawing/2014/main" id="{872BCC91-3DAF-44CF-BAA1-9734DBE857D3}"/>
              </a:ext>
            </a:extLst>
          </p:cNvPr>
          <p:cNvSpPr/>
          <p:nvPr/>
        </p:nvSpPr>
        <p:spPr>
          <a:xfrm>
            <a:off x="5742697" y="3413721"/>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21" name="Rectangle: Rounded Corners 120">
            <a:extLst>
              <a:ext uri="{FF2B5EF4-FFF2-40B4-BE49-F238E27FC236}">
                <a16:creationId xmlns:a16="http://schemas.microsoft.com/office/drawing/2014/main" id="{CA2BC920-0FD9-4A73-B771-C6F10491D42B}"/>
              </a:ext>
            </a:extLst>
          </p:cNvPr>
          <p:cNvSpPr/>
          <p:nvPr/>
        </p:nvSpPr>
        <p:spPr>
          <a:xfrm>
            <a:off x="7892113" y="-13280"/>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Tree>
    <p:extLst>
      <p:ext uri="{BB962C8B-B14F-4D97-AF65-F5344CB8AC3E}">
        <p14:creationId xmlns:p14="http://schemas.microsoft.com/office/powerpoint/2010/main" val="94638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a:extLst>
              <a:ext uri="{FF2B5EF4-FFF2-40B4-BE49-F238E27FC236}">
                <a16:creationId xmlns:a16="http://schemas.microsoft.com/office/drawing/2014/main" id="{63C40A25-2606-4849-AB57-4A601F7007E9}"/>
              </a:ext>
            </a:extLst>
          </p:cNvPr>
          <p:cNvCxnSpPr>
            <a:cxnSpLocks/>
            <a:stCxn id="158" idx="2"/>
            <a:endCxn id="171" idx="2"/>
          </p:cNvCxnSpPr>
          <p:nvPr/>
        </p:nvCxnSpPr>
        <p:spPr>
          <a:xfrm flipH="1" flipV="1">
            <a:off x="5481127" y="1265609"/>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345" y="1058078"/>
            <a:ext cx="203563" cy="207531"/>
          </a:xfrm>
          <a:prstGeom prst="rect">
            <a:avLst/>
          </a:prstGeom>
          <a:noFill/>
          <a:extLst>
            <a:ext uri="{909E8E84-426E-40DD-AFC4-6F175D3DCCD1}">
              <a14:hiddenFill xmlns:a14="http://schemas.microsoft.com/office/drawing/2010/main">
                <a:solidFill>
                  <a:srgbClr val="FFFFFF"/>
                </a:solidFill>
              </a14:hiddenFill>
            </a:ext>
          </a:extLst>
        </p:spPr>
      </p:pic>
      <p:sp>
        <p:nvSpPr>
          <p:cNvPr id="143" name="Cloud 142"/>
          <p:cNvSpPr/>
          <p:nvPr/>
        </p:nvSpPr>
        <p:spPr>
          <a:xfrm>
            <a:off x="1378942" y="2128625"/>
            <a:ext cx="5335064" cy="92391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713523" y="3317023"/>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613917" y="3154695"/>
            <a:ext cx="2685656" cy="142337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a:endCxn id="100" idx="0"/>
          </p:cNvCxnSpPr>
          <p:nvPr/>
        </p:nvCxnSpPr>
        <p:spPr>
          <a:xfrm flipH="1">
            <a:off x="6104347" y="3823616"/>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402" y="355013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358" y="3531590"/>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464626" y="2905659"/>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5447421" y="3024257"/>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5628890" y="3024257"/>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4903574" y="3267250"/>
            <a:ext cx="2233143" cy="1171495"/>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a:endCxn id="100" idx="0"/>
          </p:cNvCxnSpPr>
          <p:nvPr/>
        </p:nvCxnSpPr>
        <p:spPr>
          <a:xfrm>
            <a:off x="5447421" y="3797544"/>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5976861" y="4103073"/>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140718" y="281776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1468761" y="2970078"/>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2320247" y="2970078"/>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28588"/>
            <a:ext cx="8915400" cy="434975"/>
          </a:xfrm>
        </p:spPr>
        <p:txBody>
          <a:bodyPr/>
          <a:lstStyle/>
          <a:p>
            <a:r>
              <a:rPr lang="en-US" dirty="0"/>
              <a:t>Data plane between RL pairs within Pod</a:t>
            </a:r>
          </a:p>
        </p:txBody>
      </p:sp>
      <p:grpSp>
        <p:nvGrpSpPr>
          <p:cNvPr id="159" name="Group 158"/>
          <p:cNvGrpSpPr/>
          <p:nvPr/>
        </p:nvGrpSpPr>
        <p:grpSpPr>
          <a:xfrm>
            <a:off x="693613" y="3237765"/>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49" y="4308742"/>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565" y="418146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148631" y="4095953"/>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916530" y="4094961"/>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037762" y="4236231"/>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151239" y="4305299"/>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501" y="155987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008" y="1559876"/>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064" y="107105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5511071" y="1278582"/>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024846" y="1278582"/>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5901952" y="1308957"/>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4938447" y="1026739"/>
            <a:ext cx="2271243" cy="1023943"/>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153718" y="2131794"/>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5317982" y="1825830"/>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5317982" y="1833357"/>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48" name="Rounded Rectangle 102">
            <a:extLst>
              <a:ext uri="{FF2B5EF4-FFF2-40B4-BE49-F238E27FC236}">
                <a16:creationId xmlns:a16="http://schemas.microsoft.com/office/drawing/2014/main" id="{985E9AD0-F9E3-4D7C-B5ED-5346C016D4C4}"/>
              </a:ext>
            </a:extLst>
          </p:cNvPr>
          <p:cNvSpPr/>
          <p:nvPr/>
        </p:nvSpPr>
        <p:spPr>
          <a:xfrm>
            <a:off x="5580667" y="3699457"/>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56" name="Rounded Rectangle 102">
            <a:extLst>
              <a:ext uri="{FF2B5EF4-FFF2-40B4-BE49-F238E27FC236}">
                <a16:creationId xmlns:a16="http://schemas.microsoft.com/office/drawing/2014/main" id="{872BCC91-3DAF-44CF-BAA1-9734DBE857D3}"/>
              </a:ext>
            </a:extLst>
          </p:cNvPr>
          <p:cNvSpPr/>
          <p:nvPr/>
        </p:nvSpPr>
        <p:spPr>
          <a:xfrm>
            <a:off x="4987301" y="3379440"/>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57" name="Rounded Rectangle 102">
            <a:extLst>
              <a:ext uri="{FF2B5EF4-FFF2-40B4-BE49-F238E27FC236}">
                <a16:creationId xmlns:a16="http://schemas.microsoft.com/office/drawing/2014/main" id="{1C8CBC41-C604-488D-AE3A-38F4E6A1790C}"/>
              </a:ext>
            </a:extLst>
          </p:cNvPr>
          <p:cNvSpPr/>
          <p:nvPr/>
        </p:nvSpPr>
        <p:spPr>
          <a:xfrm>
            <a:off x="6089010" y="3377181"/>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70" name="Rounded Rectangle 102">
            <a:extLst>
              <a:ext uri="{FF2B5EF4-FFF2-40B4-BE49-F238E27FC236}">
                <a16:creationId xmlns:a16="http://schemas.microsoft.com/office/drawing/2014/main" id="{B822C7E4-078E-4F82-B9DE-CCC0B3A6734D}"/>
              </a:ext>
            </a:extLst>
          </p:cNvPr>
          <p:cNvSpPr/>
          <p:nvPr/>
        </p:nvSpPr>
        <p:spPr>
          <a:xfrm>
            <a:off x="6167570" y="1467114"/>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327" y="4175376"/>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5447421" y="3797544"/>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114701" y="4178549"/>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117116" y="4191732"/>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111075" y="1027759"/>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057328" y="1060683"/>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2050831" y="3299408"/>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145880" y="1228157"/>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5841613" y="1309450"/>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108618" y="3778010"/>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5935054" y="3940705"/>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009525" y="4094314"/>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1055009" y="3299408"/>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a:t>
            </a:r>
            <a:r>
              <a:rPr lang="en-US" sz="800" b="1" dirty="0" err="1">
                <a:solidFill>
                  <a:schemeClr val="bg1"/>
                </a:solidFill>
              </a:rPr>
              <a:t>Ucast</a:t>
            </a:r>
            <a:r>
              <a:rPr lang="en-US" sz="800" b="1" dirty="0">
                <a:solidFill>
                  <a:schemeClr val="bg1"/>
                </a:solidFill>
              </a:rPr>
              <a:t>-TEP </a:t>
            </a:r>
          </a:p>
        </p:txBody>
      </p:sp>
      <p:sp>
        <p:nvSpPr>
          <p:cNvPr id="158" name="Rounded Rectangle 102">
            <a:extLst>
              <a:ext uri="{FF2B5EF4-FFF2-40B4-BE49-F238E27FC236}">
                <a16:creationId xmlns:a16="http://schemas.microsoft.com/office/drawing/2014/main" id="{3DCA1D7C-FB31-4536-9E09-E9099BF1BE7B}"/>
              </a:ext>
            </a:extLst>
          </p:cNvPr>
          <p:cNvSpPr/>
          <p:nvPr/>
        </p:nvSpPr>
        <p:spPr>
          <a:xfrm>
            <a:off x="5028005" y="1478292"/>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153" name="Rounded Rectangle 102">
            <a:extLst>
              <a:ext uri="{FF2B5EF4-FFF2-40B4-BE49-F238E27FC236}">
                <a16:creationId xmlns:a16="http://schemas.microsoft.com/office/drawing/2014/main" id="{8A099940-628B-41CA-A46E-23597503064C}"/>
              </a:ext>
            </a:extLst>
          </p:cNvPr>
          <p:cNvSpPr/>
          <p:nvPr/>
        </p:nvSpPr>
        <p:spPr>
          <a:xfrm>
            <a:off x="5573077" y="1731677"/>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5397804" y="1810848"/>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3576C266-4CF7-4F68-B469-AC7667AA0E11}"/>
              </a:ext>
            </a:extLst>
          </p:cNvPr>
          <p:cNvGrpSpPr/>
          <p:nvPr/>
        </p:nvGrpSpPr>
        <p:grpSpPr>
          <a:xfrm>
            <a:off x="7238868" y="1321892"/>
            <a:ext cx="1363283" cy="333972"/>
            <a:chOff x="1388072" y="767409"/>
            <a:chExt cx="2287711" cy="386040"/>
          </a:xfrm>
        </p:grpSpPr>
        <p:grpSp>
          <p:nvGrpSpPr>
            <p:cNvPr id="150" name="Group 149">
              <a:extLst>
                <a:ext uri="{FF2B5EF4-FFF2-40B4-BE49-F238E27FC236}">
                  <a16:creationId xmlns:a16="http://schemas.microsoft.com/office/drawing/2014/main" id="{107D283C-F743-41F7-A25E-C4F29737497B}"/>
                </a:ext>
              </a:extLst>
            </p:cNvPr>
            <p:cNvGrpSpPr/>
            <p:nvPr/>
          </p:nvGrpSpPr>
          <p:grpSpPr>
            <a:xfrm>
              <a:off x="1453252" y="767409"/>
              <a:ext cx="1835673" cy="386040"/>
              <a:chOff x="523157" y="2633515"/>
              <a:chExt cx="963730" cy="477995"/>
            </a:xfrm>
            <a:solidFill>
              <a:schemeClr val="accent3">
                <a:lumMod val="25000"/>
              </a:schemeClr>
            </a:solidFill>
          </p:grpSpPr>
          <p:sp>
            <p:nvSpPr>
              <p:cNvPr id="176" name="Rectangle 175">
                <a:extLst>
                  <a:ext uri="{FF2B5EF4-FFF2-40B4-BE49-F238E27FC236}">
                    <a16:creationId xmlns:a16="http://schemas.microsoft.com/office/drawing/2014/main" id="{2D5AF78F-74DC-45BC-95DB-22ACB64E5EB4}"/>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77" name="Straight Connector 176">
                <a:extLst>
                  <a:ext uri="{FF2B5EF4-FFF2-40B4-BE49-F238E27FC236}">
                    <a16:creationId xmlns:a16="http://schemas.microsoft.com/office/drawing/2014/main" id="{281B7CB3-5C50-4317-80E3-485DD81FE442}"/>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51" name="TextBox 150">
              <a:extLst>
                <a:ext uri="{FF2B5EF4-FFF2-40B4-BE49-F238E27FC236}">
                  <a16:creationId xmlns:a16="http://schemas.microsoft.com/office/drawing/2014/main" id="{76CF7684-0CB9-4BCD-A249-08716A1D50D2}"/>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RL1-DP-TEP</a:t>
              </a:r>
            </a:p>
          </p:txBody>
        </p:sp>
        <p:sp>
          <p:nvSpPr>
            <p:cNvPr id="152" name="TextBox 151">
              <a:extLst>
                <a:ext uri="{FF2B5EF4-FFF2-40B4-BE49-F238E27FC236}">
                  <a16:creationId xmlns:a16="http://schemas.microsoft.com/office/drawing/2014/main" id="{6B817B3A-459D-46E0-A225-D5060AF5AB8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120" name="Group 119">
            <a:extLst>
              <a:ext uri="{FF2B5EF4-FFF2-40B4-BE49-F238E27FC236}">
                <a16:creationId xmlns:a16="http://schemas.microsoft.com/office/drawing/2014/main" id="{76A0366C-D600-43BF-BB01-5B656D444D33}"/>
              </a:ext>
            </a:extLst>
          </p:cNvPr>
          <p:cNvGrpSpPr/>
          <p:nvPr/>
        </p:nvGrpSpPr>
        <p:grpSpPr>
          <a:xfrm>
            <a:off x="7238868" y="1655864"/>
            <a:ext cx="1309404" cy="333972"/>
            <a:chOff x="1388072" y="767409"/>
            <a:chExt cx="2197298" cy="386040"/>
          </a:xfrm>
        </p:grpSpPr>
        <p:grpSp>
          <p:nvGrpSpPr>
            <p:cNvPr id="144" name="Group 143">
              <a:extLst>
                <a:ext uri="{FF2B5EF4-FFF2-40B4-BE49-F238E27FC236}">
                  <a16:creationId xmlns:a16="http://schemas.microsoft.com/office/drawing/2014/main" id="{F7B49F03-F219-4BFB-840F-D1106D5934C0}"/>
                </a:ext>
              </a:extLst>
            </p:cNvPr>
            <p:cNvGrpSpPr/>
            <p:nvPr/>
          </p:nvGrpSpPr>
          <p:grpSpPr>
            <a:xfrm>
              <a:off x="1453252" y="767409"/>
              <a:ext cx="1835673" cy="386040"/>
              <a:chOff x="523157" y="2633515"/>
              <a:chExt cx="963730" cy="477995"/>
            </a:xfrm>
            <a:solidFill>
              <a:schemeClr val="accent3">
                <a:lumMod val="25000"/>
              </a:schemeClr>
            </a:solidFill>
          </p:grpSpPr>
          <p:sp>
            <p:nvSpPr>
              <p:cNvPr id="147" name="Rectangle 146">
                <a:extLst>
                  <a:ext uri="{FF2B5EF4-FFF2-40B4-BE49-F238E27FC236}">
                    <a16:creationId xmlns:a16="http://schemas.microsoft.com/office/drawing/2014/main" id="{02B211D9-AC9F-4F3D-86B0-6E0F68159105}"/>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49" name="Straight Connector 148">
                <a:extLst>
                  <a:ext uri="{FF2B5EF4-FFF2-40B4-BE49-F238E27FC236}">
                    <a16:creationId xmlns:a16="http://schemas.microsoft.com/office/drawing/2014/main" id="{DC7EB988-7647-4810-B3C0-B4580A182D4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45" name="TextBox 144">
              <a:extLst>
                <a:ext uri="{FF2B5EF4-FFF2-40B4-BE49-F238E27FC236}">
                  <a16:creationId xmlns:a16="http://schemas.microsoft.com/office/drawing/2014/main" id="{E4A7C688-6A18-42C1-B979-21FEA2E8438B}"/>
                </a:ext>
              </a:extLst>
            </p:cNvPr>
            <p:cNvSpPr txBox="1"/>
            <p:nvPr/>
          </p:nvSpPr>
          <p:spPr>
            <a:xfrm>
              <a:off x="1880231" y="8769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RL12-vPC-TEP</a:t>
              </a:r>
            </a:p>
          </p:txBody>
        </p:sp>
        <p:sp>
          <p:nvSpPr>
            <p:cNvPr id="146" name="TextBox 145">
              <a:extLst>
                <a:ext uri="{FF2B5EF4-FFF2-40B4-BE49-F238E27FC236}">
                  <a16:creationId xmlns:a16="http://schemas.microsoft.com/office/drawing/2014/main" id="{6E9133D6-EA21-4C30-86BC-72AE11B4F303}"/>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nvGrpSpPr>
          <p:cNvPr id="31" name="Group 30">
            <a:extLst>
              <a:ext uri="{FF2B5EF4-FFF2-40B4-BE49-F238E27FC236}">
                <a16:creationId xmlns:a16="http://schemas.microsoft.com/office/drawing/2014/main" id="{8D1FD6CD-DBEB-48AC-8D5B-E911A27380B3}"/>
              </a:ext>
            </a:extLst>
          </p:cNvPr>
          <p:cNvGrpSpPr/>
          <p:nvPr/>
        </p:nvGrpSpPr>
        <p:grpSpPr>
          <a:xfrm>
            <a:off x="3703433" y="1332395"/>
            <a:ext cx="1363283" cy="667944"/>
            <a:chOff x="4421023" y="714740"/>
            <a:chExt cx="1363283" cy="667944"/>
          </a:xfrm>
        </p:grpSpPr>
        <p:grpSp>
          <p:nvGrpSpPr>
            <p:cNvPr id="179" name="Group 178">
              <a:extLst>
                <a:ext uri="{FF2B5EF4-FFF2-40B4-BE49-F238E27FC236}">
                  <a16:creationId xmlns:a16="http://schemas.microsoft.com/office/drawing/2014/main" id="{822CC501-5C6D-4A27-889D-A6A62F969761}"/>
                </a:ext>
              </a:extLst>
            </p:cNvPr>
            <p:cNvGrpSpPr/>
            <p:nvPr/>
          </p:nvGrpSpPr>
          <p:grpSpPr>
            <a:xfrm>
              <a:off x="4421023" y="714740"/>
              <a:ext cx="1363283" cy="333972"/>
              <a:chOff x="1388072" y="767409"/>
              <a:chExt cx="2287711" cy="386040"/>
            </a:xfrm>
          </p:grpSpPr>
          <p:grpSp>
            <p:nvGrpSpPr>
              <p:cNvPr id="232" name="Group 231">
                <a:extLst>
                  <a:ext uri="{FF2B5EF4-FFF2-40B4-BE49-F238E27FC236}">
                    <a16:creationId xmlns:a16="http://schemas.microsoft.com/office/drawing/2014/main" id="{96142944-C518-4AF6-B4BC-30D8DB1C3B83}"/>
                  </a:ext>
                </a:extLst>
              </p:cNvPr>
              <p:cNvGrpSpPr/>
              <p:nvPr/>
            </p:nvGrpSpPr>
            <p:grpSpPr>
              <a:xfrm>
                <a:off x="1453252" y="767409"/>
                <a:ext cx="1835673" cy="386040"/>
                <a:chOff x="523157" y="2633515"/>
                <a:chExt cx="963730" cy="477995"/>
              </a:xfrm>
              <a:solidFill>
                <a:schemeClr val="accent3">
                  <a:lumMod val="25000"/>
                </a:schemeClr>
              </a:solidFill>
            </p:grpSpPr>
            <p:sp>
              <p:nvSpPr>
                <p:cNvPr id="235" name="Rectangle 234">
                  <a:extLst>
                    <a:ext uri="{FF2B5EF4-FFF2-40B4-BE49-F238E27FC236}">
                      <a16:creationId xmlns:a16="http://schemas.microsoft.com/office/drawing/2014/main" id="{8A862235-0F62-4714-9729-608E6050A6EC}"/>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36" name="Straight Connector 235">
                  <a:extLst>
                    <a:ext uri="{FF2B5EF4-FFF2-40B4-BE49-F238E27FC236}">
                      <a16:creationId xmlns:a16="http://schemas.microsoft.com/office/drawing/2014/main" id="{7088A25F-B07F-45CE-B035-A0633B280CD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33" name="TextBox 232">
                <a:extLst>
                  <a:ext uri="{FF2B5EF4-FFF2-40B4-BE49-F238E27FC236}">
                    <a16:creationId xmlns:a16="http://schemas.microsoft.com/office/drawing/2014/main" id="{738F2DFB-2B14-43C8-8916-B5B14520325C}"/>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RL1-DP-TEP</a:t>
                </a:r>
              </a:p>
            </p:txBody>
          </p:sp>
          <p:sp>
            <p:nvSpPr>
              <p:cNvPr id="234" name="TextBox 233">
                <a:extLst>
                  <a:ext uri="{FF2B5EF4-FFF2-40B4-BE49-F238E27FC236}">
                    <a16:creationId xmlns:a16="http://schemas.microsoft.com/office/drawing/2014/main" id="{209D0EC2-98CD-4F1A-8EAA-86F3B1E499E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180" name="Group 179">
              <a:extLst>
                <a:ext uri="{FF2B5EF4-FFF2-40B4-BE49-F238E27FC236}">
                  <a16:creationId xmlns:a16="http://schemas.microsoft.com/office/drawing/2014/main" id="{5CB777C7-6D88-418C-B29A-EE3E94AC06BF}"/>
                </a:ext>
              </a:extLst>
            </p:cNvPr>
            <p:cNvGrpSpPr/>
            <p:nvPr/>
          </p:nvGrpSpPr>
          <p:grpSpPr>
            <a:xfrm>
              <a:off x="4421023" y="1048712"/>
              <a:ext cx="1316944" cy="333972"/>
              <a:chOff x="1388072" y="767409"/>
              <a:chExt cx="2209950" cy="386040"/>
            </a:xfrm>
          </p:grpSpPr>
          <p:grpSp>
            <p:nvGrpSpPr>
              <p:cNvPr id="227" name="Group 226">
                <a:extLst>
                  <a:ext uri="{FF2B5EF4-FFF2-40B4-BE49-F238E27FC236}">
                    <a16:creationId xmlns:a16="http://schemas.microsoft.com/office/drawing/2014/main" id="{BAE425F9-6B9A-4040-9DE7-BB01888B960D}"/>
                  </a:ext>
                </a:extLst>
              </p:cNvPr>
              <p:cNvGrpSpPr/>
              <p:nvPr/>
            </p:nvGrpSpPr>
            <p:grpSpPr>
              <a:xfrm>
                <a:off x="1453252" y="767409"/>
                <a:ext cx="1835673" cy="386040"/>
                <a:chOff x="523157" y="2633515"/>
                <a:chExt cx="963730" cy="477995"/>
              </a:xfrm>
              <a:solidFill>
                <a:schemeClr val="accent3">
                  <a:lumMod val="25000"/>
                </a:schemeClr>
              </a:solidFill>
            </p:grpSpPr>
            <p:sp>
              <p:nvSpPr>
                <p:cNvPr id="230" name="Rectangle 229">
                  <a:extLst>
                    <a:ext uri="{FF2B5EF4-FFF2-40B4-BE49-F238E27FC236}">
                      <a16:creationId xmlns:a16="http://schemas.microsoft.com/office/drawing/2014/main" id="{26E07059-A274-4A30-8692-7A365CAF9E22}"/>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31" name="Straight Connector 230">
                  <a:extLst>
                    <a:ext uri="{FF2B5EF4-FFF2-40B4-BE49-F238E27FC236}">
                      <a16:creationId xmlns:a16="http://schemas.microsoft.com/office/drawing/2014/main" id="{01CAC1AF-76DD-4587-8389-CA0666FBC49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28" name="TextBox 227">
                <a:extLst>
                  <a:ext uri="{FF2B5EF4-FFF2-40B4-BE49-F238E27FC236}">
                    <a16:creationId xmlns:a16="http://schemas.microsoft.com/office/drawing/2014/main" id="{1FB441D6-565B-4E23-99DD-0FF24DFD0928}"/>
                  </a:ext>
                </a:extLst>
              </p:cNvPr>
              <p:cNvSpPr txBox="1"/>
              <p:nvPr/>
            </p:nvSpPr>
            <p:spPr>
              <a:xfrm>
                <a:off x="1892883" y="86398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RL12-vPC-TEP</a:t>
                </a:r>
              </a:p>
            </p:txBody>
          </p:sp>
          <p:sp>
            <p:nvSpPr>
              <p:cNvPr id="229" name="TextBox 228">
                <a:extLst>
                  <a:ext uri="{FF2B5EF4-FFF2-40B4-BE49-F238E27FC236}">
                    <a16:creationId xmlns:a16="http://schemas.microsoft.com/office/drawing/2014/main" id="{D40562C6-4553-4F93-A864-4CEC89AFE651}"/>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grpSp>
        <p:nvGrpSpPr>
          <p:cNvPr id="240" name="Group 239">
            <a:extLst>
              <a:ext uri="{FF2B5EF4-FFF2-40B4-BE49-F238E27FC236}">
                <a16:creationId xmlns:a16="http://schemas.microsoft.com/office/drawing/2014/main" id="{B23B59D6-0815-4AC9-AB2B-2BC1C7BEB058}"/>
              </a:ext>
            </a:extLst>
          </p:cNvPr>
          <p:cNvGrpSpPr/>
          <p:nvPr/>
        </p:nvGrpSpPr>
        <p:grpSpPr>
          <a:xfrm>
            <a:off x="7189098" y="3703306"/>
            <a:ext cx="1390558" cy="333972"/>
            <a:chOff x="1388072" y="767409"/>
            <a:chExt cx="2333481" cy="386040"/>
          </a:xfrm>
        </p:grpSpPr>
        <p:grpSp>
          <p:nvGrpSpPr>
            <p:cNvPr id="253" name="Group 252">
              <a:extLst>
                <a:ext uri="{FF2B5EF4-FFF2-40B4-BE49-F238E27FC236}">
                  <a16:creationId xmlns:a16="http://schemas.microsoft.com/office/drawing/2014/main" id="{ED01D97C-8857-4D91-B640-58FCB841C349}"/>
                </a:ext>
              </a:extLst>
            </p:cNvPr>
            <p:cNvGrpSpPr/>
            <p:nvPr/>
          </p:nvGrpSpPr>
          <p:grpSpPr>
            <a:xfrm>
              <a:off x="1453252" y="767409"/>
              <a:ext cx="1835673" cy="386040"/>
              <a:chOff x="523157" y="2633515"/>
              <a:chExt cx="963730" cy="477995"/>
            </a:xfrm>
            <a:solidFill>
              <a:schemeClr val="accent3">
                <a:lumMod val="25000"/>
              </a:schemeClr>
            </a:solidFill>
          </p:grpSpPr>
          <p:sp>
            <p:nvSpPr>
              <p:cNvPr id="256" name="Rectangle 255">
                <a:extLst>
                  <a:ext uri="{FF2B5EF4-FFF2-40B4-BE49-F238E27FC236}">
                    <a16:creationId xmlns:a16="http://schemas.microsoft.com/office/drawing/2014/main" id="{DCCB48CC-EE85-4345-AAD6-1DAEFE816FBB}"/>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57" name="Straight Connector 256">
                <a:extLst>
                  <a:ext uri="{FF2B5EF4-FFF2-40B4-BE49-F238E27FC236}">
                    <a16:creationId xmlns:a16="http://schemas.microsoft.com/office/drawing/2014/main" id="{6BDBFA29-9E11-4BF0-9904-5DA2656D2B4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54" name="TextBox 253">
              <a:extLst>
                <a:ext uri="{FF2B5EF4-FFF2-40B4-BE49-F238E27FC236}">
                  <a16:creationId xmlns:a16="http://schemas.microsoft.com/office/drawing/2014/main" id="{837F43B9-B3FC-479C-84B1-AEE30A1494EF}"/>
                </a:ext>
              </a:extLst>
            </p:cNvPr>
            <p:cNvSpPr txBox="1"/>
            <p:nvPr/>
          </p:nvSpPr>
          <p:spPr>
            <a:xfrm>
              <a:off x="2016414" y="868357"/>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RL3-DP-TEP</a:t>
              </a:r>
            </a:p>
          </p:txBody>
        </p:sp>
        <p:sp>
          <p:nvSpPr>
            <p:cNvPr id="255" name="TextBox 254">
              <a:extLst>
                <a:ext uri="{FF2B5EF4-FFF2-40B4-BE49-F238E27FC236}">
                  <a16:creationId xmlns:a16="http://schemas.microsoft.com/office/drawing/2014/main" id="{4B97F55F-A90D-4227-B360-4E80CAA3A464}"/>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241" name="Group 240">
            <a:extLst>
              <a:ext uri="{FF2B5EF4-FFF2-40B4-BE49-F238E27FC236}">
                <a16:creationId xmlns:a16="http://schemas.microsoft.com/office/drawing/2014/main" id="{1D178AE2-80A8-463B-888B-B55135BA00C5}"/>
              </a:ext>
            </a:extLst>
          </p:cNvPr>
          <p:cNvGrpSpPr/>
          <p:nvPr/>
        </p:nvGrpSpPr>
        <p:grpSpPr>
          <a:xfrm>
            <a:off x="7186882" y="4037278"/>
            <a:ext cx="1330379" cy="333972"/>
            <a:chOff x="1388072" y="767409"/>
            <a:chExt cx="2232496" cy="386040"/>
          </a:xfrm>
        </p:grpSpPr>
        <p:grpSp>
          <p:nvGrpSpPr>
            <p:cNvPr id="248" name="Group 247">
              <a:extLst>
                <a:ext uri="{FF2B5EF4-FFF2-40B4-BE49-F238E27FC236}">
                  <a16:creationId xmlns:a16="http://schemas.microsoft.com/office/drawing/2014/main" id="{0ED7B585-8191-4646-8FB8-951DE932C455}"/>
                </a:ext>
              </a:extLst>
            </p:cNvPr>
            <p:cNvGrpSpPr/>
            <p:nvPr/>
          </p:nvGrpSpPr>
          <p:grpSpPr>
            <a:xfrm>
              <a:off x="1453252" y="767409"/>
              <a:ext cx="1835673" cy="386040"/>
              <a:chOff x="523157" y="2633515"/>
              <a:chExt cx="963730" cy="477995"/>
            </a:xfrm>
            <a:solidFill>
              <a:schemeClr val="accent3">
                <a:lumMod val="25000"/>
              </a:schemeClr>
            </a:solidFill>
          </p:grpSpPr>
          <p:sp>
            <p:nvSpPr>
              <p:cNvPr id="251" name="Rectangle 250">
                <a:extLst>
                  <a:ext uri="{FF2B5EF4-FFF2-40B4-BE49-F238E27FC236}">
                    <a16:creationId xmlns:a16="http://schemas.microsoft.com/office/drawing/2014/main" id="{30E16485-5093-4F53-9529-6B1F1BE8320D}"/>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52" name="Straight Connector 251">
                <a:extLst>
                  <a:ext uri="{FF2B5EF4-FFF2-40B4-BE49-F238E27FC236}">
                    <a16:creationId xmlns:a16="http://schemas.microsoft.com/office/drawing/2014/main" id="{676F8340-0ECC-4451-A61F-EE256B9674E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49" name="TextBox 248">
              <a:extLst>
                <a:ext uri="{FF2B5EF4-FFF2-40B4-BE49-F238E27FC236}">
                  <a16:creationId xmlns:a16="http://schemas.microsoft.com/office/drawing/2014/main" id="{E868641D-565B-44D1-8FCF-319461BE21E6}"/>
                </a:ext>
              </a:extLst>
            </p:cNvPr>
            <p:cNvSpPr txBox="1"/>
            <p:nvPr/>
          </p:nvSpPr>
          <p:spPr>
            <a:xfrm>
              <a:off x="1915429" y="832163"/>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RL34-vPC-TEP</a:t>
              </a:r>
            </a:p>
          </p:txBody>
        </p:sp>
        <p:sp>
          <p:nvSpPr>
            <p:cNvPr id="250" name="TextBox 249">
              <a:extLst>
                <a:ext uri="{FF2B5EF4-FFF2-40B4-BE49-F238E27FC236}">
                  <a16:creationId xmlns:a16="http://schemas.microsoft.com/office/drawing/2014/main" id="{92B88E8B-9AC0-456E-8318-560A46C0CE95}"/>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nvGrpSpPr>
          <p:cNvPr id="271" name="Group 270">
            <a:extLst>
              <a:ext uri="{FF2B5EF4-FFF2-40B4-BE49-F238E27FC236}">
                <a16:creationId xmlns:a16="http://schemas.microsoft.com/office/drawing/2014/main" id="{0E51EC68-BDFD-4585-9EC7-1B7178C239E3}"/>
              </a:ext>
            </a:extLst>
          </p:cNvPr>
          <p:cNvGrpSpPr/>
          <p:nvPr/>
        </p:nvGrpSpPr>
        <p:grpSpPr>
          <a:xfrm>
            <a:off x="3701101" y="3708097"/>
            <a:ext cx="1390558" cy="333972"/>
            <a:chOff x="1388072" y="767409"/>
            <a:chExt cx="2333481" cy="386040"/>
          </a:xfrm>
        </p:grpSpPr>
        <p:grpSp>
          <p:nvGrpSpPr>
            <p:cNvPr id="284" name="Group 283">
              <a:extLst>
                <a:ext uri="{FF2B5EF4-FFF2-40B4-BE49-F238E27FC236}">
                  <a16:creationId xmlns:a16="http://schemas.microsoft.com/office/drawing/2014/main" id="{E9FD4996-6A31-44D6-AFC7-84093ABA1A5E}"/>
                </a:ext>
              </a:extLst>
            </p:cNvPr>
            <p:cNvGrpSpPr/>
            <p:nvPr/>
          </p:nvGrpSpPr>
          <p:grpSpPr>
            <a:xfrm>
              <a:off x="1453252" y="767409"/>
              <a:ext cx="1835673" cy="386040"/>
              <a:chOff x="523157" y="2633515"/>
              <a:chExt cx="963730" cy="477995"/>
            </a:xfrm>
            <a:solidFill>
              <a:schemeClr val="accent3">
                <a:lumMod val="25000"/>
              </a:schemeClr>
            </a:solidFill>
          </p:grpSpPr>
          <p:sp>
            <p:nvSpPr>
              <p:cNvPr id="287" name="Rectangle 286">
                <a:extLst>
                  <a:ext uri="{FF2B5EF4-FFF2-40B4-BE49-F238E27FC236}">
                    <a16:creationId xmlns:a16="http://schemas.microsoft.com/office/drawing/2014/main" id="{4EF99E1C-FA91-4CCA-BF61-86C795EED937}"/>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88" name="Straight Connector 287">
                <a:extLst>
                  <a:ext uri="{FF2B5EF4-FFF2-40B4-BE49-F238E27FC236}">
                    <a16:creationId xmlns:a16="http://schemas.microsoft.com/office/drawing/2014/main" id="{6E85F00A-45B9-48C4-8DCA-068F9B618715}"/>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85" name="TextBox 284">
              <a:extLst>
                <a:ext uri="{FF2B5EF4-FFF2-40B4-BE49-F238E27FC236}">
                  <a16:creationId xmlns:a16="http://schemas.microsoft.com/office/drawing/2014/main" id="{081073E4-F6F0-4541-9E3C-A38EA5B5BD18}"/>
                </a:ext>
              </a:extLst>
            </p:cNvPr>
            <p:cNvSpPr txBox="1"/>
            <p:nvPr/>
          </p:nvSpPr>
          <p:spPr>
            <a:xfrm>
              <a:off x="2016414" y="868357"/>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RL3-DP-TEP</a:t>
              </a:r>
            </a:p>
          </p:txBody>
        </p:sp>
        <p:sp>
          <p:nvSpPr>
            <p:cNvPr id="286" name="TextBox 285">
              <a:extLst>
                <a:ext uri="{FF2B5EF4-FFF2-40B4-BE49-F238E27FC236}">
                  <a16:creationId xmlns:a16="http://schemas.microsoft.com/office/drawing/2014/main" id="{52018556-C27D-4546-8DFF-D122D112DCD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272" name="Group 271">
            <a:extLst>
              <a:ext uri="{FF2B5EF4-FFF2-40B4-BE49-F238E27FC236}">
                <a16:creationId xmlns:a16="http://schemas.microsoft.com/office/drawing/2014/main" id="{5FC7582F-1E9C-4265-98AC-D24B121FF299}"/>
              </a:ext>
            </a:extLst>
          </p:cNvPr>
          <p:cNvGrpSpPr/>
          <p:nvPr/>
        </p:nvGrpSpPr>
        <p:grpSpPr>
          <a:xfrm>
            <a:off x="3698885" y="4042069"/>
            <a:ext cx="1330374" cy="333972"/>
            <a:chOff x="1388072" y="767409"/>
            <a:chExt cx="2232487" cy="386040"/>
          </a:xfrm>
        </p:grpSpPr>
        <p:grpSp>
          <p:nvGrpSpPr>
            <p:cNvPr id="279" name="Group 278">
              <a:extLst>
                <a:ext uri="{FF2B5EF4-FFF2-40B4-BE49-F238E27FC236}">
                  <a16:creationId xmlns:a16="http://schemas.microsoft.com/office/drawing/2014/main" id="{DE9C34F8-5114-4429-B288-040E94CC024F}"/>
                </a:ext>
              </a:extLst>
            </p:cNvPr>
            <p:cNvGrpSpPr/>
            <p:nvPr/>
          </p:nvGrpSpPr>
          <p:grpSpPr>
            <a:xfrm>
              <a:off x="1453252" y="767409"/>
              <a:ext cx="1835673" cy="386040"/>
              <a:chOff x="523157" y="2633515"/>
              <a:chExt cx="963730" cy="477995"/>
            </a:xfrm>
            <a:solidFill>
              <a:schemeClr val="accent3">
                <a:lumMod val="25000"/>
              </a:schemeClr>
            </a:solidFill>
          </p:grpSpPr>
          <p:sp>
            <p:nvSpPr>
              <p:cNvPr id="282" name="Rectangle 281">
                <a:extLst>
                  <a:ext uri="{FF2B5EF4-FFF2-40B4-BE49-F238E27FC236}">
                    <a16:creationId xmlns:a16="http://schemas.microsoft.com/office/drawing/2014/main" id="{CCBEF33F-8606-453E-82C0-4F65BE305CDE}"/>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83" name="Straight Connector 282">
                <a:extLst>
                  <a:ext uri="{FF2B5EF4-FFF2-40B4-BE49-F238E27FC236}">
                    <a16:creationId xmlns:a16="http://schemas.microsoft.com/office/drawing/2014/main" id="{12A81666-ACFB-4B64-A203-C2408A1CF4F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80" name="TextBox 279">
              <a:extLst>
                <a:ext uri="{FF2B5EF4-FFF2-40B4-BE49-F238E27FC236}">
                  <a16:creationId xmlns:a16="http://schemas.microsoft.com/office/drawing/2014/main" id="{84F95336-A227-465C-AC1A-34194C3D6DF2}"/>
                </a:ext>
              </a:extLst>
            </p:cNvPr>
            <p:cNvSpPr txBox="1"/>
            <p:nvPr/>
          </p:nvSpPr>
          <p:spPr>
            <a:xfrm>
              <a:off x="1915420" y="842443"/>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RL34-vPC-TEP</a:t>
              </a:r>
            </a:p>
          </p:txBody>
        </p:sp>
        <p:sp>
          <p:nvSpPr>
            <p:cNvPr id="281" name="TextBox 280">
              <a:extLst>
                <a:ext uri="{FF2B5EF4-FFF2-40B4-BE49-F238E27FC236}">
                  <a16:creationId xmlns:a16="http://schemas.microsoft.com/office/drawing/2014/main" id="{3D64AFAE-31D2-4AE4-82F0-479BEA85D96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sp>
        <p:nvSpPr>
          <p:cNvPr id="324" name="Rectangle 323">
            <a:extLst>
              <a:ext uri="{FF2B5EF4-FFF2-40B4-BE49-F238E27FC236}">
                <a16:creationId xmlns:a16="http://schemas.microsoft.com/office/drawing/2014/main" id="{2E5FF165-1983-4BEF-BC60-736EADCD3B9F}"/>
              </a:ext>
            </a:extLst>
          </p:cNvPr>
          <p:cNvSpPr/>
          <p:nvPr/>
        </p:nvSpPr>
        <p:spPr>
          <a:xfrm>
            <a:off x="524563" y="462448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4729611" y="4466432"/>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4807800" y="56561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Location-2</a:t>
            </a:r>
            <a:endParaRPr lang="en-US" sz="1400" b="1" kern="0" dirty="0">
              <a:solidFill>
                <a:srgbClr val="004BAF"/>
              </a:solidFill>
              <a:latin typeface="Arial"/>
              <a:ea typeface="ＭＳ Ｐゴシック" panose="020B0600070205080204" pitchFamily="34" charset="-128"/>
              <a:cs typeface="+mn-cs"/>
            </a:endParaRPr>
          </a:p>
        </p:txBody>
      </p:sp>
      <p:sp>
        <p:nvSpPr>
          <p:cNvPr id="178" name="Rectangle: Rounded Corners 177">
            <a:extLst>
              <a:ext uri="{FF2B5EF4-FFF2-40B4-BE49-F238E27FC236}">
                <a16:creationId xmlns:a16="http://schemas.microsoft.com/office/drawing/2014/main" id="{B77A2C55-5BD3-4F26-9F34-075BCDEB9B16}"/>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193" name="Group 192">
            <a:extLst>
              <a:ext uri="{FF2B5EF4-FFF2-40B4-BE49-F238E27FC236}">
                <a16:creationId xmlns:a16="http://schemas.microsoft.com/office/drawing/2014/main" id="{C046C50B-E9EF-43B7-A634-12FE9D6DE6DB}"/>
              </a:ext>
            </a:extLst>
          </p:cNvPr>
          <p:cNvGrpSpPr/>
          <p:nvPr/>
        </p:nvGrpSpPr>
        <p:grpSpPr>
          <a:xfrm>
            <a:off x="1417645" y="3543815"/>
            <a:ext cx="110266" cy="71758"/>
            <a:chOff x="6391352" y="2442150"/>
            <a:chExt cx="1275036" cy="1275036"/>
          </a:xfrm>
        </p:grpSpPr>
        <p:sp>
          <p:nvSpPr>
            <p:cNvPr id="194" name="Oval 193">
              <a:extLst>
                <a:ext uri="{FF2B5EF4-FFF2-40B4-BE49-F238E27FC236}">
                  <a16:creationId xmlns:a16="http://schemas.microsoft.com/office/drawing/2014/main" id="{769EE3A7-3A0C-43C3-A4EC-F05DD43AEA21}"/>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196" name="Freeform 5">
              <a:extLst>
                <a:ext uri="{FF2B5EF4-FFF2-40B4-BE49-F238E27FC236}">
                  <a16:creationId xmlns:a16="http://schemas.microsoft.com/office/drawing/2014/main" id="{C8CAF7CE-89E0-45E7-9474-2D10416EE55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59" name="Group 258">
            <a:extLst>
              <a:ext uri="{FF2B5EF4-FFF2-40B4-BE49-F238E27FC236}">
                <a16:creationId xmlns:a16="http://schemas.microsoft.com/office/drawing/2014/main" id="{EA723C36-9F5F-400D-BF0D-692E7759712F}"/>
              </a:ext>
            </a:extLst>
          </p:cNvPr>
          <p:cNvGrpSpPr/>
          <p:nvPr/>
        </p:nvGrpSpPr>
        <p:grpSpPr>
          <a:xfrm>
            <a:off x="2417528" y="3544208"/>
            <a:ext cx="110266" cy="71758"/>
            <a:chOff x="6391352" y="2442150"/>
            <a:chExt cx="1275036" cy="1275036"/>
          </a:xfrm>
        </p:grpSpPr>
        <p:sp>
          <p:nvSpPr>
            <p:cNvPr id="260" name="Oval 259">
              <a:extLst>
                <a:ext uri="{FF2B5EF4-FFF2-40B4-BE49-F238E27FC236}">
                  <a16:creationId xmlns:a16="http://schemas.microsoft.com/office/drawing/2014/main" id="{00A8DDCD-F3D9-4A04-993E-047C4337746F}"/>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61" name="Freeform 5">
              <a:extLst>
                <a:ext uri="{FF2B5EF4-FFF2-40B4-BE49-F238E27FC236}">
                  <a16:creationId xmlns:a16="http://schemas.microsoft.com/office/drawing/2014/main" id="{D3509B86-03DA-4BF1-95DF-25539F8B91A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62" name="Group 261">
            <a:extLst>
              <a:ext uri="{FF2B5EF4-FFF2-40B4-BE49-F238E27FC236}">
                <a16:creationId xmlns:a16="http://schemas.microsoft.com/office/drawing/2014/main" id="{51706A62-1E46-4F1C-ACE4-6DC190A902C0}"/>
              </a:ext>
            </a:extLst>
          </p:cNvPr>
          <p:cNvGrpSpPr/>
          <p:nvPr/>
        </p:nvGrpSpPr>
        <p:grpSpPr>
          <a:xfrm>
            <a:off x="6554043" y="1721976"/>
            <a:ext cx="110266" cy="71758"/>
            <a:chOff x="6391352" y="2442150"/>
            <a:chExt cx="1275036" cy="1275036"/>
          </a:xfrm>
        </p:grpSpPr>
        <p:sp>
          <p:nvSpPr>
            <p:cNvPr id="263" name="Oval 262">
              <a:extLst>
                <a:ext uri="{FF2B5EF4-FFF2-40B4-BE49-F238E27FC236}">
                  <a16:creationId xmlns:a16="http://schemas.microsoft.com/office/drawing/2014/main" id="{7D0792C5-334B-4A09-B01F-5A0B3DEF951E}"/>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64" name="Freeform 5">
              <a:extLst>
                <a:ext uri="{FF2B5EF4-FFF2-40B4-BE49-F238E27FC236}">
                  <a16:creationId xmlns:a16="http://schemas.microsoft.com/office/drawing/2014/main" id="{3742A6C2-3D9D-4404-B250-E49FA79449AC}"/>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65" name="Group 264">
            <a:extLst>
              <a:ext uri="{FF2B5EF4-FFF2-40B4-BE49-F238E27FC236}">
                <a16:creationId xmlns:a16="http://schemas.microsoft.com/office/drawing/2014/main" id="{F4A820D8-481E-4585-BCC5-52B054BF0E66}"/>
              </a:ext>
            </a:extLst>
          </p:cNvPr>
          <p:cNvGrpSpPr/>
          <p:nvPr/>
        </p:nvGrpSpPr>
        <p:grpSpPr>
          <a:xfrm>
            <a:off x="5431808" y="1729930"/>
            <a:ext cx="110266" cy="71758"/>
            <a:chOff x="6391352" y="2442150"/>
            <a:chExt cx="1275036" cy="1275036"/>
          </a:xfrm>
        </p:grpSpPr>
        <p:sp>
          <p:nvSpPr>
            <p:cNvPr id="266" name="Oval 265">
              <a:extLst>
                <a:ext uri="{FF2B5EF4-FFF2-40B4-BE49-F238E27FC236}">
                  <a16:creationId xmlns:a16="http://schemas.microsoft.com/office/drawing/2014/main" id="{E6F826C4-9F18-43A2-9B3C-908BB1A312E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67" name="Freeform 5">
              <a:extLst>
                <a:ext uri="{FF2B5EF4-FFF2-40B4-BE49-F238E27FC236}">
                  <a16:creationId xmlns:a16="http://schemas.microsoft.com/office/drawing/2014/main" id="{35E6D620-9B5E-4974-BFA7-11AC77C5ED84}"/>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68" name="Group 267">
            <a:extLst>
              <a:ext uri="{FF2B5EF4-FFF2-40B4-BE49-F238E27FC236}">
                <a16:creationId xmlns:a16="http://schemas.microsoft.com/office/drawing/2014/main" id="{A2D3C33D-3344-4705-AC1D-3B9761665E44}"/>
              </a:ext>
            </a:extLst>
          </p:cNvPr>
          <p:cNvGrpSpPr/>
          <p:nvPr/>
        </p:nvGrpSpPr>
        <p:grpSpPr>
          <a:xfrm>
            <a:off x="6451719" y="3635571"/>
            <a:ext cx="110266" cy="71758"/>
            <a:chOff x="6391352" y="2442150"/>
            <a:chExt cx="1275036" cy="1275036"/>
          </a:xfrm>
        </p:grpSpPr>
        <p:sp>
          <p:nvSpPr>
            <p:cNvPr id="269" name="Oval 268">
              <a:extLst>
                <a:ext uri="{FF2B5EF4-FFF2-40B4-BE49-F238E27FC236}">
                  <a16:creationId xmlns:a16="http://schemas.microsoft.com/office/drawing/2014/main" id="{F39084AD-F8CE-46C6-BE24-C92F3367B0E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70" name="Freeform 5">
              <a:extLst>
                <a:ext uri="{FF2B5EF4-FFF2-40B4-BE49-F238E27FC236}">
                  <a16:creationId xmlns:a16="http://schemas.microsoft.com/office/drawing/2014/main" id="{B243F650-E626-4846-979A-9E1E2E45A63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73" name="Group 272">
            <a:extLst>
              <a:ext uri="{FF2B5EF4-FFF2-40B4-BE49-F238E27FC236}">
                <a16:creationId xmlns:a16="http://schemas.microsoft.com/office/drawing/2014/main" id="{E2BAD621-82FA-4C19-BE81-D0806B03C3D5}"/>
              </a:ext>
            </a:extLst>
          </p:cNvPr>
          <p:cNvGrpSpPr/>
          <p:nvPr/>
        </p:nvGrpSpPr>
        <p:grpSpPr>
          <a:xfrm>
            <a:off x="5379345" y="3625168"/>
            <a:ext cx="110266" cy="71758"/>
            <a:chOff x="6391352" y="2442150"/>
            <a:chExt cx="1275036" cy="1275036"/>
          </a:xfrm>
        </p:grpSpPr>
        <p:sp>
          <p:nvSpPr>
            <p:cNvPr id="274" name="Oval 273">
              <a:extLst>
                <a:ext uri="{FF2B5EF4-FFF2-40B4-BE49-F238E27FC236}">
                  <a16:creationId xmlns:a16="http://schemas.microsoft.com/office/drawing/2014/main" id="{D32DB6C0-D120-491B-8A9C-05E2382C1AF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75" name="Freeform 5">
              <a:extLst>
                <a:ext uri="{FF2B5EF4-FFF2-40B4-BE49-F238E27FC236}">
                  <a16:creationId xmlns:a16="http://schemas.microsoft.com/office/drawing/2014/main" id="{2B653C0F-D600-404D-B58A-B086E659B2B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Tree>
    <p:extLst>
      <p:ext uri="{BB962C8B-B14F-4D97-AF65-F5344CB8AC3E}">
        <p14:creationId xmlns:p14="http://schemas.microsoft.com/office/powerpoint/2010/main" val="394407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Rounded Rectangle 17">
            <a:extLst>
              <a:ext uri="{FF2B5EF4-FFF2-40B4-BE49-F238E27FC236}">
                <a16:creationId xmlns:a16="http://schemas.microsoft.com/office/drawing/2014/main" id="{00A29C8F-F5E4-4139-927E-411B8DA6BD5B}"/>
              </a:ext>
            </a:extLst>
          </p:cNvPr>
          <p:cNvSpPr/>
          <p:nvPr/>
        </p:nvSpPr>
        <p:spPr>
          <a:xfrm>
            <a:off x="1018129" y="1332839"/>
            <a:ext cx="3031272" cy="1051075"/>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710177" y="1332839"/>
            <a:ext cx="2549840"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Rounded Rectangle 17"/>
          <p:cNvSpPr/>
          <p:nvPr/>
        </p:nvSpPr>
        <p:spPr>
          <a:xfrm>
            <a:off x="1023697" y="3188976"/>
            <a:ext cx="3031272" cy="1423373"/>
          </a:xfrm>
          <a:prstGeom prst="roundRect">
            <a:avLst/>
          </a:prstGeom>
          <a:solidFill>
            <a:schemeClr val="accent2">
              <a:lumMod val="20000"/>
              <a:lumOff val="80000"/>
            </a:schemeClr>
          </a:solid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 name="Rounded Rectangle 45"/>
          <p:cNvSpPr/>
          <p:nvPr/>
        </p:nvSpPr>
        <p:spPr>
          <a:xfrm>
            <a:off x="5658970" y="3301531"/>
            <a:ext cx="2601047"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Cloud 142"/>
          <p:cNvSpPr/>
          <p:nvPr/>
        </p:nvSpPr>
        <p:spPr>
          <a:xfrm>
            <a:off x="2134338" y="2516190"/>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089711" y="2139457"/>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252856" y="1571709"/>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074" y="1364178"/>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468919"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6859743"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98"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754"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220022"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202817"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384286"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202817"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732257"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96114"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224157"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075643"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1288"/>
            <a:ext cx="8915400" cy="434975"/>
          </a:xfrm>
        </p:spPr>
        <p:txBody>
          <a:bodyPr/>
          <a:lstStyle/>
          <a:p>
            <a:r>
              <a:rPr lang="en-US" dirty="0"/>
              <a:t>Traffic between RL pairs across Pod</a:t>
            </a: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45"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61"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904027"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671926"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793158" y="4270512"/>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906635"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230" y="186597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793" y="137715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282800" y="1584682"/>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796575" y="1584682"/>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673681" y="1615057"/>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25447" y="2437894"/>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089711" y="2131930"/>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723"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202817"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870097"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872512"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882804" y="1333859"/>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829057" y="1366783"/>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2806227"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917609" y="1534257"/>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613342" y="1615550"/>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864014"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690450"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759733" y="4135208"/>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1810405"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153200"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1218238" y="460946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p>
        </p:txBody>
      </p:sp>
      <p:sp>
        <p:nvSpPr>
          <p:cNvPr id="325" name="Rectangle 324">
            <a:extLst>
              <a:ext uri="{FF2B5EF4-FFF2-40B4-BE49-F238E27FC236}">
                <a16:creationId xmlns:a16="http://schemas.microsoft.com/office/drawing/2014/main" id="{A5C1AE35-9E1C-422D-A20D-A0999A9E945E}"/>
              </a:ext>
            </a:extLst>
          </p:cNvPr>
          <p:cNvSpPr/>
          <p:nvPr/>
        </p:nvSpPr>
        <p:spPr>
          <a:xfrm>
            <a:off x="5485007"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p>
        </p:txBody>
      </p:sp>
      <p:sp>
        <p:nvSpPr>
          <p:cNvPr id="326" name="Rectangle 325">
            <a:extLst>
              <a:ext uri="{FF2B5EF4-FFF2-40B4-BE49-F238E27FC236}">
                <a16:creationId xmlns:a16="http://schemas.microsoft.com/office/drawing/2014/main" id="{B8F5F71E-076B-4A38-8FF1-99F5EC31161C}"/>
              </a:ext>
            </a:extLst>
          </p:cNvPr>
          <p:cNvSpPr/>
          <p:nvPr/>
        </p:nvSpPr>
        <p:spPr>
          <a:xfrm>
            <a:off x="5510851" y="8488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637" y="136130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3286419" y="1568833"/>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994605" y="1568833"/>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2911597" y="1401556"/>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1454171" y="1728522"/>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4" name="Rounded Rectangle 102">
            <a:extLst>
              <a:ext uri="{FF2B5EF4-FFF2-40B4-BE49-F238E27FC236}">
                <a16:creationId xmlns:a16="http://schemas.microsoft.com/office/drawing/2014/main" id="{9CC49AF5-D9D9-44E6-BA4E-E9A3508F0647}"/>
              </a:ext>
            </a:extLst>
          </p:cNvPr>
          <p:cNvSpPr/>
          <p:nvPr/>
        </p:nvSpPr>
        <p:spPr>
          <a:xfrm>
            <a:off x="1573564" y="198125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02" name="Oval 301">
            <a:extLst>
              <a:ext uri="{FF2B5EF4-FFF2-40B4-BE49-F238E27FC236}">
                <a16:creationId xmlns:a16="http://schemas.microsoft.com/office/drawing/2014/main" id="{2243CBF7-7BA0-478F-B159-E0D81DF454C2}"/>
              </a:ext>
            </a:extLst>
          </p:cNvPr>
          <p:cNvSpPr/>
          <p:nvPr/>
        </p:nvSpPr>
        <p:spPr>
          <a:xfrm>
            <a:off x="3153833" y="1602658"/>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77051" y="251743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2050247" y="2320468"/>
            <a:ext cx="706333" cy="19696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2756580" y="2318164"/>
            <a:ext cx="327700" cy="19927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3131266" y="1615655"/>
            <a:ext cx="419234" cy="184666"/>
          </a:xfrm>
          <a:prstGeom prst="rect">
            <a:avLst/>
          </a:prstGeom>
          <a:noFill/>
        </p:spPr>
        <p:txBody>
          <a:bodyPr wrap="square" rtlCol="0">
            <a:spAutoFit/>
          </a:bodyPr>
          <a:lstStyle/>
          <a:p>
            <a:r>
              <a:rPr lang="en-US" sz="600" dirty="0">
                <a:latin typeface="+mn-lt"/>
              </a:rPr>
              <a:t>Po1</a:t>
            </a:r>
          </a:p>
        </p:txBody>
      </p:sp>
      <p:sp>
        <p:nvSpPr>
          <p:cNvPr id="303" name="Rounded Rectangle 102">
            <a:extLst>
              <a:ext uri="{FF2B5EF4-FFF2-40B4-BE49-F238E27FC236}">
                <a16:creationId xmlns:a16="http://schemas.microsoft.com/office/drawing/2014/main" id="{D60D24B3-4F9C-4D12-905D-0C5A5172AFE4}"/>
              </a:ext>
            </a:extLst>
          </p:cNvPr>
          <p:cNvSpPr/>
          <p:nvPr/>
        </p:nvSpPr>
        <p:spPr>
          <a:xfrm>
            <a:off x="2652403" y="1987830"/>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13" name="Rectangle 312">
            <a:extLst>
              <a:ext uri="{FF2B5EF4-FFF2-40B4-BE49-F238E27FC236}">
                <a16:creationId xmlns:a16="http://schemas.microsoft.com/office/drawing/2014/main" id="{9BDAE0EA-F4F8-4CED-85A4-EF17369C6154}"/>
              </a:ext>
            </a:extLst>
          </p:cNvPr>
          <p:cNvSpPr/>
          <p:nvPr/>
        </p:nvSpPr>
        <p:spPr>
          <a:xfrm>
            <a:off x="1369313" y="873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pPr>
            <a:r>
              <a:rPr lang="en-US" sz="1400" b="1" kern="0" dirty="0">
                <a:solidFill>
                  <a:schemeClr val="bg1"/>
                </a:solidFill>
                <a:latin typeface="Arial"/>
                <a:ea typeface="ＭＳ Ｐゴシック" panose="020B0600070205080204" pitchFamily="34" charset="-128"/>
                <a:cs typeface="+mn-cs"/>
              </a:rPr>
              <a:t>Pod2</a:t>
            </a:r>
          </a:p>
          <a:p>
            <a:pPr algn="ctr" defTabSz="685783" fontAlgn="auto">
              <a:spcBef>
                <a:spcPts val="0"/>
              </a:spcBef>
              <a:spcAft>
                <a:spcPts val="0"/>
              </a:spcAft>
            </a:pPr>
            <a:r>
              <a:rPr lang="en-US" sz="1400" b="1" kern="0" dirty="0">
                <a:solidFill>
                  <a:schemeClr val="bg1"/>
                </a:solidFill>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37" y="1865976"/>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517" name="Freeform: Shape 516">
            <a:extLst>
              <a:ext uri="{FF2B5EF4-FFF2-40B4-BE49-F238E27FC236}">
                <a16:creationId xmlns:a16="http://schemas.microsoft.com/office/drawing/2014/main" id="{6D368D20-0984-41A4-8259-5C0733546259}"/>
              </a:ext>
            </a:extLst>
          </p:cNvPr>
          <p:cNvSpPr/>
          <p:nvPr/>
        </p:nvSpPr>
        <p:spPr>
          <a:xfrm>
            <a:off x="6088220" y="1513044"/>
            <a:ext cx="1288074" cy="2774902"/>
          </a:xfrm>
          <a:custGeom>
            <a:avLst/>
            <a:gdLst>
              <a:gd name="connsiteX0" fmla="*/ 680799 w 1288074"/>
              <a:gd name="connsiteY0" fmla="*/ 0 h 2988128"/>
              <a:gd name="connsiteX1" fmla="*/ 1268628 w 1288074"/>
              <a:gd name="connsiteY1" fmla="*/ 364671 h 2988128"/>
              <a:gd name="connsiteX2" fmla="*/ 43985 w 1288074"/>
              <a:gd name="connsiteY2" fmla="*/ 876300 h 2988128"/>
              <a:gd name="connsiteX3" fmla="*/ 359671 w 1288074"/>
              <a:gd name="connsiteY3" fmla="*/ 1719943 h 2988128"/>
              <a:gd name="connsiteX4" fmla="*/ 1208756 w 1288074"/>
              <a:gd name="connsiteY4" fmla="*/ 2400300 h 2988128"/>
              <a:gd name="connsiteX5" fmla="*/ 789656 w 1288074"/>
              <a:gd name="connsiteY5" fmla="*/ 2988128 h 298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074" h="2988128">
                <a:moveTo>
                  <a:pt x="680799" y="0"/>
                </a:moveTo>
                <a:cubicBezTo>
                  <a:pt x="1027781" y="109310"/>
                  <a:pt x="1374764" y="218621"/>
                  <a:pt x="1268628" y="364671"/>
                </a:cubicBezTo>
                <a:cubicBezTo>
                  <a:pt x="1162492" y="510721"/>
                  <a:pt x="195478" y="650421"/>
                  <a:pt x="43985" y="876300"/>
                </a:cubicBezTo>
                <a:cubicBezTo>
                  <a:pt x="-107508" y="1102179"/>
                  <a:pt x="165543" y="1465943"/>
                  <a:pt x="359671" y="1719943"/>
                </a:cubicBezTo>
                <a:cubicBezTo>
                  <a:pt x="553799" y="1973943"/>
                  <a:pt x="1137092" y="2188936"/>
                  <a:pt x="1208756" y="2400300"/>
                </a:cubicBezTo>
                <a:cubicBezTo>
                  <a:pt x="1280420" y="2611664"/>
                  <a:pt x="1035038" y="2799896"/>
                  <a:pt x="789656" y="2988128"/>
                </a:cubicBezTo>
              </a:path>
            </a:pathLst>
          </a:custGeom>
          <a:ln w="28575">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sp>
        <p:nvSpPr>
          <p:cNvPr id="518" name="Rectangle 517">
            <a:extLst>
              <a:ext uri="{FF2B5EF4-FFF2-40B4-BE49-F238E27FC236}">
                <a16:creationId xmlns:a16="http://schemas.microsoft.com/office/drawing/2014/main" id="{702C4E04-26CC-4EF9-A8B4-99E8066FE866}"/>
              </a:ext>
            </a:extLst>
          </p:cNvPr>
          <p:cNvSpPr/>
          <p:nvPr/>
        </p:nvSpPr>
        <p:spPr>
          <a:xfrm>
            <a:off x="151098" y="592195"/>
            <a:ext cx="4572000" cy="276999"/>
          </a:xfrm>
          <a:prstGeom prst="rect">
            <a:avLst/>
          </a:prstGeom>
        </p:spPr>
        <p:txBody>
          <a:bodyPr>
            <a:spAutoFit/>
          </a:bodyPr>
          <a:lstStyle/>
          <a:p>
            <a:r>
              <a:rPr lang="en-US" sz="1200" dirty="0">
                <a:solidFill>
                  <a:schemeClr val="bg1"/>
                </a:solidFill>
                <a:latin typeface="Arial" panose="020B0604020202020204" pitchFamily="34" charset="0"/>
                <a:cs typeface="Arial" panose="020B0604020202020204" pitchFamily="34" charset="0"/>
              </a:rPr>
              <a:t>Traffic is directly forwarded between RL across Pods</a:t>
            </a:r>
          </a:p>
        </p:txBody>
      </p:sp>
      <p:sp>
        <p:nvSpPr>
          <p:cNvPr id="139" name="Rectangle: Rounded Corners 138">
            <a:extLst>
              <a:ext uri="{FF2B5EF4-FFF2-40B4-BE49-F238E27FC236}">
                <a16:creationId xmlns:a16="http://schemas.microsoft.com/office/drawing/2014/main" id="{184A651A-B2B7-4711-8622-9294EACAC0A9}"/>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pic>
        <p:nvPicPr>
          <p:cNvPr id="140" name="Picture 93" descr="Device_router_3057_RGB.png">
            <a:extLst>
              <a:ext uri="{FF2B5EF4-FFF2-40B4-BE49-F238E27FC236}">
                <a16:creationId xmlns:a16="http://schemas.microsoft.com/office/drawing/2014/main" id="{6E3E6AF2-35D7-4ADE-8BA3-A276C1EAB20B}"/>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633872" y="143237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 name="Picture 93" descr="Device_router_3057_RGB.png">
            <a:extLst>
              <a:ext uri="{FF2B5EF4-FFF2-40B4-BE49-F238E27FC236}">
                <a16:creationId xmlns:a16="http://schemas.microsoft.com/office/drawing/2014/main" id="{D4028F2E-C613-4779-A45F-BC9530D37346}"/>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61246" y="423532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9" name="Straight Connector 28">
            <a:extLst>
              <a:ext uri="{FF2B5EF4-FFF2-40B4-BE49-F238E27FC236}">
                <a16:creationId xmlns:a16="http://schemas.microsoft.com/office/drawing/2014/main" id="{33B88905-4209-455F-AFE4-30424C0819D1}"/>
              </a:ext>
            </a:extLst>
          </p:cNvPr>
          <p:cNvCxnSpPr>
            <a:stCxn id="112" idx="0"/>
            <a:endCxn id="140" idx="1"/>
          </p:cNvCxnSpPr>
          <p:nvPr/>
        </p:nvCxnSpPr>
        <p:spPr>
          <a:xfrm flipV="1">
            <a:off x="6282800" y="1508528"/>
            <a:ext cx="1351072" cy="35744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0756D92-212A-4B0E-904C-C7CEBB48A5A4}"/>
              </a:ext>
            </a:extLst>
          </p:cNvPr>
          <p:cNvCxnSpPr>
            <a:stCxn id="140" idx="1"/>
            <a:endCxn id="111" idx="0"/>
          </p:cNvCxnSpPr>
          <p:nvPr/>
        </p:nvCxnSpPr>
        <p:spPr>
          <a:xfrm flipH="1">
            <a:off x="7340293" y="1508528"/>
            <a:ext cx="293579" cy="35744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04E099-4AC8-4DAF-B0F1-C756F9790D18}"/>
              </a:ext>
            </a:extLst>
          </p:cNvPr>
          <p:cNvCxnSpPr>
            <a:stCxn id="458" idx="0"/>
            <a:endCxn id="141" idx="0"/>
          </p:cNvCxnSpPr>
          <p:nvPr/>
        </p:nvCxnSpPr>
        <p:spPr>
          <a:xfrm>
            <a:off x="6073631" y="3812291"/>
            <a:ext cx="1867144" cy="4230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BD9B418-14D7-466B-8209-59F48681EBC3}"/>
              </a:ext>
            </a:extLst>
          </p:cNvPr>
          <p:cNvCxnSpPr>
            <a:endCxn id="141" idx="0"/>
          </p:cNvCxnSpPr>
          <p:nvPr/>
        </p:nvCxnSpPr>
        <p:spPr>
          <a:xfrm>
            <a:off x="7271861" y="3857897"/>
            <a:ext cx="668914" cy="37743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F019E7E9-1BCC-4ED2-9AC9-6AB9ADFA2A9B}"/>
              </a:ext>
            </a:extLst>
          </p:cNvPr>
          <p:cNvSpPr/>
          <p:nvPr/>
        </p:nvSpPr>
        <p:spPr>
          <a:xfrm>
            <a:off x="5996352" y="1512277"/>
            <a:ext cx="1922586" cy="2678723"/>
          </a:xfrm>
          <a:custGeom>
            <a:avLst/>
            <a:gdLst>
              <a:gd name="connsiteX0" fmla="*/ 1699848 w 1922586"/>
              <a:gd name="connsiteY0" fmla="*/ 0 h 2678723"/>
              <a:gd name="connsiteX1" fmla="*/ 1307125 w 1922586"/>
              <a:gd name="connsiteY1" fmla="*/ 509954 h 2678723"/>
              <a:gd name="connsiteX2" fmla="*/ 2 w 1922586"/>
              <a:gd name="connsiteY2" fmla="*/ 973015 h 2678723"/>
              <a:gd name="connsiteX3" fmla="*/ 1295402 w 1922586"/>
              <a:gd name="connsiteY3" fmla="*/ 2157046 h 2678723"/>
              <a:gd name="connsiteX4" fmla="*/ 1922586 w 1922586"/>
              <a:gd name="connsiteY4" fmla="*/ 2678723 h 267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2586" h="2678723">
                <a:moveTo>
                  <a:pt x="1699848" y="0"/>
                </a:moveTo>
                <a:cubicBezTo>
                  <a:pt x="1645140" y="173892"/>
                  <a:pt x="1590433" y="347785"/>
                  <a:pt x="1307125" y="509954"/>
                </a:cubicBezTo>
                <a:cubicBezTo>
                  <a:pt x="1023817" y="672123"/>
                  <a:pt x="1956" y="698500"/>
                  <a:pt x="2" y="973015"/>
                </a:cubicBezTo>
                <a:cubicBezTo>
                  <a:pt x="-1952" y="1247530"/>
                  <a:pt x="974971" y="1872761"/>
                  <a:pt x="1295402" y="2157046"/>
                </a:cubicBezTo>
                <a:cubicBezTo>
                  <a:pt x="1615833" y="2441331"/>
                  <a:pt x="1769209" y="2560027"/>
                  <a:pt x="1922586" y="2678723"/>
                </a:cubicBezTo>
              </a:path>
            </a:pathLst>
          </a:custGeom>
          <a:ln w="28575">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chemeClr val="bg1"/>
              </a:solidFill>
              <a:latin typeface="Arial"/>
            </a:endParaRPr>
          </a:p>
        </p:txBody>
      </p:sp>
      <p:grpSp>
        <p:nvGrpSpPr>
          <p:cNvPr id="145" name="Shape 314">
            <a:extLst>
              <a:ext uri="{FF2B5EF4-FFF2-40B4-BE49-F238E27FC236}">
                <a16:creationId xmlns:a16="http://schemas.microsoft.com/office/drawing/2014/main" id="{3E863DEF-4683-421A-9D12-05680EFFF273}"/>
              </a:ext>
            </a:extLst>
          </p:cNvPr>
          <p:cNvGrpSpPr/>
          <p:nvPr/>
        </p:nvGrpSpPr>
        <p:grpSpPr>
          <a:xfrm>
            <a:off x="1146554" y="3253372"/>
            <a:ext cx="202057" cy="189777"/>
            <a:chOff x="1853" y="592"/>
            <a:chExt cx="2052" cy="2052"/>
          </a:xfrm>
        </p:grpSpPr>
        <p:sp>
          <p:nvSpPr>
            <p:cNvPr id="146" name="Shape 315">
              <a:extLst>
                <a:ext uri="{FF2B5EF4-FFF2-40B4-BE49-F238E27FC236}">
                  <a16:creationId xmlns:a16="http://schemas.microsoft.com/office/drawing/2014/main" id="{4BFA3CA7-7F5E-41DC-BECA-7048A15D50CA}"/>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16">
              <a:extLst>
                <a:ext uri="{FF2B5EF4-FFF2-40B4-BE49-F238E27FC236}">
                  <a16:creationId xmlns:a16="http://schemas.microsoft.com/office/drawing/2014/main" id="{79C90BC2-AF08-461D-9138-6A8DB0914A1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17">
              <a:extLst>
                <a:ext uri="{FF2B5EF4-FFF2-40B4-BE49-F238E27FC236}">
                  <a16:creationId xmlns:a16="http://schemas.microsoft.com/office/drawing/2014/main" id="{E44AA9E8-CD6C-48E6-B4CE-DE2F5C64DFD0}"/>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18">
              <a:extLst>
                <a:ext uri="{FF2B5EF4-FFF2-40B4-BE49-F238E27FC236}">
                  <a16:creationId xmlns:a16="http://schemas.microsoft.com/office/drawing/2014/main" id="{A8EF8930-BD39-4E61-803B-22AB94308569}"/>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19">
              <a:extLst>
                <a:ext uri="{FF2B5EF4-FFF2-40B4-BE49-F238E27FC236}">
                  <a16:creationId xmlns:a16="http://schemas.microsoft.com/office/drawing/2014/main" id="{5061A0A4-946D-4A72-A012-81A4A5F54B61}"/>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20">
              <a:extLst>
                <a:ext uri="{FF2B5EF4-FFF2-40B4-BE49-F238E27FC236}">
                  <a16:creationId xmlns:a16="http://schemas.microsoft.com/office/drawing/2014/main" id="{E42F6407-2275-44ED-BF3E-750E044B5A78}"/>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1">
              <a:extLst>
                <a:ext uri="{FF2B5EF4-FFF2-40B4-BE49-F238E27FC236}">
                  <a16:creationId xmlns:a16="http://schemas.microsoft.com/office/drawing/2014/main" id="{AE6E069F-35E2-4C97-A869-F0EA8D077729}"/>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22">
              <a:extLst>
                <a:ext uri="{FF2B5EF4-FFF2-40B4-BE49-F238E27FC236}">
                  <a16:creationId xmlns:a16="http://schemas.microsoft.com/office/drawing/2014/main" id="{E6A660C0-B57D-44DB-B8F2-EFBA3442B09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23">
              <a:extLst>
                <a:ext uri="{FF2B5EF4-FFF2-40B4-BE49-F238E27FC236}">
                  <a16:creationId xmlns:a16="http://schemas.microsoft.com/office/drawing/2014/main" id="{CF51D079-F2F6-4146-BE27-BE8AA5BE633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4">
              <a:extLst>
                <a:ext uri="{FF2B5EF4-FFF2-40B4-BE49-F238E27FC236}">
                  <a16:creationId xmlns:a16="http://schemas.microsoft.com/office/drawing/2014/main" id="{34D90686-E012-4418-8819-B1E57DCB4EA2}"/>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5">
              <a:extLst>
                <a:ext uri="{FF2B5EF4-FFF2-40B4-BE49-F238E27FC236}">
                  <a16:creationId xmlns:a16="http://schemas.microsoft.com/office/drawing/2014/main" id="{F5A6D102-8453-4D9C-A082-B2E99902178B}"/>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0" name="Shape 314">
            <a:extLst>
              <a:ext uri="{FF2B5EF4-FFF2-40B4-BE49-F238E27FC236}">
                <a16:creationId xmlns:a16="http://schemas.microsoft.com/office/drawing/2014/main" id="{C0795B62-5E65-4C7D-9D8D-90AE41E0C190}"/>
              </a:ext>
            </a:extLst>
          </p:cNvPr>
          <p:cNvGrpSpPr/>
          <p:nvPr/>
        </p:nvGrpSpPr>
        <p:grpSpPr>
          <a:xfrm>
            <a:off x="1219813" y="3279031"/>
            <a:ext cx="202057" cy="189777"/>
            <a:chOff x="1853" y="592"/>
            <a:chExt cx="2052" cy="2052"/>
          </a:xfrm>
        </p:grpSpPr>
        <p:sp>
          <p:nvSpPr>
            <p:cNvPr id="176" name="Shape 315">
              <a:extLst>
                <a:ext uri="{FF2B5EF4-FFF2-40B4-BE49-F238E27FC236}">
                  <a16:creationId xmlns:a16="http://schemas.microsoft.com/office/drawing/2014/main" id="{62AA93DE-A774-4461-A0E7-67D8CB95D94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16">
              <a:extLst>
                <a:ext uri="{FF2B5EF4-FFF2-40B4-BE49-F238E27FC236}">
                  <a16:creationId xmlns:a16="http://schemas.microsoft.com/office/drawing/2014/main" id="{2A529376-23BC-45A5-9D9F-D502B3F86B07}"/>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7">
              <a:extLst>
                <a:ext uri="{FF2B5EF4-FFF2-40B4-BE49-F238E27FC236}">
                  <a16:creationId xmlns:a16="http://schemas.microsoft.com/office/drawing/2014/main" id="{B8CFA569-7818-4A17-8264-91B3EF78082D}"/>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18">
              <a:extLst>
                <a:ext uri="{FF2B5EF4-FFF2-40B4-BE49-F238E27FC236}">
                  <a16:creationId xmlns:a16="http://schemas.microsoft.com/office/drawing/2014/main" id="{5394C954-E2B9-4207-8D7C-56DF587B93E8}"/>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9">
              <a:extLst>
                <a:ext uri="{FF2B5EF4-FFF2-40B4-BE49-F238E27FC236}">
                  <a16:creationId xmlns:a16="http://schemas.microsoft.com/office/drawing/2014/main" id="{931F40BB-72AF-477E-A430-97498C84E013}"/>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20">
              <a:extLst>
                <a:ext uri="{FF2B5EF4-FFF2-40B4-BE49-F238E27FC236}">
                  <a16:creationId xmlns:a16="http://schemas.microsoft.com/office/drawing/2014/main" id="{E395EDC2-3888-43C1-99E9-40A808BBEB85}"/>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1">
              <a:extLst>
                <a:ext uri="{FF2B5EF4-FFF2-40B4-BE49-F238E27FC236}">
                  <a16:creationId xmlns:a16="http://schemas.microsoft.com/office/drawing/2014/main" id="{E5FD1644-CDCF-4E85-83C4-45C4E3ED15A2}"/>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2">
              <a:extLst>
                <a:ext uri="{FF2B5EF4-FFF2-40B4-BE49-F238E27FC236}">
                  <a16:creationId xmlns:a16="http://schemas.microsoft.com/office/drawing/2014/main" id="{FF57596D-820A-48B6-AEFA-AA52CFB6E4D3}"/>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3">
              <a:extLst>
                <a:ext uri="{FF2B5EF4-FFF2-40B4-BE49-F238E27FC236}">
                  <a16:creationId xmlns:a16="http://schemas.microsoft.com/office/drawing/2014/main" id="{93A9DA43-6744-4892-9818-97A790CC5629}"/>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4">
              <a:extLst>
                <a:ext uri="{FF2B5EF4-FFF2-40B4-BE49-F238E27FC236}">
                  <a16:creationId xmlns:a16="http://schemas.microsoft.com/office/drawing/2014/main" id="{E5DA77FF-EF8B-4F62-A754-65CF501C1EB5}"/>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5">
              <a:extLst>
                <a:ext uri="{FF2B5EF4-FFF2-40B4-BE49-F238E27FC236}">
                  <a16:creationId xmlns:a16="http://schemas.microsoft.com/office/drawing/2014/main" id="{66E2D699-6425-484C-9F7D-E9FAB50D22DE}"/>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7" name="Shape 314">
            <a:extLst>
              <a:ext uri="{FF2B5EF4-FFF2-40B4-BE49-F238E27FC236}">
                <a16:creationId xmlns:a16="http://schemas.microsoft.com/office/drawing/2014/main" id="{15309254-3AA6-4EE1-AE2F-4A4FC15D5DFD}"/>
              </a:ext>
            </a:extLst>
          </p:cNvPr>
          <p:cNvGrpSpPr/>
          <p:nvPr/>
        </p:nvGrpSpPr>
        <p:grpSpPr>
          <a:xfrm>
            <a:off x="1166464" y="2107255"/>
            <a:ext cx="202057" cy="189777"/>
            <a:chOff x="1853" y="592"/>
            <a:chExt cx="2052" cy="2052"/>
          </a:xfrm>
        </p:grpSpPr>
        <p:sp>
          <p:nvSpPr>
            <p:cNvPr id="188" name="Shape 315">
              <a:extLst>
                <a:ext uri="{FF2B5EF4-FFF2-40B4-BE49-F238E27FC236}">
                  <a16:creationId xmlns:a16="http://schemas.microsoft.com/office/drawing/2014/main" id="{AA1A903D-6843-458F-B0EE-E193B80E0217}"/>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6">
              <a:extLst>
                <a:ext uri="{FF2B5EF4-FFF2-40B4-BE49-F238E27FC236}">
                  <a16:creationId xmlns:a16="http://schemas.microsoft.com/office/drawing/2014/main" id="{2BCF3F6F-FCD2-4F55-97D6-6889087B5F2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7">
              <a:extLst>
                <a:ext uri="{FF2B5EF4-FFF2-40B4-BE49-F238E27FC236}">
                  <a16:creationId xmlns:a16="http://schemas.microsoft.com/office/drawing/2014/main" id="{F1FF863C-8468-415B-9817-4FC4DEE7BA2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8">
              <a:extLst>
                <a:ext uri="{FF2B5EF4-FFF2-40B4-BE49-F238E27FC236}">
                  <a16:creationId xmlns:a16="http://schemas.microsoft.com/office/drawing/2014/main" id="{178BB1DB-B511-4D45-955E-A1DEB2127A9C}"/>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9">
              <a:extLst>
                <a:ext uri="{FF2B5EF4-FFF2-40B4-BE49-F238E27FC236}">
                  <a16:creationId xmlns:a16="http://schemas.microsoft.com/office/drawing/2014/main" id="{8D8C1731-A553-4A61-A3D3-A26FAD5FB91B}"/>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0">
              <a:extLst>
                <a:ext uri="{FF2B5EF4-FFF2-40B4-BE49-F238E27FC236}">
                  <a16:creationId xmlns:a16="http://schemas.microsoft.com/office/drawing/2014/main" id="{95DA49DD-4D97-437A-8EF1-B81FD37FA6E4}"/>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1">
              <a:extLst>
                <a:ext uri="{FF2B5EF4-FFF2-40B4-BE49-F238E27FC236}">
                  <a16:creationId xmlns:a16="http://schemas.microsoft.com/office/drawing/2014/main" id="{86CBA4FA-B722-40DE-AE88-2B31319EBC18}"/>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2">
              <a:extLst>
                <a:ext uri="{FF2B5EF4-FFF2-40B4-BE49-F238E27FC236}">
                  <a16:creationId xmlns:a16="http://schemas.microsoft.com/office/drawing/2014/main" id="{273A8E30-4FB3-4D99-85FF-9FFEAB2978D9}"/>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3">
              <a:extLst>
                <a:ext uri="{FF2B5EF4-FFF2-40B4-BE49-F238E27FC236}">
                  <a16:creationId xmlns:a16="http://schemas.microsoft.com/office/drawing/2014/main" id="{0C8F0317-D173-45C1-8E67-593115F9E0D8}"/>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4">
              <a:extLst>
                <a:ext uri="{FF2B5EF4-FFF2-40B4-BE49-F238E27FC236}">
                  <a16:creationId xmlns:a16="http://schemas.microsoft.com/office/drawing/2014/main" id="{66206664-BF8B-4559-A793-67B2B84B59BC}"/>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25">
              <a:extLst>
                <a:ext uri="{FF2B5EF4-FFF2-40B4-BE49-F238E27FC236}">
                  <a16:creationId xmlns:a16="http://schemas.microsoft.com/office/drawing/2014/main" id="{B4EB69B4-3E96-453A-B373-713BF147F7AB}"/>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06" name="Rectangle: Rounded Corners 205">
            <a:extLst>
              <a:ext uri="{FF2B5EF4-FFF2-40B4-BE49-F238E27FC236}">
                <a16:creationId xmlns:a16="http://schemas.microsoft.com/office/drawing/2014/main" id="{BF7B9F11-5FEA-4378-BEAB-F382EAA0C3FB}"/>
              </a:ext>
            </a:extLst>
          </p:cNvPr>
          <p:cNvSpPr/>
          <p:nvPr/>
        </p:nvSpPr>
        <p:spPr>
          <a:xfrm>
            <a:off x="1130310" y="2075233"/>
            <a:ext cx="312249" cy="142606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44057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6605223" y="3291989"/>
            <a:ext cx="2233143" cy="1171495"/>
          </a:xfrm>
          <a:prstGeom prst="roundRect">
            <a:avLst/>
          </a:prstGeom>
          <a:solidFill>
            <a:schemeClr val="accent2">
              <a:lumMod val="20000"/>
              <a:lumOff val="80000"/>
            </a:schemeClr>
          </a:solid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2634330" y="3120520"/>
            <a:ext cx="3030800" cy="1423373"/>
          </a:xfrm>
          <a:prstGeom prst="roundRect">
            <a:avLst/>
          </a:prstGeom>
          <a:solidFill>
            <a:schemeClr val="accent2">
              <a:lumMod val="20000"/>
              <a:lumOff val="80000"/>
            </a:schemeClr>
          </a:solid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6656430" y="1323297"/>
            <a:ext cx="2216524"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2663540" y="1271412"/>
            <a:ext cx="2996021" cy="1044046"/>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3080591" y="2506648"/>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sp>
        <p:nvSpPr>
          <p:cNvPr id="512" name="Freeform: Shape 511">
            <a:extLst>
              <a:ext uri="{FF2B5EF4-FFF2-40B4-BE49-F238E27FC236}">
                <a16:creationId xmlns:a16="http://schemas.microsoft.com/office/drawing/2014/main" id="{9763E02E-F7E4-4A2B-9BB8-3A8D400A577D}"/>
              </a:ext>
            </a:extLst>
          </p:cNvPr>
          <p:cNvSpPr/>
          <p:nvPr/>
        </p:nvSpPr>
        <p:spPr>
          <a:xfrm>
            <a:off x="7227310" y="1819258"/>
            <a:ext cx="1001486" cy="1583871"/>
          </a:xfrm>
          <a:custGeom>
            <a:avLst/>
            <a:gdLst>
              <a:gd name="connsiteX0" fmla="*/ 0 w 1001486"/>
              <a:gd name="connsiteY0" fmla="*/ 0 h 1583871"/>
              <a:gd name="connsiteX1" fmla="*/ 310243 w 1001486"/>
              <a:gd name="connsiteY1" fmla="*/ 772886 h 1583871"/>
              <a:gd name="connsiteX2" fmla="*/ 1001486 w 1001486"/>
              <a:gd name="connsiteY2" fmla="*/ 1583871 h 1583871"/>
            </a:gdLst>
            <a:ahLst/>
            <a:cxnLst>
              <a:cxn ang="0">
                <a:pos x="connsiteX0" y="connsiteY0"/>
              </a:cxn>
              <a:cxn ang="0">
                <a:pos x="connsiteX1" y="connsiteY1"/>
              </a:cxn>
              <a:cxn ang="0">
                <a:pos x="connsiteX2" y="connsiteY2"/>
              </a:cxn>
            </a:cxnLst>
            <a:rect l="l" t="t" r="r" b="b"/>
            <a:pathLst>
              <a:path w="1001486" h="1583871">
                <a:moveTo>
                  <a:pt x="0" y="0"/>
                </a:moveTo>
                <a:cubicBezTo>
                  <a:pt x="71664" y="254454"/>
                  <a:pt x="143329" y="508908"/>
                  <a:pt x="310243" y="772886"/>
                </a:cubicBezTo>
                <a:cubicBezTo>
                  <a:pt x="477157" y="1036864"/>
                  <a:pt x="739321" y="1310367"/>
                  <a:pt x="1001486" y="1583871"/>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7035964" y="2129915"/>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513" name="Freeform: Shape 512">
            <a:extLst>
              <a:ext uri="{FF2B5EF4-FFF2-40B4-BE49-F238E27FC236}">
                <a16:creationId xmlns:a16="http://schemas.microsoft.com/office/drawing/2014/main" id="{83795B0A-0301-46E6-B7E9-B2835AEB880A}"/>
              </a:ext>
            </a:extLst>
          </p:cNvPr>
          <p:cNvSpPr/>
          <p:nvPr/>
        </p:nvSpPr>
        <p:spPr>
          <a:xfrm>
            <a:off x="7221867" y="1835587"/>
            <a:ext cx="533400" cy="1910442"/>
          </a:xfrm>
          <a:custGeom>
            <a:avLst/>
            <a:gdLst>
              <a:gd name="connsiteX0" fmla="*/ 0 w 533400"/>
              <a:gd name="connsiteY0" fmla="*/ 0 h 1910442"/>
              <a:gd name="connsiteX1" fmla="*/ 277586 w 533400"/>
              <a:gd name="connsiteY1" fmla="*/ 1148442 h 1910442"/>
              <a:gd name="connsiteX2" fmla="*/ 533400 w 533400"/>
              <a:gd name="connsiteY2" fmla="*/ 1910442 h 1910442"/>
            </a:gdLst>
            <a:ahLst/>
            <a:cxnLst>
              <a:cxn ang="0">
                <a:pos x="connsiteX0" y="connsiteY0"/>
              </a:cxn>
              <a:cxn ang="0">
                <a:pos x="connsiteX1" y="connsiteY1"/>
              </a:cxn>
              <a:cxn ang="0">
                <a:pos x="connsiteX2" y="connsiteY2"/>
              </a:cxn>
            </a:cxnLst>
            <a:rect l="l" t="t" r="r" b="b"/>
            <a:pathLst>
              <a:path w="533400" h="1910442">
                <a:moveTo>
                  <a:pt x="0" y="0"/>
                </a:moveTo>
                <a:cubicBezTo>
                  <a:pt x="94343" y="415017"/>
                  <a:pt x="188686" y="830035"/>
                  <a:pt x="277586" y="1148442"/>
                </a:cubicBezTo>
                <a:cubicBezTo>
                  <a:pt x="366486" y="1466849"/>
                  <a:pt x="449943" y="1688645"/>
                  <a:pt x="533400" y="1910442"/>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1" name="Freeform: Shape 510">
            <a:extLst>
              <a:ext uri="{FF2B5EF4-FFF2-40B4-BE49-F238E27FC236}">
                <a16:creationId xmlns:a16="http://schemas.microsoft.com/office/drawing/2014/main" id="{5E4E85DD-F674-4D6E-9BC5-AE3C38EBF191}"/>
              </a:ext>
            </a:extLst>
          </p:cNvPr>
          <p:cNvSpPr/>
          <p:nvPr/>
        </p:nvSpPr>
        <p:spPr>
          <a:xfrm>
            <a:off x="6967447" y="1825325"/>
            <a:ext cx="432622" cy="1589315"/>
          </a:xfrm>
          <a:custGeom>
            <a:avLst/>
            <a:gdLst>
              <a:gd name="connsiteX0" fmla="*/ 249072 w 432622"/>
              <a:gd name="connsiteY0" fmla="*/ 0 h 1589315"/>
              <a:gd name="connsiteX1" fmla="*/ 4144 w 432622"/>
              <a:gd name="connsiteY1" fmla="*/ 391886 h 1589315"/>
              <a:gd name="connsiteX2" fmla="*/ 428686 w 432622"/>
              <a:gd name="connsiteY2" fmla="*/ 1224643 h 1589315"/>
              <a:gd name="connsiteX3" fmla="*/ 227301 w 432622"/>
              <a:gd name="connsiteY3" fmla="*/ 1589315 h 1589315"/>
              <a:gd name="connsiteX4" fmla="*/ 227301 w 432622"/>
              <a:gd name="connsiteY4" fmla="*/ 1589315 h 1589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622" h="1589315">
                <a:moveTo>
                  <a:pt x="249072" y="0"/>
                </a:moveTo>
                <a:cubicBezTo>
                  <a:pt x="111640" y="93889"/>
                  <a:pt x="-25792" y="187779"/>
                  <a:pt x="4144" y="391886"/>
                </a:cubicBezTo>
                <a:cubicBezTo>
                  <a:pt x="34080" y="595993"/>
                  <a:pt x="391493" y="1025072"/>
                  <a:pt x="428686" y="1224643"/>
                </a:cubicBezTo>
                <a:cubicBezTo>
                  <a:pt x="465879" y="1424214"/>
                  <a:pt x="227301" y="1589315"/>
                  <a:pt x="227301" y="1589315"/>
                </a:cubicBezTo>
                <a:lnTo>
                  <a:pt x="227301" y="1589315"/>
                </a:ln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4" name="Freeform: Shape 513">
            <a:extLst>
              <a:ext uri="{FF2B5EF4-FFF2-40B4-BE49-F238E27FC236}">
                <a16:creationId xmlns:a16="http://schemas.microsoft.com/office/drawing/2014/main" id="{516720D5-0308-43B3-8814-7DB97B30B04F}"/>
              </a:ext>
            </a:extLst>
          </p:cNvPr>
          <p:cNvSpPr/>
          <p:nvPr/>
        </p:nvSpPr>
        <p:spPr>
          <a:xfrm>
            <a:off x="7205539" y="1775715"/>
            <a:ext cx="1077685" cy="1632857"/>
          </a:xfrm>
          <a:custGeom>
            <a:avLst/>
            <a:gdLst>
              <a:gd name="connsiteX0" fmla="*/ 1077685 w 1077685"/>
              <a:gd name="connsiteY0" fmla="*/ 0 h 1632857"/>
              <a:gd name="connsiteX1" fmla="*/ 0 w 1077685"/>
              <a:gd name="connsiteY1" fmla="*/ 1632857 h 1632857"/>
            </a:gdLst>
            <a:ahLst/>
            <a:cxnLst>
              <a:cxn ang="0">
                <a:pos x="connsiteX0" y="connsiteY0"/>
              </a:cxn>
              <a:cxn ang="0">
                <a:pos x="connsiteX1" y="connsiteY1"/>
              </a:cxn>
            </a:cxnLst>
            <a:rect l="l" t="t" r="r" b="b"/>
            <a:pathLst>
              <a:path w="1077685" h="1632857">
                <a:moveTo>
                  <a:pt x="1077685" y="0"/>
                </a:moveTo>
                <a:lnTo>
                  <a:pt x="0" y="1632857"/>
                </a:lnTo>
              </a:path>
            </a:pathLst>
          </a:custGeom>
          <a:no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Freeform: Shape 514">
            <a:extLst>
              <a:ext uri="{FF2B5EF4-FFF2-40B4-BE49-F238E27FC236}">
                <a16:creationId xmlns:a16="http://schemas.microsoft.com/office/drawing/2014/main" id="{C5C7C202-562D-4186-A8CF-670C27126CA0}"/>
              </a:ext>
            </a:extLst>
          </p:cNvPr>
          <p:cNvSpPr/>
          <p:nvPr/>
        </p:nvSpPr>
        <p:spPr>
          <a:xfrm>
            <a:off x="7738939" y="1770272"/>
            <a:ext cx="533400" cy="1953986"/>
          </a:xfrm>
          <a:custGeom>
            <a:avLst/>
            <a:gdLst>
              <a:gd name="connsiteX0" fmla="*/ 533400 w 533400"/>
              <a:gd name="connsiteY0" fmla="*/ 0 h 1953986"/>
              <a:gd name="connsiteX1" fmla="*/ 0 w 533400"/>
              <a:gd name="connsiteY1" fmla="*/ 1953986 h 1953986"/>
            </a:gdLst>
            <a:ahLst/>
            <a:cxnLst>
              <a:cxn ang="0">
                <a:pos x="connsiteX0" y="connsiteY0"/>
              </a:cxn>
              <a:cxn ang="0">
                <a:pos x="connsiteX1" y="connsiteY1"/>
              </a:cxn>
            </a:cxnLst>
            <a:rect l="l" t="t" r="r" b="b"/>
            <a:pathLst>
              <a:path w="533400" h="1953986">
                <a:moveTo>
                  <a:pt x="533400" y="0"/>
                </a:moveTo>
                <a:lnTo>
                  <a:pt x="0" y="1953986"/>
                </a:ln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7" name="Straight Connector 66">
            <a:extLst>
              <a:ext uri="{FF2B5EF4-FFF2-40B4-BE49-F238E27FC236}">
                <a16:creationId xmlns:a16="http://schemas.microsoft.com/office/drawing/2014/main" id="{63C40A25-2606-4849-AB57-4A601F7007E9}"/>
              </a:ext>
            </a:extLst>
          </p:cNvPr>
          <p:cNvCxnSpPr>
            <a:cxnSpLocks/>
            <a:stCxn id="158" idx="2"/>
            <a:endCxn id="171" idx="2"/>
          </p:cNvCxnSpPr>
          <p:nvPr/>
        </p:nvCxnSpPr>
        <p:spPr>
          <a:xfrm flipH="1" flipV="1">
            <a:off x="7199109" y="1562167"/>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327" y="1354636"/>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079080" y="3282848"/>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7805996" y="3848355"/>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4051" y="357487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007" y="3556329"/>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166275" y="2930398"/>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7149070" y="3048996"/>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7330539" y="3048996"/>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7149070" y="3822283"/>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678510" y="4127812"/>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506275" y="2783594"/>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3834318" y="2935903"/>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4685804" y="2935903"/>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1288"/>
            <a:ext cx="8915400" cy="434975"/>
          </a:xfrm>
        </p:spPr>
        <p:txBody>
          <a:bodyPr/>
          <a:lstStyle/>
          <a:p>
            <a:r>
              <a:rPr lang="en-US" dirty="0"/>
              <a:t>VXLAN tunnels between RL pairs across Pod</a:t>
            </a: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406" y="4274567"/>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214" y="4206200"/>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3514188" y="4061778"/>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3282087" y="4060786"/>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3403319" y="4202056"/>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3516796" y="4271124"/>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483" y="185643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046" y="1367609"/>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7229053" y="1575140"/>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7742828" y="1575140"/>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7619934" y="1605515"/>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871700" y="2428352"/>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7035964" y="2122388"/>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48" name="Rounded Rectangle 102">
            <a:extLst>
              <a:ext uri="{FF2B5EF4-FFF2-40B4-BE49-F238E27FC236}">
                <a16:creationId xmlns:a16="http://schemas.microsoft.com/office/drawing/2014/main" id="{985E9AD0-F9E3-4D7C-B5ED-5346C016D4C4}"/>
              </a:ext>
            </a:extLst>
          </p:cNvPr>
          <p:cNvSpPr/>
          <p:nvPr/>
        </p:nvSpPr>
        <p:spPr>
          <a:xfrm>
            <a:off x="7282316" y="3724196"/>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56" name="Rounded Rectangle 102">
            <a:extLst>
              <a:ext uri="{FF2B5EF4-FFF2-40B4-BE49-F238E27FC236}">
                <a16:creationId xmlns:a16="http://schemas.microsoft.com/office/drawing/2014/main" id="{872BCC91-3DAF-44CF-BAA1-9734DBE857D3}"/>
              </a:ext>
            </a:extLst>
          </p:cNvPr>
          <p:cNvSpPr/>
          <p:nvPr/>
        </p:nvSpPr>
        <p:spPr>
          <a:xfrm>
            <a:off x="6688950" y="3404179"/>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57" name="Rounded Rectangle 102">
            <a:extLst>
              <a:ext uri="{FF2B5EF4-FFF2-40B4-BE49-F238E27FC236}">
                <a16:creationId xmlns:a16="http://schemas.microsoft.com/office/drawing/2014/main" id="{1C8CBC41-C604-488D-AE3A-38F4E6A1790C}"/>
              </a:ext>
            </a:extLst>
          </p:cNvPr>
          <p:cNvSpPr/>
          <p:nvPr/>
        </p:nvSpPr>
        <p:spPr>
          <a:xfrm>
            <a:off x="7790659" y="3401920"/>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70" name="Rounded Rectangle 102">
            <a:extLst>
              <a:ext uri="{FF2B5EF4-FFF2-40B4-BE49-F238E27FC236}">
                <a16:creationId xmlns:a16="http://schemas.microsoft.com/office/drawing/2014/main" id="{B822C7E4-078E-4F82-B9DE-CCC0B3A6734D}"/>
              </a:ext>
            </a:extLst>
          </p:cNvPr>
          <p:cNvSpPr/>
          <p:nvPr/>
        </p:nvSpPr>
        <p:spPr>
          <a:xfrm>
            <a:off x="7885552" y="1763672"/>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976" y="4200115"/>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7149070" y="3822283"/>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6816350" y="4203288"/>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7818765" y="4216471"/>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6829057" y="1324317"/>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7775310" y="1357241"/>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4416388" y="3265233"/>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6863862" y="1524715"/>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7559595" y="1606008"/>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6810267" y="3802749"/>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7636703" y="3965444"/>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3369894" y="4066752"/>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3420566" y="3265233"/>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153" name="Rounded Rectangle 102">
            <a:extLst>
              <a:ext uri="{FF2B5EF4-FFF2-40B4-BE49-F238E27FC236}">
                <a16:creationId xmlns:a16="http://schemas.microsoft.com/office/drawing/2014/main" id="{8A099940-628B-41CA-A46E-23597503064C}"/>
              </a:ext>
            </a:extLst>
          </p:cNvPr>
          <p:cNvSpPr/>
          <p:nvPr/>
        </p:nvSpPr>
        <p:spPr>
          <a:xfrm>
            <a:off x="7298945" y="2016069"/>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7099453" y="1835587"/>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2828399" y="4541012"/>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6316709" y="451601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6172090" y="826722"/>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546" y="1314775"/>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4911328" y="1522306"/>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4619514" y="1522306"/>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4536506" y="1355029"/>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3079080" y="1681995"/>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4" name="Rounded Rectangle 102">
            <a:extLst>
              <a:ext uri="{FF2B5EF4-FFF2-40B4-BE49-F238E27FC236}">
                <a16:creationId xmlns:a16="http://schemas.microsoft.com/office/drawing/2014/main" id="{9CC49AF5-D9D9-44E6-BA4E-E9A3508F0647}"/>
              </a:ext>
            </a:extLst>
          </p:cNvPr>
          <p:cNvSpPr/>
          <p:nvPr/>
        </p:nvSpPr>
        <p:spPr>
          <a:xfrm>
            <a:off x="3198473" y="1934725"/>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02" name="Oval 301">
            <a:extLst>
              <a:ext uri="{FF2B5EF4-FFF2-40B4-BE49-F238E27FC236}">
                <a16:creationId xmlns:a16="http://schemas.microsoft.com/office/drawing/2014/main" id="{2243CBF7-7BA0-478F-B159-E0D81DF454C2}"/>
              </a:ext>
            </a:extLst>
          </p:cNvPr>
          <p:cNvSpPr/>
          <p:nvPr/>
        </p:nvSpPr>
        <p:spPr>
          <a:xfrm>
            <a:off x="4778742" y="1556131"/>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187212" y="2448981"/>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3675156" y="2273941"/>
            <a:ext cx="691585" cy="17504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4366741" y="2271637"/>
            <a:ext cx="342448" cy="17734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4756175" y="1569128"/>
            <a:ext cx="419234" cy="184666"/>
          </a:xfrm>
          <a:prstGeom prst="rect">
            <a:avLst/>
          </a:prstGeom>
          <a:noFill/>
        </p:spPr>
        <p:txBody>
          <a:bodyPr wrap="square" rtlCol="0">
            <a:spAutoFit/>
          </a:bodyPr>
          <a:lstStyle/>
          <a:p>
            <a:r>
              <a:rPr lang="en-US" sz="600" dirty="0">
                <a:latin typeface="+mn-lt"/>
              </a:rPr>
              <a:t>Po1</a:t>
            </a:r>
          </a:p>
        </p:txBody>
      </p:sp>
      <p:sp>
        <p:nvSpPr>
          <p:cNvPr id="303" name="Rounded Rectangle 102">
            <a:extLst>
              <a:ext uri="{FF2B5EF4-FFF2-40B4-BE49-F238E27FC236}">
                <a16:creationId xmlns:a16="http://schemas.microsoft.com/office/drawing/2014/main" id="{D60D24B3-4F9C-4D12-905D-0C5A5172AFE4}"/>
              </a:ext>
            </a:extLst>
          </p:cNvPr>
          <p:cNvSpPr/>
          <p:nvPr/>
        </p:nvSpPr>
        <p:spPr>
          <a:xfrm>
            <a:off x="4277312" y="1941303"/>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13" name="Rectangle 312">
            <a:extLst>
              <a:ext uri="{FF2B5EF4-FFF2-40B4-BE49-F238E27FC236}">
                <a16:creationId xmlns:a16="http://schemas.microsoft.com/office/drawing/2014/main" id="{9BDAE0EA-F4F8-4CED-85A4-EF17369C6154}"/>
              </a:ext>
            </a:extLst>
          </p:cNvPr>
          <p:cNvSpPr/>
          <p:nvPr/>
        </p:nvSpPr>
        <p:spPr>
          <a:xfrm>
            <a:off x="3006978" y="80265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Pod2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990" y="1856434"/>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8" name="Rounded Rectangle 102">
            <a:extLst>
              <a:ext uri="{FF2B5EF4-FFF2-40B4-BE49-F238E27FC236}">
                <a16:creationId xmlns:a16="http://schemas.microsoft.com/office/drawing/2014/main" id="{3DCA1D7C-FB31-4536-9E09-E9099BF1BE7B}"/>
              </a:ext>
            </a:extLst>
          </p:cNvPr>
          <p:cNvSpPr/>
          <p:nvPr/>
        </p:nvSpPr>
        <p:spPr>
          <a:xfrm>
            <a:off x="6745987" y="1774850"/>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64" name="Freeform: Shape 63">
            <a:extLst>
              <a:ext uri="{FF2B5EF4-FFF2-40B4-BE49-F238E27FC236}">
                <a16:creationId xmlns:a16="http://schemas.microsoft.com/office/drawing/2014/main" id="{1ACEA58A-4C15-4E90-8D13-F3233F88DB87}"/>
              </a:ext>
            </a:extLst>
          </p:cNvPr>
          <p:cNvSpPr/>
          <p:nvPr/>
        </p:nvSpPr>
        <p:spPr>
          <a:xfrm>
            <a:off x="8136267" y="2265572"/>
            <a:ext cx="87086" cy="1148443"/>
          </a:xfrm>
          <a:custGeom>
            <a:avLst/>
            <a:gdLst>
              <a:gd name="connsiteX0" fmla="*/ 0 w 87086"/>
              <a:gd name="connsiteY0" fmla="*/ 0 h 1148443"/>
              <a:gd name="connsiteX1" fmla="*/ 87086 w 87086"/>
              <a:gd name="connsiteY1" fmla="*/ 1148443 h 1148443"/>
            </a:gdLst>
            <a:ahLst/>
            <a:cxnLst>
              <a:cxn ang="0">
                <a:pos x="connsiteX0" y="connsiteY0"/>
              </a:cxn>
              <a:cxn ang="0">
                <a:pos x="connsiteX1" y="connsiteY1"/>
              </a:cxn>
            </a:cxnLst>
            <a:rect l="l" t="t" r="r" b="b"/>
            <a:pathLst>
              <a:path w="87086" h="1148443">
                <a:moveTo>
                  <a:pt x="0" y="0"/>
                </a:moveTo>
                <a:lnTo>
                  <a:pt x="87086" y="1148443"/>
                </a:ln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Rounded Corners 146">
            <a:extLst>
              <a:ext uri="{FF2B5EF4-FFF2-40B4-BE49-F238E27FC236}">
                <a16:creationId xmlns:a16="http://schemas.microsoft.com/office/drawing/2014/main" id="{00F6DED9-2BCB-4BF3-A6C7-74A4A4A7D511}"/>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150" name="Shape 314">
            <a:extLst>
              <a:ext uri="{FF2B5EF4-FFF2-40B4-BE49-F238E27FC236}">
                <a16:creationId xmlns:a16="http://schemas.microsoft.com/office/drawing/2014/main" id="{0B20B817-CD3E-4408-A87E-95E1F9DA5356}"/>
              </a:ext>
            </a:extLst>
          </p:cNvPr>
          <p:cNvGrpSpPr/>
          <p:nvPr/>
        </p:nvGrpSpPr>
        <p:grpSpPr>
          <a:xfrm>
            <a:off x="2756715" y="3184916"/>
            <a:ext cx="202057" cy="189777"/>
            <a:chOff x="1853" y="592"/>
            <a:chExt cx="2052" cy="2052"/>
          </a:xfrm>
        </p:grpSpPr>
        <p:sp>
          <p:nvSpPr>
            <p:cNvPr id="151" name="Shape 315">
              <a:extLst>
                <a:ext uri="{FF2B5EF4-FFF2-40B4-BE49-F238E27FC236}">
                  <a16:creationId xmlns:a16="http://schemas.microsoft.com/office/drawing/2014/main" id="{10F834D8-FB02-40C6-82D5-D0475EDCB73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16">
              <a:extLst>
                <a:ext uri="{FF2B5EF4-FFF2-40B4-BE49-F238E27FC236}">
                  <a16:creationId xmlns:a16="http://schemas.microsoft.com/office/drawing/2014/main" id="{9D3D5625-D6AB-49F4-9506-0105D96D75E6}"/>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17">
              <a:extLst>
                <a:ext uri="{FF2B5EF4-FFF2-40B4-BE49-F238E27FC236}">
                  <a16:creationId xmlns:a16="http://schemas.microsoft.com/office/drawing/2014/main" id="{A3258834-AE20-4498-B34C-1DE7E989A7B0}"/>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18">
              <a:extLst>
                <a:ext uri="{FF2B5EF4-FFF2-40B4-BE49-F238E27FC236}">
                  <a16:creationId xmlns:a16="http://schemas.microsoft.com/office/drawing/2014/main" id="{5926F8F2-2216-438A-8FD1-29403FD9F53B}"/>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9">
              <a:extLst>
                <a:ext uri="{FF2B5EF4-FFF2-40B4-BE49-F238E27FC236}">
                  <a16:creationId xmlns:a16="http://schemas.microsoft.com/office/drawing/2014/main" id="{4EC17B26-8090-46E6-87BA-B0C58062EF7F}"/>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20">
              <a:extLst>
                <a:ext uri="{FF2B5EF4-FFF2-40B4-BE49-F238E27FC236}">
                  <a16:creationId xmlns:a16="http://schemas.microsoft.com/office/drawing/2014/main" id="{C3115734-CB47-439A-BC09-D536B614258D}"/>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1">
              <a:extLst>
                <a:ext uri="{FF2B5EF4-FFF2-40B4-BE49-F238E27FC236}">
                  <a16:creationId xmlns:a16="http://schemas.microsoft.com/office/drawing/2014/main" id="{2D7E6BAF-2E68-442B-9CF3-887D6F1C1BFD}"/>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22">
              <a:extLst>
                <a:ext uri="{FF2B5EF4-FFF2-40B4-BE49-F238E27FC236}">
                  <a16:creationId xmlns:a16="http://schemas.microsoft.com/office/drawing/2014/main" id="{993BF244-6A45-4A50-86B0-AFE3224172C9}"/>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3">
              <a:extLst>
                <a:ext uri="{FF2B5EF4-FFF2-40B4-BE49-F238E27FC236}">
                  <a16:creationId xmlns:a16="http://schemas.microsoft.com/office/drawing/2014/main" id="{8783033B-8217-40AC-9BBC-5CA25C1523D3}"/>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4">
              <a:extLst>
                <a:ext uri="{FF2B5EF4-FFF2-40B4-BE49-F238E27FC236}">
                  <a16:creationId xmlns:a16="http://schemas.microsoft.com/office/drawing/2014/main" id="{249F87F9-D70D-40E9-850F-5B197B447839}"/>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5">
              <a:extLst>
                <a:ext uri="{FF2B5EF4-FFF2-40B4-BE49-F238E27FC236}">
                  <a16:creationId xmlns:a16="http://schemas.microsoft.com/office/drawing/2014/main" id="{31C38171-2016-482B-9068-7B3E6075AA97}"/>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5" name="Shape 314">
            <a:extLst>
              <a:ext uri="{FF2B5EF4-FFF2-40B4-BE49-F238E27FC236}">
                <a16:creationId xmlns:a16="http://schemas.microsoft.com/office/drawing/2014/main" id="{FB5E26A1-4DDB-4E75-B40C-C0C64B7D4FAB}"/>
              </a:ext>
            </a:extLst>
          </p:cNvPr>
          <p:cNvGrpSpPr/>
          <p:nvPr/>
        </p:nvGrpSpPr>
        <p:grpSpPr>
          <a:xfrm>
            <a:off x="2829974" y="3210575"/>
            <a:ext cx="202057" cy="189777"/>
            <a:chOff x="1853" y="592"/>
            <a:chExt cx="2052" cy="2052"/>
          </a:xfrm>
        </p:grpSpPr>
        <p:sp>
          <p:nvSpPr>
            <p:cNvPr id="186" name="Shape 315">
              <a:extLst>
                <a:ext uri="{FF2B5EF4-FFF2-40B4-BE49-F238E27FC236}">
                  <a16:creationId xmlns:a16="http://schemas.microsoft.com/office/drawing/2014/main" id="{FC0DA0D7-064B-4C43-880C-FD0093DC95BF}"/>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16">
              <a:extLst>
                <a:ext uri="{FF2B5EF4-FFF2-40B4-BE49-F238E27FC236}">
                  <a16:creationId xmlns:a16="http://schemas.microsoft.com/office/drawing/2014/main" id="{6A2711A7-12EB-4D48-95DF-2306FB529A8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17">
              <a:extLst>
                <a:ext uri="{FF2B5EF4-FFF2-40B4-BE49-F238E27FC236}">
                  <a16:creationId xmlns:a16="http://schemas.microsoft.com/office/drawing/2014/main" id="{361AC90D-CDD5-457B-99B0-D46AAD65BCB2}"/>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8">
              <a:extLst>
                <a:ext uri="{FF2B5EF4-FFF2-40B4-BE49-F238E27FC236}">
                  <a16:creationId xmlns:a16="http://schemas.microsoft.com/office/drawing/2014/main" id="{94B2F63B-30F9-4F7F-9ED2-FFCB325C51E9}"/>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9">
              <a:extLst>
                <a:ext uri="{FF2B5EF4-FFF2-40B4-BE49-F238E27FC236}">
                  <a16:creationId xmlns:a16="http://schemas.microsoft.com/office/drawing/2014/main" id="{5ABEF869-DD47-4616-AE17-4682C94F46C0}"/>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20">
              <a:extLst>
                <a:ext uri="{FF2B5EF4-FFF2-40B4-BE49-F238E27FC236}">
                  <a16:creationId xmlns:a16="http://schemas.microsoft.com/office/drawing/2014/main" id="{149469BC-C117-4CAC-B74D-6ADF050FA099}"/>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21">
              <a:extLst>
                <a:ext uri="{FF2B5EF4-FFF2-40B4-BE49-F238E27FC236}">
                  <a16:creationId xmlns:a16="http://schemas.microsoft.com/office/drawing/2014/main" id="{DB4D68E0-E15D-48A9-BB4A-0628DE1062C0}"/>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2">
              <a:extLst>
                <a:ext uri="{FF2B5EF4-FFF2-40B4-BE49-F238E27FC236}">
                  <a16:creationId xmlns:a16="http://schemas.microsoft.com/office/drawing/2014/main" id="{AC3B41BF-48F4-49D4-AE51-8A40EAA410E9}"/>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3">
              <a:extLst>
                <a:ext uri="{FF2B5EF4-FFF2-40B4-BE49-F238E27FC236}">
                  <a16:creationId xmlns:a16="http://schemas.microsoft.com/office/drawing/2014/main" id="{71DF2D97-779C-4D64-B0FA-7A88D8C633F5}"/>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4">
              <a:extLst>
                <a:ext uri="{FF2B5EF4-FFF2-40B4-BE49-F238E27FC236}">
                  <a16:creationId xmlns:a16="http://schemas.microsoft.com/office/drawing/2014/main" id="{1BD4BFD8-9480-425E-904C-3B3B2035789F}"/>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5">
              <a:extLst>
                <a:ext uri="{FF2B5EF4-FFF2-40B4-BE49-F238E27FC236}">
                  <a16:creationId xmlns:a16="http://schemas.microsoft.com/office/drawing/2014/main" id="{25771F82-CF40-49B0-AEF1-41979599521E}"/>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98" name="Shape 314">
            <a:extLst>
              <a:ext uri="{FF2B5EF4-FFF2-40B4-BE49-F238E27FC236}">
                <a16:creationId xmlns:a16="http://schemas.microsoft.com/office/drawing/2014/main" id="{55296C90-3528-479E-AB29-6A22F909C444}"/>
              </a:ext>
            </a:extLst>
          </p:cNvPr>
          <p:cNvGrpSpPr/>
          <p:nvPr/>
        </p:nvGrpSpPr>
        <p:grpSpPr>
          <a:xfrm>
            <a:off x="2776625" y="2038799"/>
            <a:ext cx="202057" cy="189777"/>
            <a:chOff x="1853" y="592"/>
            <a:chExt cx="2052" cy="2052"/>
          </a:xfrm>
        </p:grpSpPr>
        <p:sp>
          <p:nvSpPr>
            <p:cNvPr id="204" name="Shape 315">
              <a:extLst>
                <a:ext uri="{FF2B5EF4-FFF2-40B4-BE49-F238E27FC236}">
                  <a16:creationId xmlns:a16="http://schemas.microsoft.com/office/drawing/2014/main" id="{33B0BFC0-B7DC-401E-9D75-9D63307F304F}"/>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16">
              <a:extLst>
                <a:ext uri="{FF2B5EF4-FFF2-40B4-BE49-F238E27FC236}">
                  <a16:creationId xmlns:a16="http://schemas.microsoft.com/office/drawing/2014/main" id="{9D7A9C53-175B-4B7F-98A6-29E269CBAB00}"/>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17">
              <a:extLst>
                <a:ext uri="{FF2B5EF4-FFF2-40B4-BE49-F238E27FC236}">
                  <a16:creationId xmlns:a16="http://schemas.microsoft.com/office/drawing/2014/main" id="{ED76ABFB-A050-498A-A374-54AFCA1ADC01}"/>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7" name="Shape 318">
              <a:extLst>
                <a:ext uri="{FF2B5EF4-FFF2-40B4-BE49-F238E27FC236}">
                  <a16:creationId xmlns:a16="http://schemas.microsoft.com/office/drawing/2014/main" id="{7CC02670-B9BA-49B1-A7B2-FF01E1E5B629}"/>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8" name="Shape 319">
              <a:extLst>
                <a:ext uri="{FF2B5EF4-FFF2-40B4-BE49-F238E27FC236}">
                  <a16:creationId xmlns:a16="http://schemas.microsoft.com/office/drawing/2014/main" id="{E0087B4F-68BF-47CD-9099-025780F9E8C5}"/>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9" name="Shape 320">
              <a:extLst>
                <a:ext uri="{FF2B5EF4-FFF2-40B4-BE49-F238E27FC236}">
                  <a16:creationId xmlns:a16="http://schemas.microsoft.com/office/drawing/2014/main" id="{79ACA675-8EB0-4062-AFC7-F751B26021AA}"/>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0" name="Shape 321">
              <a:extLst>
                <a:ext uri="{FF2B5EF4-FFF2-40B4-BE49-F238E27FC236}">
                  <a16:creationId xmlns:a16="http://schemas.microsoft.com/office/drawing/2014/main" id="{F9F215BA-C53B-46AF-8892-823D17056D22}"/>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1" name="Shape 322">
              <a:extLst>
                <a:ext uri="{FF2B5EF4-FFF2-40B4-BE49-F238E27FC236}">
                  <a16:creationId xmlns:a16="http://schemas.microsoft.com/office/drawing/2014/main" id="{C4255788-4573-43F0-9F1C-1F144E010077}"/>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2" name="Shape 323">
              <a:extLst>
                <a:ext uri="{FF2B5EF4-FFF2-40B4-BE49-F238E27FC236}">
                  <a16:creationId xmlns:a16="http://schemas.microsoft.com/office/drawing/2014/main" id="{AF54CC3D-7731-4AE5-AB34-0EE3F124C358}"/>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3" name="Shape 324">
              <a:extLst>
                <a:ext uri="{FF2B5EF4-FFF2-40B4-BE49-F238E27FC236}">
                  <a16:creationId xmlns:a16="http://schemas.microsoft.com/office/drawing/2014/main" id="{593C65D9-BBA4-4877-8668-960619875D0B}"/>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4" name="Shape 325">
              <a:extLst>
                <a:ext uri="{FF2B5EF4-FFF2-40B4-BE49-F238E27FC236}">
                  <a16:creationId xmlns:a16="http://schemas.microsoft.com/office/drawing/2014/main" id="{F0F33EDA-BA84-4621-816E-F345F2785B6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35" name="Rectangle: Rounded Corners 234">
            <a:extLst>
              <a:ext uri="{FF2B5EF4-FFF2-40B4-BE49-F238E27FC236}">
                <a16:creationId xmlns:a16="http://schemas.microsoft.com/office/drawing/2014/main" id="{4A2CDBB0-80AC-44A3-BFA1-7329425C8AF7}"/>
              </a:ext>
            </a:extLst>
          </p:cNvPr>
          <p:cNvSpPr/>
          <p:nvPr/>
        </p:nvSpPr>
        <p:spPr>
          <a:xfrm>
            <a:off x="2740471" y="2006777"/>
            <a:ext cx="312249" cy="142606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6" name="TextBox 235">
            <a:extLst>
              <a:ext uri="{FF2B5EF4-FFF2-40B4-BE49-F238E27FC236}">
                <a16:creationId xmlns:a16="http://schemas.microsoft.com/office/drawing/2014/main" id="{6E562E22-1E86-4D3E-B85B-97D195AE939E}"/>
              </a:ext>
            </a:extLst>
          </p:cNvPr>
          <p:cNvSpPr txBox="1"/>
          <p:nvPr/>
        </p:nvSpPr>
        <p:spPr>
          <a:xfrm>
            <a:off x="197995" y="1008412"/>
            <a:ext cx="2320324" cy="2492990"/>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RL pairs will have following types of tunnels between each other </a:t>
            </a:r>
          </a:p>
          <a:p>
            <a:endParaRPr lang="en-US" sz="12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200" dirty="0" err="1">
                <a:solidFill>
                  <a:schemeClr val="bg1"/>
                </a:solidFill>
                <a:latin typeface="Arial" panose="020B0604020202020204" pitchFamily="34" charset="0"/>
                <a:cs typeface="Arial" panose="020B0604020202020204" pitchFamily="34" charset="0"/>
              </a:rPr>
              <a:t>Dataplane</a:t>
            </a:r>
            <a:r>
              <a:rPr lang="en-US" sz="1200" dirty="0">
                <a:solidFill>
                  <a:schemeClr val="bg1"/>
                </a:solidFill>
                <a:latin typeface="Arial" panose="020B0604020202020204" pitchFamily="34" charset="0"/>
                <a:cs typeface="Arial" panose="020B0604020202020204" pitchFamily="34" charset="0"/>
              </a:rPr>
              <a:t> TEP of each RL </a:t>
            </a:r>
          </a:p>
          <a:p>
            <a:pPr marL="742950" lvl="1"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Anycast </a:t>
            </a:r>
            <a:r>
              <a:rPr lang="en-US" sz="1200" dirty="0" err="1">
                <a:solidFill>
                  <a:schemeClr val="bg1"/>
                </a:solidFill>
                <a:latin typeface="Arial" panose="020B0604020202020204" pitchFamily="34" charset="0"/>
                <a:cs typeface="Arial" panose="020B0604020202020204" pitchFamily="34" charset="0"/>
              </a:rPr>
              <a:t>vPC</a:t>
            </a:r>
            <a:r>
              <a:rPr lang="en-US" sz="1200" dirty="0">
                <a:solidFill>
                  <a:schemeClr val="bg1"/>
                </a:solidFill>
                <a:latin typeface="Arial" panose="020B0604020202020204" pitchFamily="34" charset="0"/>
                <a:cs typeface="Arial" panose="020B0604020202020204" pitchFamily="34" charset="0"/>
              </a:rPr>
              <a:t> TEP</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VXLAN Tunnels are dynamically created either based on communication between RL pairs  or based on same BD deployed on RL pairs</a:t>
            </a:r>
          </a:p>
        </p:txBody>
      </p:sp>
    </p:spTree>
    <p:extLst>
      <p:ext uri="{BB962C8B-B14F-4D97-AF65-F5344CB8AC3E}">
        <p14:creationId xmlns:p14="http://schemas.microsoft.com/office/powerpoint/2010/main" val="992414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85632" y="3200633"/>
            <a:ext cx="3070158" cy="1423373"/>
          </a:xfrm>
          <a:prstGeom prst="roundRect">
            <a:avLst/>
          </a:prstGeom>
          <a:solidFill>
            <a:schemeClr val="accent2">
              <a:lumMod val="20000"/>
              <a:lumOff val="80000"/>
            </a:schemeClr>
          </a:solid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46" name="Rounded Rectangle 45"/>
          <p:cNvSpPr/>
          <p:nvPr/>
        </p:nvSpPr>
        <p:spPr>
          <a:xfrm>
            <a:off x="5059791" y="3313188"/>
            <a:ext cx="2233143" cy="1171495"/>
          </a:xfrm>
          <a:prstGeom prst="roundRect">
            <a:avLst/>
          </a:prstGeom>
          <a:solidFill>
            <a:schemeClr val="accent2">
              <a:lumMod val="20000"/>
              <a:lumOff val="80000"/>
            </a:schemeClr>
          </a:solid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110998" y="1344496"/>
            <a:ext cx="2216524"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385632" y="1345516"/>
            <a:ext cx="3064590" cy="1050055"/>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1535159" y="2527847"/>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67" name="Straight Connector 66">
            <a:extLst>
              <a:ext uri="{FF2B5EF4-FFF2-40B4-BE49-F238E27FC236}">
                <a16:creationId xmlns:a16="http://schemas.microsoft.com/office/drawing/2014/main" id="{63C40A25-2606-4849-AB57-4A601F7007E9}"/>
              </a:ext>
            </a:extLst>
          </p:cNvPr>
          <p:cNvCxnSpPr>
            <a:cxnSpLocks/>
            <a:stCxn id="158" idx="2"/>
            <a:endCxn id="171" idx="2"/>
          </p:cNvCxnSpPr>
          <p:nvPr/>
        </p:nvCxnSpPr>
        <p:spPr>
          <a:xfrm flipH="1" flipV="1">
            <a:off x="5653677" y="1583366"/>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895" y="1375835"/>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69740" y="3362961"/>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6260564" y="3869554"/>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619" y="3596073"/>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575" y="3577528"/>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620843" y="2951597"/>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5603638" y="3070195"/>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5785107" y="3070195"/>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5603638" y="3843482"/>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133078" y="4149011"/>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96935" y="286370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1624978" y="3016016"/>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2476464" y="3016016"/>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1288"/>
            <a:ext cx="8915400" cy="434975"/>
          </a:xfrm>
        </p:spPr>
        <p:txBody>
          <a:bodyPr/>
          <a:lstStyle/>
          <a:p>
            <a:r>
              <a:rPr lang="en-US" dirty="0"/>
              <a:t>Data plane between RL pairs across Pod</a:t>
            </a: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066" y="4354680"/>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782" y="4227399"/>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304848" y="4141891"/>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072747" y="4140899"/>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193979" y="4282169"/>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307456" y="4351237"/>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051" y="1877633"/>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614" y="138880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5683621" y="1596339"/>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197396" y="1596339"/>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074502" y="162671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326268" y="2449551"/>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5490532" y="2143587"/>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5490532" y="2151114"/>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48" name="Rounded Rectangle 102">
            <a:extLst>
              <a:ext uri="{FF2B5EF4-FFF2-40B4-BE49-F238E27FC236}">
                <a16:creationId xmlns:a16="http://schemas.microsoft.com/office/drawing/2014/main" id="{985E9AD0-F9E3-4D7C-B5ED-5346C016D4C4}"/>
              </a:ext>
            </a:extLst>
          </p:cNvPr>
          <p:cNvSpPr/>
          <p:nvPr/>
        </p:nvSpPr>
        <p:spPr>
          <a:xfrm>
            <a:off x="5736884" y="3745395"/>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56" name="Rounded Rectangle 102">
            <a:extLst>
              <a:ext uri="{FF2B5EF4-FFF2-40B4-BE49-F238E27FC236}">
                <a16:creationId xmlns:a16="http://schemas.microsoft.com/office/drawing/2014/main" id="{872BCC91-3DAF-44CF-BAA1-9734DBE857D3}"/>
              </a:ext>
            </a:extLst>
          </p:cNvPr>
          <p:cNvSpPr/>
          <p:nvPr/>
        </p:nvSpPr>
        <p:spPr>
          <a:xfrm>
            <a:off x="5143518" y="3425378"/>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57" name="Rounded Rectangle 102">
            <a:extLst>
              <a:ext uri="{FF2B5EF4-FFF2-40B4-BE49-F238E27FC236}">
                <a16:creationId xmlns:a16="http://schemas.microsoft.com/office/drawing/2014/main" id="{1C8CBC41-C604-488D-AE3A-38F4E6A1790C}"/>
              </a:ext>
            </a:extLst>
          </p:cNvPr>
          <p:cNvSpPr/>
          <p:nvPr/>
        </p:nvSpPr>
        <p:spPr>
          <a:xfrm>
            <a:off x="6245227" y="342311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70" name="Rounded Rectangle 102">
            <a:extLst>
              <a:ext uri="{FF2B5EF4-FFF2-40B4-BE49-F238E27FC236}">
                <a16:creationId xmlns:a16="http://schemas.microsoft.com/office/drawing/2014/main" id="{B822C7E4-078E-4F82-B9DE-CCC0B3A6734D}"/>
              </a:ext>
            </a:extLst>
          </p:cNvPr>
          <p:cNvSpPr/>
          <p:nvPr/>
        </p:nvSpPr>
        <p:spPr>
          <a:xfrm>
            <a:off x="6340120" y="1784871"/>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544" y="4221314"/>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5603638" y="3843482"/>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270918" y="4224487"/>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273333" y="4237670"/>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283625" y="1345516"/>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229878" y="1378440"/>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2207048" y="3345346"/>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318430" y="1545914"/>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014163" y="1627207"/>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264835" y="3823948"/>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091271" y="3986643"/>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160554" y="4146865"/>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1211226" y="3345346"/>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153" name="Rounded Rectangle 102">
            <a:extLst>
              <a:ext uri="{FF2B5EF4-FFF2-40B4-BE49-F238E27FC236}">
                <a16:creationId xmlns:a16="http://schemas.microsoft.com/office/drawing/2014/main" id="{8A099940-628B-41CA-A46E-23597503064C}"/>
              </a:ext>
            </a:extLst>
          </p:cNvPr>
          <p:cNvSpPr/>
          <p:nvPr/>
        </p:nvSpPr>
        <p:spPr>
          <a:xfrm>
            <a:off x="5753513" y="2037268"/>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5554021" y="1856786"/>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619059" y="462112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4885828" y="45123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4788857" y="86052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029" y="1387346"/>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2744811" y="1594877"/>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452997" y="1594877"/>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2369989" y="142760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912563" y="1754566"/>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4" name="Rounded Rectangle 102">
            <a:extLst>
              <a:ext uri="{FF2B5EF4-FFF2-40B4-BE49-F238E27FC236}">
                <a16:creationId xmlns:a16="http://schemas.microsoft.com/office/drawing/2014/main" id="{9CC49AF5-D9D9-44E6-BA4E-E9A3508F0647}"/>
              </a:ext>
            </a:extLst>
          </p:cNvPr>
          <p:cNvSpPr/>
          <p:nvPr/>
        </p:nvSpPr>
        <p:spPr>
          <a:xfrm>
            <a:off x="1031956" y="2007296"/>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02" name="Oval 301">
            <a:extLst>
              <a:ext uri="{FF2B5EF4-FFF2-40B4-BE49-F238E27FC236}">
                <a16:creationId xmlns:a16="http://schemas.microsoft.com/office/drawing/2014/main" id="{2243CBF7-7BA0-478F-B159-E0D81DF454C2}"/>
              </a:ext>
            </a:extLst>
          </p:cNvPr>
          <p:cNvSpPr/>
          <p:nvPr/>
        </p:nvSpPr>
        <p:spPr>
          <a:xfrm>
            <a:off x="2612225" y="1628702"/>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977872" y="2529094"/>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1508639" y="2346512"/>
            <a:ext cx="648762" cy="18258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2157401" y="2344208"/>
            <a:ext cx="385271" cy="18488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2589658" y="1641699"/>
            <a:ext cx="419234" cy="184666"/>
          </a:xfrm>
          <a:prstGeom prst="rect">
            <a:avLst/>
          </a:prstGeom>
          <a:noFill/>
        </p:spPr>
        <p:txBody>
          <a:bodyPr wrap="square" rtlCol="0">
            <a:spAutoFit/>
          </a:bodyPr>
          <a:lstStyle/>
          <a:p>
            <a:r>
              <a:rPr lang="en-US" sz="600" dirty="0">
                <a:latin typeface="+mn-lt"/>
              </a:rPr>
              <a:t>Po1</a:t>
            </a:r>
          </a:p>
        </p:txBody>
      </p:sp>
      <p:sp>
        <p:nvSpPr>
          <p:cNvPr id="303" name="Rounded Rectangle 102">
            <a:extLst>
              <a:ext uri="{FF2B5EF4-FFF2-40B4-BE49-F238E27FC236}">
                <a16:creationId xmlns:a16="http://schemas.microsoft.com/office/drawing/2014/main" id="{D60D24B3-4F9C-4D12-905D-0C5A5172AFE4}"/>
              </a:ext>
            </a:extLst>
          </p:cNvPr>
          <p:cNvSpPr/>
          <p:nvPr/>
        </p:nvSpPr>
        <p:spPr>
          <a:xfrm>
            <a:off x="2110795" y="2013874"/>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13" name="Rectangle 312">
            <a:extLst>
              <a:ext uri="{FF2B5EF4-FFF2-40B4-BE49-F238E27FC236}">
                <a16:creationId xmlns:a16="http://schemas.microsoft.com/office/drawing/2014/main" id="{9BDAE0EA-F4F8-4CED-85A4-EF17369C6154}"/>
              </a:ext>
            </a:extLst>
          </p:cNvPr>
          <p:cNvSpPr/>
          <p:nvPr/>
        </p:nvSpPr>
        <p:spPr>
          <a:xfrm>
            <a:off x="862485" y="85859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Pod2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58" y="1877633"/>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8" name="Rounded Rectangle 102">
            <a:extLst>
              <a:ext uri="{FF2B5EF4-FFF2-40B4-BE49-F238E27FC236}">
                <a16:creationId xmlns:a16="http://schemas.microsoft.com/office/drawing/2014/main" id="{3DCA1D7C-FB31-4536-9E09-E9099BF1BE7B}"/>
              </a:ext>
            </a:extLst>
          </p:cNvPr>
          <p:cNvSpPr/>
          <p:nvPr/>
        </p:nvSpPr>
        <p:spPr>
          <a:xfrm>
            <a:off x="5200555" y="1796049"/>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grpSp>
        <p:nvGrpSpPr>
          <p:cNvPr id="430" name="Group 429">
            <a:extLst>
              <a:ext uri="{FF2B5EF4-FFF2-40B4-BE49-F238E27FC236}">
                <a16:creationId xmlns:a16="http://schemas.microsoft.com/office/drawing/2014/main" id="{3A572C7F-EB27-4BFD-B67B-15ACF6836B65}"/>
              </a:ext>
            </a:extLst>
          </p:cNvPr>
          <p:cNvGrpSpPr/>
          <p:nvPr/>
        </p:nvGrpSpPr>
        <p:grpSpPr>
          <a:xfrm>
            <a:off x="7395085" y="1367830"/>
            <a:ext cx="1363283" cy="333972"/>
            <a:chOff x="1388072" y="767409"/>
            <a:chExt cx="2287711" cy="386040"/>
          </a:xfrm>
        </p:grpSpPr>
        <p:grpSp>
          <p:nvGrpSpPr>
            <p:cNvPr id="431" name="Group 430">
              <a:extLst>
                <a:ext uri="{FF2B5EF4-FFF2-40B4-BE49-F238E27FC236}">
                  <a16:creationId xmlns:a16="http://schemas.microsoft.com/office/drawing/2014/main" id="{D104A91A-8462-4C25-A1A9-8F881106A0C8}"/>
                </a:ext>
              </a:extLst>
            </p:cNvPr>
            <p:cNvGrpSpPr/>
            <p:nvPr/>
          </p:nvGrpSpPr>
          <p:grpSpPr>
            <a:xfrm>
              <a:off x="1453252" y="767409"/>
              <a:ext cx="1835673" cy="386040"/>
              <a:chOff x="523157" y="2633515"/>
              <a:chExt cx="963730" cy="477995"/>
            </a:xfrm>
            <a:solidFill>
              <a:schemeClr val="accent3">
                <a:lumMod val="25000"/>
              </a:schemeClr>
            </a:solidFill>
          </p:grpSpPr>
          <p:sp>
            <p:nvSpPr>
              <p:cNvPr id="434" name="Rectangle 433">
                <a:extLst>
                  <a:ext uri="{FF2B5EF4-FFF2-40B4-BE49-F238E27FC236}">
                    <a16:creationId xmlns:a16="http://schemas.microsoft.com/office/drawing/2014/main" id="{8C1E6644-C44A-4C61-8949-E07ED3EC1B46}"/>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35" name="Straight Connector 434">
                <a:extLst>
                  <a:ext uri="{FF2B5EF4-FFF2-40B4-BE49-F238E27FC236}">
                    <a16:creationId xmlns:a16="http://schemas.microsoft.com/office/drawing/2014/main" id="{3021A8FC-1377-41B1-88BE-0701993E2A8A}"/>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432" name="TextBox 431">
              <a:extLst>
                <a:ext uri="{FF2B5EF4-FFF2-40B4-BE49-F238E27FC236}">
                  <a16:creationId xmlns:a16="http://schemas.microsoft.com/office/drawing/2014/main" id="{7C178E79-6017-4B6A-A6FF-A0F6E16B1F36}"/>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RL1-DP-TEP</a:t>
              </a:r>
            </a:p>
          </p:txBody>
        </p:sp>
        <p:sp>
          <p:nvSpPr>
            <p:cNvPr id="433" name="TextBox 432">
              <a:extLst>
                <a:ext uri="{FF2B5EF4-FFF2-40B4-BE49-F238E27FC236}">
                  <a16:creationId xmlns:a16="http://schemas.microsoft.com/office/drawing/2014/main" id="{CE786A89-A203-4CDD-B52F-170779D381F5}"/>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436" name="Group 435">
            <a:extLst>
              <a:ext uri="{FF2B5EF4-FFF2-40B4-BE49-F238E27FC236}">
                <a16:creationId xmlns:a16="http://schemas.microsoft.com/office/drawing/2014/main" id="{4C3A8929-41A4-47AC-9069-14D19DC0009D}"/>
              </a:ext>
            </a:extLst>
          </p:cNvPr>
          <p:cNvGrpSpPr/>
          <p:nvPr/>
        </p:nvGrpSpPr>
        <p:grpSpPr>
          <a:xfrm>
            <a:off x="7395085" y="1701802"/>
            <a:ext cx="1309404" cy="333972"/>
            <a:chOff x="1388072" y="767409"/>
            <a:chExt cx="2197298" cy="386040"/>
          </a:xfrm>
        </p:grpSpPr>
        <p:grpSp>
          <p:nvGrpSpPr>
            <p:cNvPr id="437" name="Group 436">
              <a:extLst>
                <a:ext uri="{FF2B5EF4-FFF2-40B4-BE49-F238E27FC236}">
                  <a16:creationId xmlns:a16="http://schemas.microsoft.com/office/drawing/2014/main" id="{328B1270-1F30-461C-9A16-AF252786A0B8}"/>
                </a:ext>
              </a:extLst>
            </p:cNvPr>
            <p:cNvGrpSpPr/>
            <p:nvPr/>
          </p:nvGrpSpPr>
          <p:grpSpPr>
            <a:xfrm>
              <a:off x="1453252" y="767409"/>
              <a:ext cx="1835673" cy="386040"/>
              <a:chOff x="523157" y="2633515"/>
              <a:chExt cx="963730" cy="477995"/>
            </a:xfrm>
            <a:solidFill>
              <a:schemeClr val="accent3">
                <a:lumMod val="25000"/>
              </a:schemeClr>
            </a:solidFill>
          </p:grpSpPr>
          <p:sp>
            <p:nvSpPr>
              <p:cNvPr id="440" name="Rectangle 439">
                <a:extLst>
                  <a:ext uri="{FF2B5EF4-FFF2-40B4-BE49-F238E27FC236}">
                    <a16:creationId xmlns:a16="http://schemas.microsoft.com/office/drawing/2014/main" id="{FFB91112-F28F-43D9-A89C-5BF965DB99A1}"/>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41" name="Straight Connector 440">
                <a:extLst>
                  <a:ext uri="{FF2B5EF4-FFF2-40B4-BE49-F238E27FC236}">
                    <a16:creationId xmlns:a16="http://schemas.microsoft.com/office/drawing/2014/main" id="{46F1E8F6-F778-441C-95C0-F695709CF66F}"/>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438" name="TextBox 437">
              <a:extLst>
                <a:ext uri="{FF2B5EF4-FFF2-40B4-BE49-F238E27FC236}">
                  <a16:creationId xmlns:a16="http://schemas.microsoft.com/office/drawing/2014/main" id="{091818F6-A82D-4CAB-B505-C253EC1CA7EE}"/>
                </a:ext>
              </a:extLst>
            </p:cNvPr>
            <p:cNvSpPr txBox="1"/>
            <p:nvPr/>
          </p:nvSpPr>
          <p:spPr>
            <a:xfrm>
              <a:off x="1880231" y="8769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RL12-vPC-TEP</a:t>
              </a:r>
            </a:p>
          </p:txBody>
        </p:sp>
        <p:sp>
          <p:nvSpPr>
            <p:cNvPr id="439" name="TextBox 438">
              <a:extLst>
                <a:ext uri="{FF2B5EF4-FFF2-40B4-BE49-F238E27FC236}">
                  <a16:creationId xmlns:a16="http://schemas.microsoft.com/office/drawing/2014/main" id="{02DFE251-AFD9-4554-88DF-5C4A3AEEE935}"/>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nvGrpSpPr>
          <p:cNvPr id="442" name="Group 441">
            <a:extLst>
              <a:ext uri="{FF2B5EF4-FFF2-40B4-BE49-F238E27FC236}">
                <a16:creationId xmlns:a16="http://schemas.microsoft.com/office/drawing/2014/main" id="{990A0433-319A-4CE1-BAA9-A4AB5E39F7E1}"/>
              </a:ext>
            </a:extLst>
          </p:cNvPr>
          <p:cNvGrpSpPr/>
          <p:nvPr/>
        </p:nvGrpSpPr>
        <p:grpSpPr>
          <a:xfrm>
            <a:off x="3859650" y="1378333"/>
            <a:ext cx="1363283" cy="667944"/>
            <a:chOff x="4421023" y="714740"/>
            <a:chExt cx="1363283" cy="667944"/>
          </a:xfrm>
        </p:grpSpPr>
        <p:grpSp>
          <p:nvGrpSpPr>
            <p:cNvPr id="443" name="Group 442">
              <a:extLst>
                <a:ext uri="{FF2B5EF4-FFF2-40B4-BE49-F238E27FC236}">
                  <a16:creationId xmlns:a16="http://schemas.microsoft.com/office/drawing/2014/main" id="{C58A00DE-5677-4CED-A9D6-106D8A5BDE49}"/>
                </a:ext>
              </a:extLst>
            </p:cNvPr>
            <p:cNvGrpSpPr/>
            <p:nvPr/>
          </p:nvGrpSpPr>
          <p:grpSpPr>
            <a:xfrm>
              <a:off x="4421023" y="714740"/>
              <a:ext cx="1363283" cy="333972"/>
              <a:chOff x="1388072" y="767409"/>
              <a:chExt cx="2287711" cy="386040"/>
            </a:xfrm>
          </p:grpSpPr>
          <p:grpSp>
            <p:nvGrpSpPr>
              <p:cNvPr id="482" name="Group 481">
                <a:extLst>
                  <a:ext uri="{FF2B5EF4-FFF2-40B4-BE49-F238E27FC236}">
                    <a16:creationId xmlns:a16="http://schemas.microsoft.com/office/drawing/2014/main" id="{4BC9AAC0-C96D-452A-B89C-04EB3927D2D8}"/>
                  </a:ext>
                </a:extLst>
              </p:cNvPr>
              <p:cNvGrpSpPr/>
              <p:nvPr/>
            </p:nvGrpSpPr>
            <p:grpSpPr>
              <a:xfrm>
                <a:off x="1453252" y="767409"/>
                <a:ext cx="1835673" cy="386040"/>
                <a:chOff x="523157" y="2633515"/>
                <a:chExt cx="963730" cy="477995"/>
              </a:xfrm>
              <a:solidFill>
                <a:schemeClr val="accent3">
                  <a:lumMod val="25000"/>
                </a:schemeClr>
              </a:solidFill>
            </p:grpSpPr>
            <p:sp>
              <p:nvSpPr>
                <p:cNvPr id="485" name="Rectangle 484">
                  <a:extLst>
                    <a:ext uri="{FF2B5EF4-FFF2-40B4-BE49-F238E27FC236}">
                      <a16:creationId xmlns:a16="http://schemas.microsoft.com/office/drawing/2014/main" id="{ACB62125-2A19-4DD5-BE96-FCF25624C396}"/>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86" name="Straight Connector 485">
                  <a:extLst>
                    <a:ext uri="{FF2B5EF4-FFF2-40B4-BE49-F238E27FC236}">
                      <a16:creationId xmlns:a16="http://schemas.microsoft.com/office/drawing/2014/main" id="{2A6EB8FD-C7C3-4F02-9DA7-DB380A9DDA13}"/>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483" name="TextBox 482">
                <a:extLst>
                  <a:ext uri="{FF2B5EF4-FFF2-40B4-BE49-F238E27FC236}">
                    <a16:creationId xmlns:a16="http://schemas.microsoft.com/office/drawing/2014/main" id="{0BE033E0-A5B5-4309-89D3-C4B01F00B730}"/>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RL1-DP-TEP</a:t>
                </a:r>
              </a:p>
            </p:txBody>
          </p:sp>
          <p:sp>
            <p:nvSpPr>
              <p:cNvPr id="484" name="TextBox 483">
                <a:extLst>
                  <a:ext uri="{FF2B5EF4-FFF2-40B4-BE49-F238E27FC236}">
                    <a16:creationId xmlns:a16="http://schemas.microsoft.com/office/drawing/2014/main" id="{6EC0A39A-3694-44A3-9BF2-F8A3F589F59E}"/>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444" name="Group 443">
              <a:extLst>
                <a:ext uri="{FF2B5EF4-FFF2-40B4-BE49-F238E27FC236}">
                  <a16:creationId xmlns:a16="http://schemas.microsoft.com/office/drawing/2014/main" id="{35CFB15E-ACBC-4C8C-81B4-839B5C414916}"/>
                </a:ext>
              </a:extLst>
            </p:cNvPr>
            <p:cNvGrpSpPr/>
            <p:nvPr/>
          </p:nvGrpSpPr>
          <p:grpSpPr>
            <a:xfrm>
              <a:off x="4421023" y="1048712"/>
              <a:ext cx="1316944" cy="333972"/>
              <a:chOff x="1388072" y="767409"/>
              <a:chExt cx="2209950" cy="386040"/>
            </a:xfrm>
          </p:grpSpPr>
          <p:grpSp>
            <p:nvGrpSpPr>
              <p:cNvPr id="445" name="Group 444">
                <a:extLst>
                  <a:ext uri="{FF2B5EF4-FFF2-40B4-BE49-F238E27FC236}">
                    <a16:creationId xmlns:a16="http://schemas.microsoft.com/office/drawing/2014/main" id="{4700646E-4AD6-4A52-9476-FC504E458468}"/>
                  </a:ext>
                </a:extLst>
              </p:cNvPr>
              <p:cNvGrpSpPr/>
              <p:nvPr/>
            </p:nvGrpSpPr>
            <p:grpSpPr>
              <a:xfrm>
                <a:off x="1453252" y="767409"/>
                <a:ext cx="1835673" cy="386040"/>
                <a:chOff x="523157" y="2633515"/>
                <a:chExt cx="963730" cy="477995"/>
              </a:xfrm>
              <a:solidFill>
                <a:schemeClr val="accent3">
                  <a:lumMod val="25000"/>
                </a:schemeClr>
              </a:solidFill>
            </p:grpSpPr>
            <p:sp>
              <p:nvSpPr>
                <p:cNvPr id="480" name="Rectangle 479">
                  <a:extLst>
                    <a:ext uri="{FF2B5EF4-FFF2-40B4-BE49-F238E27FC236}">
                      <a16:creationId xmlns:a16="http://schemas.microsoft.com/office/drawing/2014/main" id="{DE7B4572-8070-436D-88BF-316FDCFD5A87}"/>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81" name="Straight Connector 480">
                  <a:extLst>
                    <a:ext uri="{FF2B5EF4-FFF2-40B4-BE49-F238E27FC236}">
                      <a16:creationId xmlns:a16="http://schemas.microsoft.com/office/drawing/2014/main" id="{4C43FF39-06F5-432B-A743-9F76741ECA1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446" name="TextBox 445">
                <a:extLst>
                  <a:ext uri="{FF2B5EF4-FFF2-40B4-BE49-F238E27FC236}">
                    <a16:creationId xmlns:a16="http://schemas.microsoft.com/office/drawing/2014/main" id="{F8D05410-97B1-4159-BB36-C12035506E75}"/>
                  </a:ext>
                </a:extLst>
              </p:cNvPr>
              <p:cNvSpPr txBox="1"/>
              <p:nvPr/>
            </p:nvSpPr>
            <p:spPr>
              <a:xfrm>
                <a:off x="1892883" y="86398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RL12-vPC-TEP</a:t>
                </a:r>
              </a:p>
            </p:txBody>
          </p:sp>
          <p:sp>
            <p:nvSpPr>
              <p:cNvPr id="447" name="TextBox 446">
                <a:extLst>
                  <a:ext uri="{FF2B5EF4-FFF2-40B4-BE49-F238E27FC236}">
                    <a16:creationId xmlns:a16="http://schemas.microsoft.com/office/drawing/2014/main" id="{A4800FB2-2A13-47B4-A5B8-8E2089F8A2DD}"/>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grpSp>
        <p:nvGrpSpPr>
          <p:cNvPr id="487" name="Group 486">
            <a:extLst>
              <a:ext uri="{FF2B5EF4-FFF2-40B4-BE49-F238E27FC236}">
                <a16:creationId xmlns:a16="http://schemas.microsoft.com/office/drawing/2014/main" id="{C9178D5A-B7F8-45AE-9A12-364513B07359}"/>
              </a:ext>
            </a:extLst>
          </p:cNvPr>
          <p:cNvGrpSpPr/>
          <p:nvPr/>
        </p:nvGrpSpPr>
        <p:grpSpPr>
          <a:xfrm>
            <a:off x="7345315" y="3749244"/>
            <a:ext cx="1390558" cy="333972"/>
            <a:chOff x="1388072" y="767409"/>
            <a:chExt cx="2333481" cy="386040"/>
          </a:xfrm>
        </p:grpSpPr>
        <p:grpSp>
          <p:nvGrpSpPr>
            <p:cNvPr id="488" name="Group 487">
              <a:extLst>
                <a:ext uri="{FF2B5EF4-FFF2-40B4-BE49-F238E27FC236}">
                  <a16:creationId xmlns:a16="http://schemas.microsoft.com/office/drawing/2014/main" id="{704990E9-62A9-4801-A98F-4AF55AFE6B64}"/>
                </a:ext>
              </a:extLst>
            </p:cNvPr>
            <p:cNvGrpSpPr/>
            <p:nvPr/>
          </p:nvGrpSpPr>
          <p:grpSpPr>
            <a:xfrm>
              <a:off x="1453252" y="767409"/>
              <a:ext cx="1835673" cy="386040"/>
              <a:chOff x="523157" y="2633515"/>
              <a:chExt cx="963730" cy="477995"/>
            </a:xfrm>
            <a:solidFill>
              <a:schemeClr val="accent3">
                <a:lumMod val="25000"/>
              </a:schemeClr>
            </a:solidFill>
          </p:grpSpPr>
          <p:sp>
            <p:nvSpPr>
              <p:cNvPr id="491" name="Rectangle 490">
                <a:extLst>
                  <a:ext uri="{FF2B5EF4-FFF2-40B4-BE49-F238E27FC236}">
                    <a16:creationId xmlns:a16="http://schemas.microsoft.com/office/drawing/2014/main" id="{349206B9-58FD-4098-805A-297C28A9B8D2}"/>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92" name="Straight Connector 491">
                <a:extLst>
                  <a:ext uri="{FF2B5EF4-FFF2-40B4-BE49-F238E27FC236}">
                    <a16:creationId xmlns:a16="http://schemas.microsoft.com/office/drawing/2014/main" id="{FD9925E5-FE5C-46A2-96AA-DBDE8522331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489" name="TextBox 488">
              <a:extLst>
                <a:ext uri="{FF2B5EF4-FFF2-40B4-BE49-F238E27FC236}">
                  <a16:creationId xmlns:a16="http://schemas.microsoft.com/office/drawing/2014/main" id="{3CC72673-F418-49E6-8590-5BF37A1698F1}"/>
                </a:ext>
              </a:extLst>
            </p:cNvPr>
            <p:cNvSpPr txBox="1"/>
            <p:nvPr/>
          </p:nvSpPr>
          <p:spPr>
            <a:xfrm>
              <a:off x="2016414" y="868357"/>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RL3-DP-TEP</a:t>
              </a:r>
            </a:p>
          </p:txBody>
        </p:sp>
        <p:sp>
          <p:nvSpPr>
            <p:cNvPr id="490" name="TextBox 489">
              <a:extLst>
                <a:ext uri="{FF2B5EF4-FFF2-40B4-BE49-F238E27FC236}">
                  <a16:creationId xmlns:a16="http://schemas.microsoft.com/office/drawing/2014/main" id="{ED37D2D8-7E4F-452F-9CAF-8AD4E2D2299A}"/>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493" name="Group 492">
            <a:extLst>
              <a:ext uri="{FF2B5EF4-FFF2-40B4-BE49-F238E27FC236}">
                <a16:creationId xmlns:a16="http://schemas.microsoft.com/office/drawing/2014/main" id="{63C6B99E-F1F2-4B54-9C5E-749C36EA4C95}"/>
              </a:ext>
            </a:extLst>
          </p:cNvPr>
          <p:cNvGrpSpPr/>
          <p:nvPr/>
        </p:nvGrpSpPr>
        <p:grpSpPr>
          <a:xfrm>
            <a:off x="7343099" y="4083216"/>
            <a:ext cx="1320956" cy="333972"/>
            <a:chOff x="1388072" y="767409"/>
            <a:chExt cx="2216683" cy="386040"/>
          </a:xfrm>
        </p:grpSpPr>
        <p:grpSp>
          <p:nvGrpSpPr>
            <p:cNvPr id="494" name="Group 493">
              <a:extLst>
                <a:ext uri="{FF2B5EF4-FFF2-40B4-BE49-F238E27FC236}">
                  <a16:creationId xmlns:a16="http://schemas.microsoft.com/office/drawing/2014/main" id="{22EF8D85-9802-4504-A388-FE423185F6E3}"/>
                </a:ext>
              </a:extLst>
            </p:cNvPr>
            <p:cNvGrpSpPr/>
            <p:nvPr/>
          </p:nvGrpSpPr>
          <p:grpSpPr>
            <a:xfrm>
              <a:off x="1453252" y="767409"/>
              <a:ext cx="1835673" cy="386040"/>
              <a:chOff x="523157" y="2633515"/>
              <a:chExt cx="963730" cy="477995"/>
            </a:xfrm>
            <a:solidFill>
              <a:schemeClr val="accent3">
                <a:lumMod val="25000"/>
              </a:schemeClr>
            </a:solidFill>
          </p:grpSpPr>
          <p:sp>
            <p:nvSpPr>
              <p:cNvPr id="497" name="Rectangle 496">
                <a:extLst>
                  <a:ext uri="{FF2B5EF4-FFF2-40B4-BE49-F238E27FC236}">
                    <a16:creationId xmlns:a16="http://schemas.microsoft.com/office/drawing/2014/main" id="{E10AEE2B-FBBE-4B3D-BAA2-D4BF831376AA}"/>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98" name="Straight Connector 497">
                <a:extLst>
                  <a:ext uri="{FF2B5EF4-FFF2-40B4-BE49-F238E27FC236}">
                    <a16:creationId xmlns:a16="http://schemas.microsoft.com/office/drawing/2014/main" id="{5BCBFC0D-298E-43BD-92F4-AE1B3EE2D63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495" name="TextBox 494">
              <a:extLst>
                <a:ext uri="{FF2B5EF4-FFF2-40B4-BE49-F238E27FC236}">
                  <a16:creationId xmlns:a16="http://schemas.microsoft.com/office/drawing/2014/main" id="{4812D61E-69A3-481E-A1B3-2BA87E825680}"/>
                </a:ext>
              </a:extLst>
            </p:cNvPr>
            <p:cNvSpPr txBox="1"/>
            <p:nvPr/>
          </p:nvSpPr>
          <p:spPr>
            <a:xfrm>
              <a:off x="1899616" y="838163"/>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RL34-vPC-TEP</a:t>
              </a:r>
            </a:p>
          </p:txBody>
        </p:sp>
        <p:sp>
          <p:nvSpPr>
            <p:cNvPr id="496" name="TextBox 495">
              <a:extLst>
                <a:ext uri="{FF2B5EF4-FFF2-40B4-BE49-F238E27FC236}">
                  <a16:creationId xmlns:a16="http://schemas.microsoft.com/office/drawing/2014/main" id="{9F175BFB-9C32-466A-A719-C09557D7E29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nvGrpSpPr>
          <p:cNvPr id="499" name="Group 498">
            <a:extLst>
              <a:ext uri="{FF2B5EF4-FFF2-40B4-BE49-F238E27FC236}">
                <a16:creationId xmlns:a16="http://schemas.microsoft.com/office/drawing/2014/main" id="{9F530645-3F57-4021-A69F-AFF4ABEB600D}"/>
              </a:ext>
            </a:extLst>
          </p:cNvPr>
          <p:cNvGrpSpPr/>
          <p:nvPr/>
        </p:nvGrpSpPr>
        <p:grpSpPr>
          <a:xfrm>
            <a:off x="3857318" y="3754035"/>
            <a:ext cx="1390558" cy="333972"/>
            <a:chOff x="1388072" y="767409"/>
            <a:chExt cx="2333481" cy="386040"/>
          </a:xfrm>
        </p:grpSpPr>
        <p:grpSp>
          <p:nvGrpSpPr>
            <p:cNvPr id="500" name="Group 499">
              <a:extLst>
                <a:ext uri="{FF2B5EF4-FFF2-40B4-BE49-F238E27FC236}">
                  <a16:creationId xmlns:a16="http://schemas.microsoft.com/office/drawing/2014/main" id="{82210813-EBC1-4DD2-977B-82610754856A}"/>
                </a:ext>
              </a:extLst>
            </p:cNvPr>
            <p:cNvGrpSpPr/>
            <p:nvPr/>
          </p:nvGrpSpPr>
          <p:grpSpPr>
            <a:xfrm>
              <a:off x="1453252" y="767409"/>
              <a:ext cx="1835673" cy="386040"/>
              <a:chOff x="523157" y="2633515"/>
              <a:chExt cx="963730" cy="477995"/>
            </a:xfrm>
            <a:solidFill>
              <a:schemeClr val="accent3">
                <a:lumMod val="25000"/>
              </a:schemeClr>
            </a:solidFill>
          </p:grpSpPr>
          <p:sp>
            <p:nvSpPr>
              <p:cNvPr id="503" name="Rectangle 502">
                <a:extLst>
                  <a:ext uri="{FF2B5EF4-FFF2-40B4-BE49-F238E27FC236}">
                    <a16:creationId xmlns:a16="http://schemas.microsoft.com/office/drawing/2014/main" id="{D039FE24-0BC2-45AD-A253-43386640D260}"/>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504" name="Straight Connector 503">
                <a:extLst>
                  <a:ext uri="{FF2B5EF4-FFF2-40B4-BE49-F238E27FC236}">
                    <a16:creationId xmlns:a16="http://schemas.microsoft.com/office/drawing/2014/main" id="{A2928A09-5B68-4FC2-A09E-7C7430B8BAA6}"/>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501" name="TextBox 500">
              <a:extLst>
                <a:ext uri="{FF2B5EF4-FFF2-40B4-BE49-F238E27FC236}">
                  <a16:creationId xmlns:a16="http://schemas.microsoft.com/office/drawing/2014/main" id="{283E75DC-F7D5-437A-8072-6B34BB9A90F9}"/>
                </a:ext>
              </a:extLst>
            </p:cNvPr>
            <p:cNvSpPr txBox="1"/>
            <p:nvPr/>
          </p:nvSpPr>
          <p:spPr>
            <a:xfrm>
              <a:off x="2016414" y="868357"/>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RL3-DP-TEP</a:t>
              </a:r>
            </a:p>
          </p:txBody>
        </p:sp>
        <p:sp>
          <p:nvSpPr>
            <p:cNvPr id="502" name="TextBox 501">
              <a:extLst>
                <a:ext uri="{FF2B5EF4-FFF2-40B4-BE49-F238E27FC236}">
                  <a16:creationId xmlns:a16="http://schemas.microsoft.com/office/drawing/2014/main" id="{8C3429FA-81C4-48B3-9F13-9DA110DA039D}"/>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505" name="Group 504">
            <a:extLst>
              <a:ext uri="{FF2B5EF4-FFF2-40B4-BE49-F238E27FC236}">
                <a16:creationId xmlns:a16="http://schemas.microsoft.com/office/drawing/2014/main" id="{1D40D730-47A8-47D5-A374-5C366001CC05}"/>
              </a:ext>
            </a:extLst>
          </p:cNvPr>
          <p:cNvGrpSpPr/>
          <p:nvPr/>
        </p:nvGrpSpPr>
        <p:grpSpPr>
          <a:xfrm>
            <a:off x="3855102" y="4088007"/>
            <a:ext cx="1323390" cy="333972"/>
            <a:chOff x="1388072" y="767409"/>
            <a:chExt cx="2220767" cy="386040"/>
          </a:xfrm>
        </p:grpSpPr>
        <p:grpSp>
          <p:nvGrpSpPr>
            <p:cNvPr id="506" name="Group 505">
              <a:extLst>
                <a:ext uri="{FF2B5EF4-FFF2-40B4-BE49-F238E27FC236}">
                  <a16:creationId xmlns:a16="http://schemas.microsoft.com/office/drawing/2014/main" id="{BC7CF2A4-1B1E-4A99-8119-799ECCF4EAFB}"/>
                </a:ext>
              </a:extLst>
            </p:cNvPr>
            <p:cNvGrpSpPr/>
            <p:nvPr/>
          </p:nvGrpSpPr>
          <p:grpSpPr>
            <a:xfrm>
              <a:off x="1453252" y="767409"/>
              <a:ext cx="1835673" cy="386040"/>
              <a:chOff x="523157" y="2633515"/>
              <a:chExt cx="963730" cy="477995"/>
            </a:xfrm>
            <a:solidFill>
              <a:schemeClr val="accent3">
                <a:lumMod val="25000"/>
              </a:schemeClr>
            </a:solidFill>
          </p:grpSpPr>
          <p:sp>
            <p:nvSpPr>
              <p:cNvPr id="509" name="Rectangle 508">
                <a:extLst>
                  <a:ext uri="{FF2B5EF4-FFF2-40B4-BE49-F238E27FC236}">
                    <a16:creationId xmlns:a16="http://schemas.microsoft.com/office/drawing/2014/main" id="{9BFAB9EB-60EF-4921-AF6C-BFD795F83491}"/>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510" name="Straight Connector 509">
                <a:extLst>
                  <a:ext uri="{FF2B5EF4-FFF2-40B4-BE49-F238E27FC236}">
                    <a16:creationId xmlns:a16="http://schemas.microsoft.com/office/drawing/2014/main" id="{880D5A73-AE8F-403A-BCAF-8942213C6E39}"/>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507" name="TextBox 506">
              <a:extLst>
                <a:ext uri="{FF2B5EF4-FFF2-40B4-BE49-F238E27FC236}">
                  <a16:creationId xmlns:a16="http://schemas.microsoft.com/office/drawing/2014/main" id="{7651D7EA-1411-40C2-AB38-2882DA0A94A2}"/>
                </a:ext>
              </a:extLst>
            </p:cNvPr>
            <p:cNvSpPr txBox="1"/>
            <p:nvPr/>
          </p:nvSpPr>
          <p:spPr>
            <a:xfrm>
              <a:off x="1903700" y="838163"/>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RL34-vPC-TEP</a:t>
              </a:r>
            </a:p>
          </p:txBody>
        </p:sp>
        <p:sp>
          <p:nvSpPr>
            <p:cNvPr id="508" name="TextBox 507">
              <a:extLst>
                <a:ext uri="{FF2B5EF4-FFF2-40B4-BE49-F238E27FC236}">
                  <a16:creationId xmlns:a16="http://schemas.microsoft.com/office/drawing/2014/main" id="{40F39DE2-A926-4A51-BA89-35C6D7417D33}"/>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sp>
        <p:nvSpPr>
          <p:cNvPr id="190" name="Rectangle: Rounded Corners 189">
            <a:extLst>
              <a:ext uri="{FF2B5EF4-FFF2-40B4-BE49-F238E27FC236}">
                <a16:creationId xmlns:a16="http://schemas.microsoft.com/office/drawing/2014/main" id="{4AC73C16-295A-4DB2-A1B1-C32B8691A796}"/>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192" name="Shape 314">
            <a:extLst>
              <a:ext uri="{FF2B5EF4-FFF2-40B4-BE49-F238E27FC236}">
                <a16:creationId xmlns:a16="http://schemas.microsoft.com/office/drawing/2014/main" id="{FFF17197-C0F5-424F-A6BA-A9B0665765B2}"/>
              </a:ext>
            </a:extLst>
          </p:cNvPr>
          <p:cNvGrpSpPr/>
          <p:nvPr/>
        </p:nvGrpSpPr>
        <p:grpSpPr>
          <a:xfrm>
            <a:off x="494318" y="3286759"/>
            <a:ext cx="202057" cy="189777"/>
            <a:chOff x="1853" y="592"/>
            <a:chExt cx="2052" cy="2052"/>
          </a:xfrm>
        </p:grpSpPr>
        <p:sp>
          <p:nvSpPr>
            <p:cNvPr id="193" name="Shape 315">
              <a:extLst>
                <a:ext uri="{FF2B5EF4-FFF2-40B4-BE49-F238E27FC236}">
                  <a16:creationId xmlns:a16="http://schemas.microsoft.com/office/drawing/2014/main" id="{84399123-6D05-4117-A89F-28C6203B52B6}"/>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16">
              <a:extLst>
                <a:ext uri="{FF2B5EF4-FFF2-40B4-BE49-F238E27FC236}">
                  <a16:creationId xmlns:a16="http://schemas.microsoft.com/office/drawing/2014/main" id="{1B58A897-D395-4065-9742-A6B6AF6289CA}"/>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17">
              <a:extLst>
                <a:ext uri="{FF2B5EF4-FFF2-40B4-BE49-F238E27FC236}">
                  <a16:creationId xmlns:a16="http://schemas.microsoft.com/office/drawing/2014/main" id="{5FC11DC4-8BA5-4C30-916E-4F1E3D3C057D}"/>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18">
              <a:extLst>
                <a:ext uri="{FF2B5EF4-FFF2-40B4-BE49-F238E27FC236}">
                  <a16:creationId xmlns:a16="http://schemas.microsoft.com/office/drawing/2014/main" id="{3EBA0AF1-A190-48F4-93EA-71F8BC5FE8F7}"/>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19">
              <a:extLst>
                <a:ext uri="{FF2B5EF4-FFF2-40B4-BE49-F238E27FC236}">
                  <a16:creationId xmlns:a16="http://schemas.microsoft.com/office/drawing/2014/main" id="{2FDEDE45-7EE7-444B-8A7E-188276EA7406}"/>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20">
              <a:extLst>
                <a:ext uri="{FF2B5EF4-FFF2-40B4-BE49-F238E27FC236}">
                  <a16:creationId xmlns:a16="http://schemas.microsoft.com/office/drawing/2014/main" id="{5B86C837-CC1F-4CF5-8E94-A1CA9412231C}"/>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a:extLst>
                <a:ext uri="{FF2B5EF4-FFF2-40B4-BE49-F238E27FC236}">
                  <a16:creationId xmlns:a16="http://schemas.microsoft.com/office/drawing/2014/main" id="{769208B1-7FA3-4C23-92F8-E1CA70E399B1}"/>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22">
              <a:extLst>
                <a:ext uri="{FF2B5EF4-FFF2-40B4-BE49-F238E27FC236}">
                  <a16:creationId xmlns:a16="http://schemas.microsoft.com/office/drawing/2014/main" id="{5287D399-FE52-4D9E-8C3B-C0DBD1708B5F}"/>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7" name="Shape 323">
              <a:extLst>
                <a:ext uri="{FF2B5EF4-FFF2-40B4-BE49-F238E27FC236}">
                  <a16:creationId xmlns:a16="http://schemas.microsoft.com/office/drawing/2014/main" id="{4AEDE26B-8098-4B69-954E-592658D66B59}"/>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8" name="Shape 324">
              <a:extLst>
                <a:ext uri="{FF2B5EF4-FFF2-40B4-BE49-F238E27FC236}">
                  <a16:creationId xmlns:a16="http://schemas.microsoft.com/office/drawing/2014/main" id="{726B0417-8D85-4B27-BCC9-B50691F1CDCD}"/>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9" name="Shape 325">
              <a:extLst>
                <a:ext uri="{FF2B5EF4-FFF2-40B4-BE49-F238E27FC236}">
                  <a16:creationId xmlns:a16="http://schemas.microsoft.com/office/drawing/2014/main" id="{C78166AA-BF5A-44A5-AA29-3C525CE33455}"/>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30" name="Shape 314">
            <a:extLst>
              <a:ext uri="{FF2B5EF4-FFF2-40B4-BE49-F238E27FC236}">
                <a16:creationId xmlns:a16="http://schemas.microsoft.com/office/drawing/2014/main" id="{8C277F53-2F46-4AB7-99A2-5167F2DC3B82}"/>
              </a:ext>
            </a:extLst>
          </p:cNvPr>
          <p:cNvGrpSpPr/>
          <p:nvPr/>
        </p:nvGrpSpPr>
        <p:grpSpPr>
          <a:xfrm>
            <a:off x="567577" y="3312418"/>
            <a:ext cx="202057" cy="189777"/>
            <a:chOff x="1853" y="592"/>
            <a:chExt cx="2052" cy="2052"/>
          </a:xfrm>
        </p:grpSpPr>
        <p:sp>
          <p:nvSpPr>
            <p:cNvPr id="231" name="Shape 315">
              <a:extLst>
                <a:ext uri="{FF2B5EF4-FFF2-40B4-BE49-F238E27FC236}">
                  <a16:creationId xmlns:a16="http://schemas.microsoft.com/office/drawing/2014/main" id="{6C38ADBB-3C24-4E81-950E-8FE629C40274}"/>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2" name="Shape 316">
              <a:extLst>
                <a:ext uri="{FF2B5EF4-FFF2-40B4-BE49-F238E27FC236}">
                  <a16:creationId xmlns:a16="http://schemas.microsoft.com/office/drawing/2014/main" id="{D76CC12A-8148-4B32-87E0-4C342BF27BD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3" name="Shape 317">
              <a:extLst>
                <a:ext uri="{FF2B5EF4-FFF2-40B4-BE49-F238E27FC236}">
                  <a16:creationId xmlns:a16="http://schemas.microsoft.com/office/drawing/2014/main" id="{C4E4105A-3AD0-417D-B732-F6299ED0A43A}"/>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4" name="Shape 318">
              <a:extLst>
                <a:ext uri="{FF2B5EF4-FFF2-40B4-BE49-F238E27FC236}">
                  <a16:creationId xmlns:a16="http://schemas.microsoft.com/office/drawing/2014/main" id="{D74C91C2-A4C6-4F70-9E83-F98CAE23A64C}"/>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5" name="Shape 319">
              <a:extLst>
                <a:ext uri="{FF2B5EF4-FFF2-40B4-BE49-F238E27FC236}">
                  <a16:creationId xmlns:a16="http://schemas.microsoft.com/office/drawing/2014/main" id="{87B5C404-DE8C-4270-91D8-B843E4DFACCF}"/>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6" name="Shape 320">
              <a:extLst>
                <a:ext uri="{FF2B5EF4-FFF2-40B4-BE49-F238E27FC236}">
                  <a16:creationId xmlns:a16="http://schemas.microsoft.com/office/drawing/2014/main" id="{CDBC49CE-5DDA-4812-A1BF-D1B20AFBA2C6}"/>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7" name="Shape 321">
              <a:extLst>
                <a:ext uri="{FF2B5EF4-FFF2-40B4-BE49-F238E27FC236}">
                  <a16:creationId xmlns:a16="http://schemas.microsoft.com/office/drawing/2014/main" id="{0F4CEA93-5519-4EF7-8C23-CD32BC0FB3AE}"/>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8" name="Shape 322">
              <a:extLst>
                <a:ext uri="{FF2B5EF4-FFF2-40B4-BE49-F238E27FC236}">
                  <a16:creationId xmlns:a16="http://schemas.microsoft.com/office/drawing/2014/main" id="{9D8CF905-0FE3-40BF-AD1E-4C7BB475BD7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9" name="Shape 323">
              <a:extLst>
                <a:ext uri="{FF2B5EF4-FFF2-40B4-BE49-F238E27FC236}">
                  <a16:creationId xmlns:a16="http://schemas.microsoft.com/office/drawing/2014/main" id="{7713BDDA-DEFC-4331-887B-B951859F7AB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40" name="Shape 324">
              <a:extLst>
                <a:ext uri="{FF2B5EF4-FFF2-40B4-BE49-F238E27FC236}">
                  <a16:creationId xmlns:a16="http://schemas.microsoft.com/office/drawing/2014/main" id="{6252B9A7-B9EB-4083-900D-06F2DCAB93B1}"/>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41" name="Shape 325">
              <a:extLst>
                <a:ext uri="{FF2B5EF4-FFF2-40B4-BE49-F238E27FC236}">
                  <a16:creationId xmlns:a16="http://schemas.microsoft.com/office/drawing/2014/main" id="{DA965312-7363-4266-B642-109CDD883FFA}"/>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42" name="Shape 314">
            <a:extLst>
              <a:ext uri="{FF2B5EF4-FFF2-40B4-BE49-F238E27FC236}">
                <a16:creationId xmlns:a16="http://schemas.microsoft.com/office/drawing/2014/main" id="{DB7DE5FE-D9B4-4F51-BCAC-46D75B546E19}"/>
              </a:ext>
            </a:extLst>
          </p:cNvPr>
          <p:cNvGrpSpPr/>
          <p:nvPr/>
        </p:nvGrpSpPr>
        <p:grpSpPr>
          <a:xfrm>
            <a:off x="514228" y="2140642"/>
            <a:ext cx="202057" cy="189777"/>
            <a:chOff x="1853" y="592"/>
            <a:chExt cx="2052" cy="2052"/>
          </a:xfrm>
        </p:grpSpPr>
        <p:sp>
          <p:nvSpPr>
            <p:cNvPr id="243" name="Shape 315">
              <a:extLst>
                <a:ext uri="{FF2B5EF4-FFF2-40B4-BE49-F238E27FC236}">
                  <a16:creationId xmlns:a16="http://schemas.microsoft.com/office/drawing/2014/main" id="{62DE62E4-1E0D-4FF4-A26A-B87102E1A4A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45" name="Shape 316">
              <a:extLst>
                <a:ext uri="{FF2B5EF4-FFF2-40B4-BE49-F238E27FC236}">
                  <a16:creationId xmlns:a16="http://schemas.microsoft.com/office/drawing/2014/main" id="{D1271180-9759-4F85-814F-AA5EA55BACE6}"/>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46" name="Shape 317">
              <a:extLst>
                <a:ext uri="{FF2B5EF4-FFF2-40B4-BE49-F238E27FC236}">
                  <a16:creationId xmlns:a16="http://schemas.microsoft.com/office/drawing/2014/main" id="{188CC1D9-7D54-4DD6-B1B3-1ADCDDBDBF61}"/>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48" name="Shape 318">
              <a:extLst>
                <a:ext uri="{FF2B5EF4-FFF2-40B4-BE49-F238E27FC236}">
                  <a16:creationId xmlns:a16="http://schemas.microsoft.com/office/drawing/2014/main" id="{B6D7358A-9299-4774-89EE-5FB602F65754}"/>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49" name="Shape 319">
              <a:extLst>
                <a:ext uri="{FF2B5EF4-FFF2-40B4-BE49-F238E27FC236}">
                  <a16:creationId xmlns:a16="http://schemas.microsoft.com/office/drawing/2014/main" id="{C775E669-DD89-4731-9803-2726CCC53CE2}"/>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0" name="Shape 320">
              <a:extLst>
                <a:ext uri="{FF2B5EF4-FFF2-40B4-BE49-F238E27FC236}">
                  <a16:creationId xmlns:a16="http://schemas.microsoft.com/office/drawing/2014/main" id="{4E6D410A-2B71-4829-9431-7250C5339F4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1" name="Shape 321">
              <a:extLst>
                <a:ext uri="{FF2B5EF4-FFF2-40B4-BE49-F238E27FC236}">
                  <a16:creationId xmlns:a16="http://schemas.microsoft.com/office/drawing/2014/main" id="{9E657832-4E83-4550-8493-C209441EFCB4}"/>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2" name="Shape 322">
              <a:extLst>
                <a:ext uri="{FF2B5EF4-FFF2-40B4-BE49-F238E27FC236}">
                  <a16:creationId xmlns:a16="http://schemas.microsoft.com/office/drawing/2014/main" id="{23F1676A-FB63-4555-995B-A8EDE2D2DEC1}"/>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3" name="Shape 323">
              <a:extLst>
                <a:ext uri="{FF2B5EF4-FFF2-40B4-BE49-F238E27FC236}">
                  <a16:creationId xmlns:a16="http://schemas.microsoft.com/office/drawing/2014/main" id="{6D93F95B-9768-4A9F-8C30-7C0A3FA216B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4" name="Shape 324">
              <a:extLst>
                <a:ext uri="{FF2B5EF4-FFF2-40B4-BE49-F238E27FC236}">
                  <a16:creationId xmlns:a16="http://schemas.microsoft.com/office/drawing/2014/main" id="{C1C414E3-DD7A-44D4-9FA0-BA3CB38A1A1D}"/>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5" name="Shape 325">
              <a:extLst>
                <a:ext uri="{FF2B5EF4-FFF2-40B4-BE49-F238E27FC236}">
                  <a16:creationId xmlns:a16="http://schemas.microsoft.com/office/drawing/2014/main" id="{D64626DF-CFDA-471D-9836-4E59C148B282}"/>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56" name="Rectangle: Rounded Corners 255">
            <a:extLst>
              <a:ext uri="{FF2B5EF4-FFF2-40B4-BE49-F238E27FC236}">
                <a16:creationId xmlns:a16="http://schemas.microsoft.com/office/drawing/2014/main" id="{DC87EA0D-787F-4072-A32D-FBC1D88C076C}"/>
              </a:ext>
            </a:extLst>
          </p:cNvPr>
          <p:cNvSpPr/>
          <p:nvPr/>
        </p:nvSpPr>
        <p:spPr>
          <a:xfrm>
            <a:off x="478074" y="2108620"/>
            <a:ext cx="312249" cy="142606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1" name="Group 190">
            <a:extLst>
              <a:ext uri="{FF2B5EF4-FFF2-40B4-BE49-F238E27FC236}">
                <a16:creationId xmlns:a16="http://schemas.microsoft.com/office/drawing/2014/main" id="{8701CA73-F08A-410E-AD74-A0A3DB6174F8}"/>
              </a:ext>
            </a:extLst>
          </p:cNvPr>
          <p:cNvGrpSpPr/>
          <p:nvPr/>
        </p:nvGrpSpPr>
        <p:grpSpPr>
          <a:xfrm>
            <a:off x="1582694" y="3593743"/>
            <a:ext cx="110266" cy="71758"/>
            <a:chOff x="6391352" y="2442150"/>
            <a:chExt cx="1275036" cy="1275036"/>
          </a:xfrm>
        </p:grpSpPr>
        <p:sp>
          <p:nvSpPr>
            <p:cNvPr id="195" name="Oval 194">
              <a:extLst>
                <a:ext uri="{FF2B5EF4-FFF2-40B4-BE49-F238E27FC236}">
                  <a16:creationId xmlns:a16="http://schemas.microsoft.com/office/drawing/2014/main" id="{F816E56F-A3DF-48B1-A8F2-977023EDF46D}"/>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199" name="Freeform 5">
              <a:extLst>
                <a:ext uri="{FF2B5EF4-FFF2-40B4-BE49-F238E27FC236}">
                  <a16:creationId xmlns:a16="http://schemas.microsoft.com/office/drawing/2014/main" id="{779BA675-D6F0-4B16-8BBD-F1C904D22B6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00" name="Group 199">
            <a:extLst>
              <a:ext uri="{FF2B5EF4-FFF2-40B4-BE49-F238E27FC236}">
                <a16:creationId xmlns:a16="http://schemas.microsoft.com/office/drawing/2014/main" id="{F170631F-7C14-42DF-BF33-2876FEEEBC85}"/>
              </a:ext>
            </a:extLst>
          </p:cNvPr>
          <p:cNvGrpSpPr/>
          <p:nvPr/>
        </p:nvGrpSpPr>
        <p:grpSpPr>
          <a:xfrm>
            <a:off x="2576409" y="3587473"/>
            <a:ext cx="110266" cy="71758"/>
            <a:chOff x="6391352" y="2442150"/>
            <a:chExt cx="1275036" cy="1275036"/>
          </a:xfrm>
        </p:grpSpPr>
        <p:sp>
          <p:nvSpPr>
            <p:cNvPr id="201" name="Oval 200">
              <a:extLst>
                <a:ext uri="{FF2B5EF4-FFF2-40B4-BE49-F238E27FC236}">
                  <a16:creationId xmlns:a16="http://schemas.microsoft.com/office/drawing/2014/main" id="{36AD608F-0A3C-4AF4-A329-FF7C3A792247}"/>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02" name="Freeform 5">
              <a:extLst>
                <a:ext uri="{FF2B5EF4-FFF2-40B4-BE49-F238E27FC236}">
                  <a16:creationId xmlns:a16="http://schemas.microsoft.com/office/drawing/2014/main" id="{12426A19-68D2-4034-BD24-1A67C447562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03" name="Group 202">
            <a:extLst>
              <a:ext uri="{FF2B5EF4-FFF2-40B4-BE49-F238E27FC236}">
                <a16:creationId xmlns:a16="http://schemas.microsoft.com/office/drawing/2014/main" id="{82B1B4E2-2E69-4BDA-849D-A5F64169EEA6}"/>
              </a:ext>
            </a:extLst>
          </p:cNvPr>
          <p:cNvGrpSpPr/>
          <p:nvPr/>
        </p:nvGrpSpPr>
        <p:grpSpPr>
          <a:xfrm>
            <a:off x="1457116" y="2267791"/>
            <a:ext cx="110266" cy="71758"/>
            <a:chOff x="6391352" y="2442150"/>
            <a:chExt cx="1275036" cy="1275036"/>
          </a:xfrm>
        </p:grpSpPr>
        <p:sp>
          <p:nvSpPr>
            <p:cNvPr id="205" name="Oval 204">
              <a:extLst>
                <a:ext uri="{FF2B5EF4-FFF2-40B4-BE49-F238E27FC236}">
                  <a16:creationId xmlns:a16="http://schemas.microsoft.com/office/drawing/2014/main" id="{045266EF-BBA6-4303-95B3-E3A11181666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07" name="Freeform 5">
              <a:extLst>
                <a:ext uri="{FF2B5EF4-FFF2-40B4-BE49-F238E27FC236}">
                  <a16:creationId xmlns:a16="http://schemas.microsoft.com/office/drawing/2014/main" id="{A0DF42E0-F009-46C9-9D04-92DD8AEEFC9E}"/>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08" name="Group 207">
            <a:extLst>
              <a:ext uri="{FF2B5EF4-FFF2-40B4-BE49-F238E27FC236}">
                <a16:creationId xmlns:a16="http://schemas.microsoft.com/office/drawing/2014/main" id="{E0033C96-5805-42D2-82D2-371C4F221280}"/>
              </a:ext>
            </a:extLst>
          </p:cNvPr>
          <p:cNvGrpSpPr/>
          <p:nvPr/>
        </p:nvGrpSpPr>
        <p:grpSpPr>
          <a:xfrm>
            <a:off x="2501959" y="2256899"/>
            <a:ext cx="110266" cy="71758"/>
            <a:chOff x="6391352" y="2442150"/>
            <a:chExt cx="1275036" cy="1275036"/>
          </a:xfrm>
        </p:grpSpPr>
        <p:sp>
          <p:nvSpPr>
            <p:cNvPr id="209" name="Oval 208">
              <a:extLst>
                <a:ext uri="{FF2B5EF4-FFF2-40B4-BE49-F238E27FC236}">
                  <a16:creationId xmlns:a16="http://schemas.microsoft.com/office/drawing/2014/main" id="{7091D322-EDA5-4452-B687-C9555BD3420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0" name="Freeform 5">
              <a:extLst>
                <a:ext uri="{FF2B5EF4-FFF2-40B4-BE49-F238E27FC236}">
                  <a16:creationId xmlns:a16="http://schemas.microsoft.com/office/drawing/2014/main" id="{4BFE8E97-CA5C-47A9-9D51-950D42451B7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1" name="Group 210">
            <a:extLst>
              <a:ext uri="{FF2B5EF4-FFF2-40B4-BE49-F238E27FC236}">
                <a16:creationId xmlns:a16="http://schemas.microsoft.com/office/drawing/2014/main" id="{2DD8E439-A2C9-4152-9DFE-52B249BBDA59}"/>
              </a:ext>
            </a:extLst>
          </p:cNvPr>
          <p:cNvGrpSpPr/>
          <p:nvPr/>
        </p:nvGrpSpPr>
        <p:grpSpPr>
          <a:xfrm>
            <a:off x="5628936" y="2043151"/>
            <a:ext cx="110266" cy="71758"/>
            <a:chOff x="6391352" y="2442150"/>
            <a:chExt cx="1275036" cy="1275036"/>
          </a:xfrm>
        </p:grpSpPr>
        <p:sp>
          <p:nvSpPr>
            <p:cNvPr id="213" name="Oval 212">
              <a:extLst>
                <a:ext uri="{FF2B5EF4-FFF2-40B4-BE49-F238E27FC236}">
                  <a16:creationId xmlns:a16="http://schemas.microsoft.com/office/drawing/2014/main" id="{60A2678F-85F0-4D8D-85CA-5D1DCEDFD21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4" name="Freeform 5">
              <a:extLst>
                <a:ext uri="{FF2B5EF4-FFF2-40B4-BE49-F238E27FC236}">
                  <a16:creationId xmlns:a16="http://schemas.microsoft.com/office/drawing/2014/main" id="{4163D6C3-4B49-4991-8E74-48D473E4A3F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5" name="Group 214">
            <a:extLst>
              <a:ext uri="{FF2B5EF4-FFF2-40B4-BE49-F238E27FC236}">
                <a16:creationId xmlns:a16="http://schemas.microsoft.com/office/drawing/2014/main" id="{53C56E33-8762-4FA3-8253-CFAC7B35CE57}"/>
              </a:ext>
            </a:extLst>
          </p:cNvPr>
          <p:cNvGrpSpPr/>
          <p:nvPr/>
        </p:nvGrpSpPr>
        <p:grpSpPr>
          <a:xfrm>
            <a:off x="6701885" y="2032848"/>
            <a:ext cx="110266" cy="71758"/>
            <a:chOff x="6391352" y="2442150"/>
            <a:chExt cx="1275036" cy="1275036"/>
          </a:xfrm>
        </p:grpSpPr>
        <p:sp>
          <p:nvSpPr>
            <p:cNvPr id="216" name="Oval 215">
              <a:extLst>
                <a:ext uri="{FF2B5EF4-FFF2-40B4-BE49-F238E27FC236}">
                  <a16:creationId xmlns:a16="http://schemas.microsoft.com/office/drawing/2014/main" id="{3470102C-BB09-4D59-8CCC-4CAA00FD9083}"/>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17" name="Freeform 5">
              <a:extLst>
                <a:ext uri="{FF2B5EF4-FFF2-40B4-BE49-F238E27FC236}">
                  <a16:creationId xmlns:a16="http://schemas.microsoft.com/office/drawing/2014/main" id="{B98D2F2E-CE18-404F-8787-BFD4314A02C6}"/>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18" name="Group 217">
            <a:extLst>
              <a:ext uri="{FF2B5EF4-FFF2-40B4-BE49-F238E27FC236}">
                <a16:creationId xmlns:a16="http://schemas.microsoft.com/office/drawing/2014/main" id="{E1AC4BBE-E618-4794-B276-3609311F3FBA}"/>
              </a:ext>
            </a:extLst>
          </p:cNvPr>
          <p:cNvGrpSpPr/>
          <p:nvPr/>
        </p:nvGrpSpPr>
        <p:grpSpPr>
          <a:xfrm>
            <a:off x="6617345" y="3681280"/>
            <a:ext cx="110266" cy="71758"/>
            <a:chOff x="6391352" y="2442150"/>
            <a:chExt cx="1275036" cy="1275036"/>
          </a:xfrm>
        </p:grpSpPr>
        <p:sp>
          <p:nvSpPr>
            <p:cNvPr id="219" name="Oval 218">
              <a:extLst>
                <a:ext uri="{FF2B5EF4-FFF2-40B4-BE49-F238E27FC236}">
                  <a16:creationId xmlns:a16="http://schemas.microsoft.com/office/drawing/2014/main" id="{57D77565-D353-4476-8A1E-A1246E9529C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0" name="Freeform 5">
              <a:extLst>
                <a:ext uri="{FF2B5EF4-FFF2-40B4-BE49-F238E27FC236}">
                  <a16:creationId xmlns:a16="http://schemas.microsoft.com/office/drawing/2014/main" id="{F8626AAB-C232-4AAF-A949-70215E26A781}"/>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21" name="Group 220">
            <a:extLst>
              <a:ext uri="{FF2B5EF4-FFF2-40B4-BE49-F238E27FC236}">
                <a16:creationId xmlns:a16="http://schemas.microsoft.com/office/drawing/2014/main" id="{C7D0A87B-D716-4EE3-A5F4-BAC9866DCDBF}"/>
              </a:ext>
            </a:extLst>
          </p:cNvPr>
          <p:cNvGrpSpPr/>
          <p:nvPr/>
        </p:nvGrpSpPr>
        <p:grpSpPr>
          <a:xfrm>
            <a:off x="5549259" y="3691582"/>
            <a:ext cx="110266" cy="71758"/>
            <a:chOff x="6391352" y="2442150"/>
            <a:chExt cx="1275036" cy="1275036"/>
          </a:xfrm>
        </p:grpSpPr>
        <p:sp>
          <p:nvSpPr>
            <p:cNvPr id="222" name="Oval 221">
              <a:extLst>
                <a:ext uri="{FF2B5EF4-FFF2-40B4-BE49-F238E27FC236}">
                  <a16:creationId xmlns:a16="http://schemas.microsoft.com/office/drawing/2014/main" id="{9F570970-25A8-4497-83D1-32B230ABCD7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23" name="Freeform 5">
              <a:extLst>
                <a:ext uri="{FF2B5EF4-FFF2-40B4-BE49-F238E27FC236}">
                  <a16:creationId xmlns:a16="http://schemas.microsoft.com/office/drawing/2014/main" id="{DDCA6E92-54E4-4EB5-9BD1-B79CAD15126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Tree>
    <p:extLst>
      <p:ext uri="{BB962C8B-B14F-4D97-AF65-F5344CB8AC3E}">
        <p14:creationId xmlns:p14="http://schemas.microsoft.com/office/powerpoint/2010/main" val="23929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5356515" y="3282857"/>
            <a:ext cx="2278029"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618893" y="3170302"/>
            <a:ext cx="3133621"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702527" y="1175921"/>
            <a:ext cx="3044419"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407722" y="1314165"/>
            <a:ext cx="2136503"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1831883" y="2497516"/>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5787256" y="2120783"/>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5950401" y="1553035"/>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619" y="1345504"/>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166464" y="3332630"/>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6557288" y="3839223"/>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5343" y="3565742"/>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299" y="3547197"/>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17567" y="2921266"/>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5900362" y="3039864"/>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081831" y="3039864"/>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5900362" y="3813151"/>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429802" y="4118680"/>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93659" y="2833376"/>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1921702" y="2985685"/>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2773188" y="2985685"/>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96838"/>
            <a:ext cx="8915400" cy="434975"/>
          </a:xfrm>
        </p:spPr>
        <p:txBody>
          <a:bodyPr/>
          <a:lstStyle/>
          <a:p>
            <a:r>
              <a:rPr lang="en-US" dirty="0"/>
              <a:t>Traffic between RL to Local Leaf across Pod</a:t>
            </a: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790" y="4324349"/>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506" y="419706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601572" y="4111560"/>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369471" y="4110568"/>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490703" y="4251838"/>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604180" y="4320906"/>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775" y="1847302"/>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338" y="135847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5980345" y="1566008"/>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494120" y="1566008"/>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371226" y="1596383"/>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622992" y="241922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5787256" y="2113256"/>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268" y="4190983"/>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5900362" y="3813151"/>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567642" y="4194156"/>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570057" y="4207339"/>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580349" y="1315185"/>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526602" y="1348109"/>
            <a:ext cx="367408" cy="215444"/>
          </a:xfrm>
          <a:prstGeom prst="rect">
            <a:avLst/>
          </a:prstGeom>
          <a:noFill/>
        </p:spPr>
        <p:txBody>
          <a:bodyPr wrap="none" rtlCol="0">
            <a:spAutoFit/>
          </a:bodyPr>
          <a:lstStyle/>
          <a:p>
            <a:r>
              <a:rPr lang="en-US" sz="800" dirty="0">
                <a:latin typeface="+mn-lt"/>
              </a:rPr>
              <a:t>EP4</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615154" y="1515583"/>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310887" y="1596876"/>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561559" y="3793617"/>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387995" y="3956312"/>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457278" y="4116534"/>
            <a:ext cx="419234" cy="184666"/>
          </a:xfrm>
          <a:prstGeom prst="rect">
            <a:avLst/>
          </a:prstGeom>
          <a:noFill/>
        </p:spPr>
        <p:txBody>
          <a:bodyPr wrap="square" rtlCol="0">
            <a:spAutoFit/>
          </a:bodyPr>
          <a:lstStyle/>
          <a:p>
            <a:r>
              <a:rPr lang="en-US" sz="600" dirty="0">
                <a:latin typeface="+mn-lt"/>
              </a:rPr>
              <a:t>Po1</a:t>
            </a:r>
          </a:p>
        </p:txBody>
      </p:sp>
      <p:sp>
        <p:nvSpPr>
          <p:cNvPr id="30" name="Freeform: Shape 29">
            <a:extLst>
              <a:ext uri="{FF2B5EF4-FFF2-40B4-BE49-F238E27FC236}">
                <a16:creationId xmlns:a16="http://schemas.microsoft.com/office/drawing/2014/main" id="{E37DBA1B-FFC8-49BF-93BC-5078014E8EE7}"/>
              </a:ext>
            </a:extLst>
          </p:cNvPr>
          <p:cNvSpPr/>
          <p:nvPr/>
        </p:nvSpPr>
        <p:spPr>
          <a:xfrm>
            <a:off x="5850745" y="1826455"/>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915783" y="459079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5182552" y="4482039"/>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5085581" y="83019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182" y="1253014"/>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2983964" y="1460545"/>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692150" y="1460545"/>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2609142" y="1293268"/>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1151716" y="1620234"/>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2" name="Oval 301">
            <a:extLst>
              <a:ext uri="{FF2B5EF4-FFF2-40B4-BE49-F238E27FC236}">
                <a16:creationId xmlns:a16="http://schemas.microsoft.com/office/drawing/2014/main" id="{2243CBF7-7BA0-478F-B159-E0D81DF454C2}"/>
              </a:ext>
            </a:extLst>
          </p:cNvPr>
          <p:cNvSpPr/>
          <p:nvPr/>
        </p:nvSpPr>
        <p:spPr>
          <a:xfrm>
            <a:off x="2851378" y="1494370"/>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274596" y="24987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1747792" y="2212180"/>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2454125" y="2209876"/>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2828811" y="1507367"/>
            <a:ext cx="419234" cy="184666"/>
          </a:xfrm>
          <a:prstGeom prst="rect">
            <a:avLst/>
          </a:prstGeom>
          <a:noFill/>
        </p:spPr>
        <p:txBody>
          <a:bodyPr wrap="square" rtlCol="0">
            <a:spAutoFit/>
          </a:bodyPr>
          <a:lstStyle/>
          <a:p>
            <a:r>
              <a:rPr lang="en-US" sz="600" dirty="0">
                <a:latin typeface="+mn-lt"/>
              </a:rPr>
              <a:t>Po1</a:t>
            </a:r>
          </a:p>
        </p:txBody>
      </p:sp>
      <p:sp>
        <p:nvSpPr>
          <p:cNvPr id="313" name="Rectangle 312">
            <a:extLst>
              <a:ext uri="{FF2B5EF4-FFF2-40B4-BE49-F238E27FC236}">
                <a16:creationId xmlns:a16="http://schemas.microsoft.com/office/drawing/2014/main" id="{9BDAE0EA-F4F8-4CED-85A4-EF17369C6154}"/>
              </a:ext>
            </a:extLst>
          </p:cNvPr>
          <p:cNvSpPr/>
          <p:nvPr/>
        </p:nvSpPr>
        <p:spPr>
          <a:xfrm>
            <a:off x="977504" y="71651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Pod2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282" y="1847302"/>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50" name="Freeform: Shape 49">
            <a:extLst>
              <a:ext uri="{FF2B5EF4-FFF2-40B4-BE49-F238E27FC236}">
                <a16:creationId xmlns:a16="http://schemas.microsoft.com/office/drawing/2014/main" id="{B5ABA404-7A2E-4330-8C5A-6844A42EFDB3}"/>
              </a:ext>
            </a:extLst>
          </p:cNvPr>
          <p:cNvSpPr/>
          <p:nvPr/>
        </p:nvSpPr>
        <p:spPr>
          <a:xfrm>
            <a:off x="2315044" y="1422862"/>
            <a:ext cx="4706348" cy="2839752"/>
          </a:xfrm>
          <a:custGeom>
            <a:avLst/>
            <a:gdLst>
              <a:gd name="connsiteX0" fmla="*/ 675296 w 4739756"/>
              <a:gd name="connsiteY0" fmla="*/ 0 h 2879508"/>
              <a:gd name="connsiteX1" fmla="*/ 1067182 w 4739756"/>
              <a:gd name="connsiteY1" fmla="*/ 283975 h 2879508"/>
              <a:gd name="connsiteX2" fmla="*/ 544668 w 4739756"/>
              <a:gd name="connsiteY2" fmla="*/ 704259 h 2879508"/>
              <a:gd name="connsiteX3" fmla="*/ 186859 w 4739756"/>
              <a:gd name="connsiteY3" fmla="*/ 1118862 h 2879508"/>
              <a:gd name="connsiteX4" fmla="*/ 3702472 w 4739756"/>
              <a:gd name="connsiteY4" fmla="*/ 1522107 h 2879508"/>
              <a:gd name="connsiteX5" fmla="*/ 4713423 w 4739756"/>
              <a:gd name="connsiteY5" fmla="*/ 2260442 h 2879508"/>
              <a:gd name="connsiteX6" fmla="*/ 4344255 w 4739756"/>
              <a:gd name="connsiteY6" fmla="*/ 2879508 h 287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9756" h="2879508">
                <a:moveTo>
                  <a:pt x="675296" y="0"/>
                </a:moveTo>
                <a:cubicBezTo>
                  <a:pt x="882124" y="83299"/>
                  <a:pt x="1088953" y="166598"/>
                  <a:pt x="1067182" y="283975"/>
                </a:cubicBezTo>
                <a:cubicBezTo>
                  <a:pt x="1045411" y="401352"/>
                  <a:pt x="691388" y="565111"/>
                  <a:pt x="544668" y="704259"/>
                </a:cubicBezTo>
                <a:cubicBezTo>
                  <a:pt x="397948" y="843407"/>
                  <a:pt x="-339442" y="982554"/>
                  <a:pt x="186859" y="1118862"/>
                </a:cubicBezTo>
                <a:cubicBezTo>
                  <a:pt x="713160" y="1255170"/>
                  <a:pt x="2948045" y="1331844"/>
                  <a:pt x="3702472" y="1522107"/>
                </a:cubicBezTo>
                <a:cubicBezTo>
                  <a:pt x="4456899" y="1712370"/>
                  <a:pt x="4606459" y="2034209"/>
                  <a:pt x="4713423" y="2260442"/>
                </a:cubicBezTo>
                <a:cubicBezTo>
                  <a:pt x="4820387" y="2486675"/>
                  <a:pt x="4582321" y="2683091"/>
                  <a:pt x="4344255" y="2879508"/>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sp>
        <p:nvSpPr>
          <p:cNvPr id="51" name="Freeform: Shape 50">
            <a:extLst>
              <a:ext uri="{FF2B5EF4-FFF2-40B4-BE49-F238E27FC236}">
                <a16:creationId xmlns:a16="http://schemas.microsoft.com/office/drawing/2014/main" id="{BA28FE63-5BB1-4B40-BCB0-A0490FFF9701}"/>
              </a:ext>
            </a:extLst>
          </p:cNvPr>
          <p:cNvSpPr/>
          <p:nvPr/>
        </p:nvSpPr>
        <p:spPr>
          <a:xfrm>
            <a:off x="2256675" y="1456940"/>
            <a:ext cx="4065625" cy="2834072"/>
          </a:xfrm>
          <a:custGeom>
            <a:avLst/>
            <a:gdLst>
              <a:gd name="connsiteX0" fmla="*/ 3659279 w 4065625"/>
              <a:gd name="connsiteY0" fmla="*/ 2834072 h 2834072"/>
              <a:gd name="connsiteX1" fmla="*/ 3602484 w 4065625"/>
              <a:gd name="connsiteY1" fmla="*/ 2300199 h 2834072"/>
              <a:gd name="connsiteX2" fmla="*/ 3863741 w 4065625"/>
              <a:gd name="connsiteY2" fmla="*/ 1550504 h 2834072"/>
              <a:gd name="connsiteX3" fmla="*/ 223179 w 4065625"/>
              <a:gd name="connsiteY3" fmla="*/ 1169977 h 2834072"/>
              <a:gd name="connsiteX4" fmla="*/ 705937 w 4065625"/>
              <a:gd name="connsiteY4" fmla="*/ 0 h 283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5625" h="2834072">
                <a:moveTo>
                  <a:pt x="3659279" y="2834072"/>
                </a:moveTo>
                <a:cubicBezTo>
                  <a:pt x="3613843" y="2674099"/>
                  <a:pt x="3568407" y="2514127"/>
                  <a:pt x="3602484" y="2300199"/>
                </a:cubicBezTo>
                <a:cubicBezTo>
                  <a:pt x="3636561" y="2086271"/>
                  <a:pt x="4426958" y="1738874"/>
                  <a:pt x="3863741" y="1550504"/>
                </a:cubicBezTo>
                <a:cubicBezTo>
                  <a:pt x="3300524" y="1362134"/>
                  <a:pt x="749480" y="1428394"/>
                  <a:pt x="223179" y="1169977"/>
                </a:cubicBezTo>
                <a:cubicBezTo>
                  <a:pt x="-303122" y="911560"/>
                  <a:pt x="201407" y="455780"/>
                  <a:pt x="705937" y="0"/>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sp>
        <p:nvSpPr>
          <p:cNvPr id="176" name="Rectangle 175">
            <a:extLst>
              <a:ext uri="{FF2B5EF4-FFF2-40B4-BE49-F238E27FC236}">
                <a16:creationId xmlns:a16="http://schemas.microsoft.com/office/drawing/2014/main" id="{069B8A46-F5FD-4492-BD4F-468CE670EBD2}"/>
              </a:ext>
            </a:extLst>
          </p:cNvPr>
          <p:cNvSpPr/>
          <p:nvPr/>
        </p:nvSpPr>
        <p:spPr>
          <a:xfrm>
            <a:off x="233825" y="489024"/>
            <a:ext cx="4902098" cy="276999"/>
          </a:xfrm>
          <a:prstGeom prst="rect">
            <a:avLst/>
          </a:prstGeom>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Traffic is directly forwarded between RL and Local leaf across Pods</a:t>
            </a:r>
          </a:p>
        </p:txBody>
      </p:sp>
      <p:sp>
        <p:nvSpPr>
          <p:cNvPr id="136" name="Rectangle: Rounded Corners 135">
            <a:extLst>
              <a:ext uri="{FF2B5EF4-FFF2-40B4-BE49-F238E27FC236}">
                <a16:creationId xmlns:a16="http://schemas.microsoft.com/office/drawing/2014/main" id="{5BCB8ABD-0F06-4546-8FD9-B586A423D148}"/>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135" name="Shape 314">
            <a:extLst>
              <a:ext uri="{FF2B5EF4-FFF2-40B4-BE49-F238E27FC236}">
                <a16:creationId xmlns:a16="http://schemas.microsoft.com/office/drawing/2014/main" id="{E43FD79C-BF54-4B08-93FA-65A054BDEF94}"/>
              </a:ext>
            </a:extLst>
          </p:cNvPr>
          <p:cNvGrpSpPr/>
          <p:nvPr/>
        </p:nvGrpSpPr>
        <p:grpSpPr>
          <a:xfrm>
            <a:off x="862173" y="3243136"/>
            <a:ext cx="202057" cy="189777"/>
            <a:chOff x="1853" y="592"/>
            <a:chExt cx="2052" cy="2052"/>
          </a:xfrm>
        </p:grpSpPr>
        <p:sp>
          <p:nvSpPr>
            <p:cNvPr id="137" name="Shape 315">
              <a:extLst>
                <a:ext uri="{FF2B5EF4-FFF2-40B4-BE49-F238E27FC236}">
                  <a16:creationId xmlns:a16="http://schemas.microsoft.com/office/drawing/2014/main" id="{9DB04D9E-F01E-43A8-AF54-0F28406D4BB4}"/>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16">
              <a:extLst>
                <a:ext uri="{FF2B5EF4-FFF2-40B4-BE49-F238E27FC236}">
                  <a16:creationId xmlns:a16="http://schemas.microsoft.com/office/drawing/2014/main" id="{AF379CE6-E153-4B32-89B8-ED4A49E61269}"/>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17">
              <a:extLst>
                <a:ext uri="{FF2B5EF4-FFF2-40B4-BE49-F238E27FC236}">
                  <a16:creationId xmlns:a16="http://schemas.microsoft.com/office/drawing/2014/main" id="{46791FC6-5899-40E1-854C-E30159559AB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18">
              <a:extLst>
                <a:ext uri="{FF2B5EF4-FFF2-40B4-BE49-F238E27FC236}">
                  <a16:creationId xmlns:a16="http://schemas.microsoft.com/office/drawing/2014/main" id="{9E68DD6D-CF92-4B4F-894F-DC8A14E3FD0F}"/>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19">
              <a:extLst>
                <a:ext uri="{FF2B5EF4-FFF2-40B4-BE49-F238E27FC236}">
                  <a16:creationId xmlns:a16="http://schemas.microsoft.com/office/drawing/2014/main" id="{FE82F1A7-7A36-4E8E-9CDE-5BFBD2143169}"/>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0">
              <a:extLst>
                <a:ext uri="{FF2B5EF4-FFF2-40B4-BE49-F238E27FC236}">
                  <a16:creationId xmlns:a16="http://schemas.microsoft.com/office/drawing/2014/main" id="{B6DC23E9-72A7-4C47-B8C5-018A4C982E7B}"/>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4" name="Shape 321">
              <a:extLst>
                <a:ext uri="{FF2B5EF4-FFF2-40B4-BE49-F238E27FC236}">
                  <a16:creationId xmlns:a16="http://schemas.microsoft.com/office/drawing/2014/main" id="{3503867A-378B-4D88-B193-999F872CF4A7}"/>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22">
              <a:extLst>
                <a:ext uri="{FF2B5EF4-FFF2-40B4-BE49-F238E27FC236}">
                  <a16:creationId xmlns:a16="http://schemas.microsoft.com/office/drawing/2014/main" id="{99CDAC4C-4CFF-47C3-9201-06B0DDB91230}"/>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3">
              <a:extLst>
                <a:ext uri="{FF2B5EF4-FFF2-40B4-BE49-F238E27FC236}">
                  <a16:creationId xmlns:a16="http://schemas.microsoft.com/office/drawing/2014/main" id="{44E1784F-E87A-4628-B4BA-79E9EE6F39E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24">
              <a:extLst>
                <a:ext uri="{FF2B5EF4-FFF2-40B4-BE49-F238E27FC236}">
                  <a16:creationId xmlns:a16="http://schemas.microsoft.com/office/drawing/2014/main" id="{E2DC44BE-EA5B-47EC-A700-A41109BA6581}"/>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25">
              <a:extLst>
                <a:ext uri="{FF2B5EF4-FFF2-40B4-BE49-F238E27FC236}">
                  <a16:creationId xmlns:a16="http://schemas.microsoft.com/office/drawing/2014/main" id="{774FCBC4-1C47-4296-80EA-B390EFE01BA2}"/>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9" name="Shape 314">
            <a:extLst>
              <a:ext uri="{FF2B5EF4-FFF2-40B4-BE49-F238E27FC236}">
                <a16:creationId xmlns:a16="http://schemas.microsoft.com/office/drawing/2014/main" id="{027C5739-AEEB-4F75-B3E5-A6F5F8A6E9FF}"/>
              </a:ext>
            </a:extLst>
          </p:cNvPr>
          <p:cNvGrpSpPr/>
          <p:nvPr/>
        </p:nvGrpSpPr>
        <p:grpSpPr>
          <a:xfrm>
            <a:off x="935432" y="3268795"/>
            <a:ext cx="202057" cy="189777"/>
            <a:chOff x="1853" y="592"/>
            <a:chExt cx="2052" cy="2052"/>
          </a:xfrm>
        </p:grpSpPr>
        <p:sp>
          <p:nvSpPr>
            <p:cNvPr id="150" name="Shape 315">
              <a:extLst>
                <a:ext uri="{FF2B5EF4-FFF2-40B4-BE49-F238E27FC236}">
                  <a16:creationId xmlns:a16="http://schemas.microsoft.com/office/drawing/2014/main" id="{667F310D-1876-453B-A260-9A40BAFA13C4}"/>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16">
              <a:extLst>
                <a:ext uri="{FF2B5EF4-FFF2-40B4-BE49-F238E27FC236}">
                  <a16:creationId xmlns:a16="http://schemas.microsoft.com/office/drawing/2014/main" id="{9E2ECEFA-0CE9-45CE-875C-782B1445D815}"/>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17">
              <a:extLst>
                <a:ext uri="{FF2B5EF4-FFF2-40B4-BE49-F238E27FC236}">
                  <a16:creationId xmlns:a16="http://schemas.microsoft.com/office/drawing/2014/main" id="{BC415151-6F95-49C1-9320-17E744BC244B}"/>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18">
              <a:extLst>
                <a:ext uri="{FF2B5EF4-FFF2-40B4-BE49-F238E27FC236}">
                  <a16:creationId xmlns:a16="http://schemas.microsoft.com/office/drawing/2014/main" id="{9F166E67-DB3F-4D98-AD2A-902893342C3D}"/>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19">
              <a:extLst>
                <a:ext uri="{FF2B5EF4-FFF2-40B4-BE49-F238E27FC236}">
                  <a16:creationId xmlns:a16="http://schemas.microsoft.com/office/drawing/2014/main" id="{92A056EB-5678-4989-99DA-480A338BBE8D}"/>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0">
              <a:extLst>
                <a:ext uri="{FF2B5EF4-FFF2-40B4-BE49-F238E27FC236}">
                  <a16:creationId xmlns:a16="http://schemas.microsoft.com/office/drawing/2014/main" id="{D12E9E4F-7C0F-410A-BD54-B6FD4074783F}"/>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1">
              <a:extLst>
                <a:ext uri="{FF2B5EF4-FFF2-40B4-BE49-F238E27FC236}">
                  <a16:creationId xmlns:a16="http://schemas.microsoft.com/office/drawing/2014/main" id="{D102504C-B527-42A4-BD27-152E60C64737}"/>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22">
              <a:extLst>
                <a:ext uri="{FF2B5EF4-FFF2-40B4-BE49-F238E27FC236}">
                  <a16:creationId xmlns:a16="http://schemas.microsoft.com/office/drawing/2014/main" id="{B0EEC057-A27D-495C-B1F3-085BAD4418FB}"/>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3">
              <a:extLst>
                <a:ext uri="{FF2B5EF4-FFF2-40B4-BE49-F238E27FC236}">
                  <a16:creationId xmlns:a16="http://schemas.microsoft.com/office/drawing/2014/main" id="{F45D4217-C960-466C-8781-C7D68F8C6126}"/>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4">
              <a:extLst>
                <a:ext uri="{FF2B5EF4-FFF2-40B4-BE49-F238E27FC236}">
                  <a16:creationId xmlns:a16="http://schemas.microsoft.com/office/drawing/2014/main" id="{AAA38D4B-4A54-4D9E-84B5-DF4BEFD8C298}"/>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5">
              <a:extLst>
                <a:ext uri="{FF2B5EF4-FFF2-40B4-BE49-F238E27FC236}">
                  <a16:creationId xmlns:a16="http://schemas.microsoft.com/office/drawing/2014/main" id="{8EBCA093-7506-4B05-BBD6-7B9B60F3D9FB}"/>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9" name="Shape 314">
            <a:extLst>
              <a:ext uri="{FF2B5EF4-FFF2-40B4-BE49-F238E27FC236}">
                <a16:creationId xmlns:a16="http://schemas.microsoft.com/office/drawing/2014/main" id="{A56D3922-D790-496D-9509-2BB24DAF0AE4}"/>
              </a:ext>
            </a:extLst>
          </p:cNvPr>
          <p:cNvGrpSpPr/>
          <p:nvPr/>
        </p:nvGrpSpPr>
        <p:grpSpPr>
          <a:xfrm>
            <a:off x="882083" y="2097019"/>
            <a:ext cx="202057" cy="189777"/>
            <a:chOff x="1853" y="592"/>
            <a:chExt cx="2052" cy="2052"/>
          </a:xfrm>
        </p:grpSpPr>
        <p:sp>
          <p:nvSpPr>
            <p:cNvPr id="180" name="Shape 315">
              <a:extLst>
                <a:ext uri="{FF2B5EF4-FFF2-40B4-BE49-F238E27FC236}">
                  <a16:creationId xmlns:a16="http://schemas.microsoft.com/office/drawing/2014/main" id="{B409F411-A650-4A3C-BD62-691B7CD7311B}"/>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6">
              <a:extLst>
                <a:ext uri="{FF2B5EF4-FFF2-40B4-BE49-F238E27FC236}">
                  <a16:creationId xmlns:a16="http://schemas.microsoft.com/office/drawing/2014/main" id="{940F6A2E-73DD-4AA7-BBE7-FCE7A1D4B55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17">
              <a:extLst>
                <a:ext uri="{FF2B5EF4-FFF2-40B4-BE49-F238E27FC236}">
                  <a16:creationId xmlns:a16="http://schemas.microsoft.com/office/drawing/2014/main" id="{74AF50C9-92EA-4080-9264-B7B4713EC951}"/>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18">
              <a:extLst>
                <a:ext uri="{FF2B5EF4-FFF2-40B4-BE49-F238E27FC236}">
                  <a16:creationId xmlns:a16="http://schemas.microsoft.com/office/drawing/2014/main" id="{08222B32-0415-4E48-BB1D-EE1C1A4B5AB5}"/>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19">
              <a:extLst>
                <a:ext uri="{FF2B5EF4-FFF2-40B4-BE49-F238E27FC236}">
                  <a16:creationId xmlns:a16="http://schemas.microsoft.com/office/drawing/2014/main" id="{E4D1B27E-DA8B-4099-9A30-6C4FE5C4CD03}"/>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0">
              <a:extLst>
                <a:ext uri="{FF2B5EF4-FFF2-40B4-BE49-F238E27FC236}">
                  <a16:creationId xmlns:a16="http://schemas.microsoft.com/office/drawing/2014/main" id="{4455AF0D-2408-467F-BA8C-C2CC8F074870}"/>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1">
              <a:extLst>
                <a:ext uri="{FF2B5EF4-FFF2-40B4-BE49-F238E27FC236}">
                  <a16:creationId xmlns:a16="http://schemas.microsoft.com/office/drawing/2014/main" id="{2C3B379A-957A-4C2F-BEE7-3BBA63143294}"/>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2">
              <a:extLst>
                <a:ext uri="{FF2B5EF4-FFF2-40B4-BE49-F238E27FC236}">
                  <a16:creationId xmlns:a16="http://schemas.microsoft.com/office/drawing/2014/main" id="{0762FBEE-6806-4CDD-A496-60337FBFD022}"/>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23">
              <a:extLst>
                <a:ext uri="{FF2B5EF4-FFF2-40B4-BE49-F238E27FC236}">
                  <a16:creationId xmlns:a16="http://schemas.microsoft.com/office/drawing/2014/main" id="{A2B0A760-8A01-4844-9B43-050E571908CD}"/>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4">
              <a:extLst>
                <a:ext uri="{FF2B5EF4-FFF2-40B4-BE49-F238E27FC236}">
                  <a16:creationId xmlns:a16="http://schemas.microsoft.com/office/drawing/2014/main" id="{F0178924-29B7-4E3A-AC7A-6329F49B922F}"/>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5">
              <a:extLst>
                <a:ext uri="{FF2B5EF4-FFF2-40B4-BE49-F238E27FC236}">
                  <a16:creationId xmlns:a16="http://schemas.microsoft.com/office/drawing/2014/main" id="{A4F55FA8-9A1C-4F77-BC35-6EF388CE1A28}"/>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91" name="Rectangle: Rounded Corners 190">
            <a:extLst>
              <a:ext uri="{FF2B5EF4-FFF2-40B4-BE49-F238E27FC236}">
                <a16:creationId xmlns:a16="http://schemas.microsoft.com/office/drawing/2014/main" id="{74C2B25E-91A6-4DED-8725-913E74E4E8E6}"/>
              </a:ext>
            </a:extLst>
          </p:cNvPr>
          <p:cNvSpPr/>
          <p:nvPr/>
        </p:nvSpPr>
        <p:spPr>
          <a:xfrm>
            <a:off x="845929" y="2064997"/>
            <a:ext cx="312249" cy="142606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01872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36360" y="3109041"/>
            <a:ext cx="2775010"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46" name="Rounded Rectangle 45"/>
          <p:cNvSpPr/>
          <p:nvPr/>
        </p:nvSpPr>
        <p:spPr>
          <a:xfrm>
            <a:off x="6815372" y="3221596"/>
            <a:ext cx="2233143"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2436361" y="1114660"/>
            <a:ext cx="2769441"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6764719" y="1153626"/>
            <a:ext cx="2216524"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3290740" y="2436255"/>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7250443" y="1960244"/>
            <a:ext cx="1144392" cy="41082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stCxn id="158" idx="2"/>
            <a:endCxn id="171" idx="2"/>
          </p:cNvCxnSpPr>
          <p:nvPr/>
        </p:nvCxnSpPr>
        <p:spPr>
          <a:xfrm flipH="1" flipV="1">
            <a:off x="7307398" y="1392496"/>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5616" y="1184965"/>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625321" y="3271369"/>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8016145" y="3777962"/>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200" y="3504481"/>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156" y="3485936"/>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76424" y="2860005"/>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7359219" y="2978603"/>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7540688" y="2978603"/>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7359219" y="3751890"/>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888659" y="4057419"/>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052516" y="2772115"/>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3380559" y="2924424"/>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4232045" y="2924424"/>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1113"/>
            <a:ext cx="8915400" cy="434975"/>
          </a:xfrm>
        </p:spPr>
        <p:txBody>
          <a:bodyPr/>
          <a:lstStyle/>
          <a:p>
            <a:r>
              <a:rPr lang="en-US" dirty="0"/>
              <a:t>VXLAN tunnels between RL and Spine across Pod</a:t>
            </a: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647" y="4263088"/>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363" y="413580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3060429" y="4050299"/>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2828328" y="4049307"/>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2949560" y="4190577"/>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3063037" y="4259645"/>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772" y="1686763"/>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335" y="119793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7337342" y="1405469"/>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7851117" y="1405469"/>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7728223" y="143584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086179" y="237107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7250443" y="1952717"/>
            <a:ext cx="86899" cy="41835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48" name="Rounded Rectangle 102">
            <a:extLst>
              <a:ext uri="{FF2B5EF4-FFF2-40B4-BE49-F238E27FC236}">
                <a16:creationId xmlns:a16="http://schemas.microsoft.com/office/drawing/2014/main" id="{985E9AD0-F9E3-4D7C-B5ED-5346C016D4C4}"/>
              </a:ext>
            </a:extLst>
          </p:cNvPr>
          <p:cNvSpPr/>
          <p:nvPr/>
        </p:nvSpPr>
        <p:spPr>
          <a:xfrm>
            <a:off x="7492465" y="3653803"/>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56" name="Rounded Rectangle 102">
            <a:extLst>
              <a:ext uri="{FF2B5EF4-FFF2-40B4-BE49-F238E27FC236}">
                <a16:creationId xmlns:a16="http://schemas.microsoft.com/office/drawing/2014/main" id="{872BCC91-3DAF-44CF-BAA1-9734DBE857D3}"/>
              </a:ext>
            </a:extLst>
          </p:cNvPr>
          <p:cNvSpPr/>
          <p:nvPr/>
        </p:nvSpPr>
        <p:spPr>
          <a:xfrm>
            <a:off x="6899099" y="3333786"/>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57" name="Rounded Rectangle 102">
            <a:extLst>
              <a:ext uri="{FF2B5EF4-FFF2-40B4-BE49-F238E27FC236}">
                <a16:creationId xmlns:a16="http://schemas.microsoft.com/office/drawing/2014/main" id="{1C8CBC41-C604-488D-AE3A-38F4E6A1790C}"/>
              </a:ext>
            </a:extLst>
          </p:cNvPr>
          <p:cNvSpPr/>
          <p:nvPr/>
        </p:nvSpPr>
        <p:spPr>
          <a:xfrm>
            <a:off x="8000808" y="3331527"/>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70" name="Rounded Rectangle 102">
            <a:extLst>
              <a:ext uri="{FF2B5EF4-FFF2-40B4-BE49-F238E27FC236}">
                <a16:creationId xmlns:a16="http://schemas.microsoft.com/office/drawing/2014/main" id="{B822C7E4-078E-4F82-B9DE-CCC0B3A6734D}"/>
              </a:ext>
            </a:extLst>
          </p:cNvPr>
          <p:cNvSpPr/>
          <p:nvPr/>
        </p:nvSpPr>
        <p:spPr>
          <a:xfrm>
            <a:off x="7993841" y="1594001"/>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125" y="412972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7359219" y="3751890"/>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7026499" y="4132895"/>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8028914" y="4146078"/>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6937346" y="1154646"/>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7883599" y="1187570"/>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3962629" y="3253754"/>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6972151" y="1355044"/>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7667884" y="1436337"/>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7020416" y="3732356"/>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7846852" y="3895051"/>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2916135" y="4055273"/>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2966807" y="3253754"/>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153" name="Rounded Rectangle 102">
            <a:extLst>
              <a:ext uri="{FF2B5EF4-FFF2-40B4-BE49-F238E27FC236}">
                <a16:creationId xmlns:a16="http://schemas.microsoft.com/office/drawing/2014/main" id="{8A099940-628B-41CA-A46E-23597503064C}"/>
              </a:ext>
            </a:extLst>
          </p:cNvPr>
          <p:cNvSpPr/>
          <p:nvPr/>
        </p:nvSpPr>
        <p:spPr>
          <a:xfrm>
            <a:off x="7407234" y="1846398"/>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7309602" y="1765194"/>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2399931" y="458073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6613303" y="4503022"/>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6442578" y="66965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039" y="1191753"/>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4442821" y="1399284"/>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4151007" y="1399284"/>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4067999" y="1232007"/>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2610573" y="1558973"/>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4" name="Rounded Rectangle 102">
            <a:extLst>
              <a:ext uri="{FF2B5EF4-FFF2-40B4-BE49-F238E27FC236}">
                <a16:creationId xmlns:a16="http://schemas.microsoft.com/office/drawing/2014/main" id="{9CC49AF5-D9D9-44E6-BA4E-E9A3508F0647}"/>
              </a:ext>
            </a:extLst>
          </p:cNvPr>
          <p:cNvSpPr/>
          <p:nvPr/>
        </p:nvSpPr>
        <p:spPr>
          <a:xfrm>
            <a:off x="2729966" y="1811703"/>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02" name="Oval 301">
            <a:extLst>
              <a:ext uri="{FF2B5EF4-FFF2-40B4-BE49-F238E27FC236}">
                <a16:creationId xmlns:a16="http://schemas.microsoft.com/office/drawing/2014/main" id="{2243CBF7-7BA0-478F-B159-E0D81DF454C2}"/>
              </a:ext>
            </a:extLst>
          </p:cNvPr>
          <p:cNvSpPr/>
          <p:nvPr/>
        </p:nvSpPr>
        <p:spPr>
          <a:xfrm>
            <a:off x="4310235" y="1433109"/>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733453" y="243750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3206649" y="2150919"/>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3912982" y="2148615"/>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4287668" y="1446106"/>
            <a:ext cx="419234" cy="184666"/>
          </a:xfrm>
          <a:prstGeom prst="rect">
            <a:avLst/>
          </a:prstGeom>
          <a:noFill/>
        </p:spPr>
        <p:txBody>
          <a:bodyPr wrap="square" rtlCol="0">
            <a:spAutoFit/>
          </a:bodyPr>
          <a:lstStyle/>
          <a:p>
            <a:r>
              <a:rPr lang="en-US" sz="600" dirty="0">
                <a:latin typeface="+mn-lt"/>
              </a:rPr>
              <a:t>Po1</a:t>
            </a:r>
          </a:p>
        </p:txBody>
      </p:sp>
      <p:sp>
        <p:nvSpPr>
          <p:cNvPr id="303" name="Rounded Rectangle 102">
            <a:extLst>
              <a:ext uri="{FF2B5EF4-FFF2-40B4-BE49-F238E27FC236}">
                <a16:creationId xmlns:a16="http://schemas.microsoft.com/office/drawing/2014/main" id="{D60D24B3-4F9C-4D12-905D-0C5A5172AFE4}"/>
              </a:ext>
            </a:extLst>
          </p:cNvPr>
          <p:cNvSpPr/>
          <p:nvPr/>
        </p:nvSpPr>
        <p:spPr>
          <a:xfrm>
            <a:off x="3808805" y="1818281"/>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13" name="Rectangle 312">
            <a:extLst>
              <a:ext uri="{FF2B5EF4-FFF2-40B4-BE49-F238E27FC236}">
                <a16:creationId xmlns:a16="http://schemas.microsoft.com/office/drawing/2014/main" id="{9BDAE0EA-F4F8-4CED-85A4-EF17369C6154}"/>
              </a:ext>
            </a:extLst>
          </p:cNvPr>
          <p:cNvSpPr/>
          <p:nvPr/>
        </p:nvSpPr>
        <p:spPr>
          <a:xfrm>
            <a:off x="2436361" y="65525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Pod2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279" y="1686763"/>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8" name="Rounded Rectangle 102">
            <a:extLst>
              <a:ext uri="{FF2B5EF4-FFF2-40B4-BE49-F238E27FC236}">
                <a16:creationId xmlns:a16="http://schemas.microsoft.com/office/drawing/2014/main" id="{3DCA1D7C-FB31-4536-9E09-E9099BF1BE7B}"/>
              </a:ext>
            </a:extLst>
          </p:cNvPr>
          <p:cNvSpPr/>
          <p:nvPr/>
        </p:nvSpPr>
        <p:spPr>
          <a:xfrm>
            <a:off x="6854276" y="1605179"/>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152" name="Speech Bubble: Rectangle 151">
            <a:extLst>
              <a:ext uri="{FF2B5EF4-FFF2-40B4-BE49-F238E27FC236}">
                <a16:creationId xmlns:a16="http://schemas.microsoft.com/office/drawing/2014/main" id="{1042A99A-651C-4FF9-9390-078E361C8AA5}"/>
              </a:ext>
            </a:extLst>
          </p:cNvPr>
          <p:cNvSpPr/>
          <p:nvPr/>
        </p:nvSpPr>
        <p:spPr>
          <a:xfrm>
            <a:off x="4950259" y="3365165"/>
            <a:ext cx="1798234" cy="518896"/>
          </a:xfrm>
          <a:prstGeom prst="wedgeRectCallout">
            <a:avLst>
              <a:gd name="adj1" fmla="val 36141"/>
              <a:gd name="adj2" fmla="val -13862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200" dirty="0">
                <a:solidFill>
                  <a:srgbClr val="FFFFFF"/>
                </a:solidFill>
                <a:latin typeface="Arial"/>
              </a:rPr>
              <a:t>VXLAN tunnels between RL and spine across Pods</a:t>
            </a:r>
          </a:p>
        </p:txBody>
      </p:sp>
      <p:sp>
        <p:nvSpPr>
          <p:cNvPr id="40" name="Freeform: Shape 39">
            <a:extLst>
              <a:ext uri="{FF2B5EF4-FFF2-40B4-BE49-F238E27FC236}">
                <a16:creationId xmlns:a16="http://schemas.microsoft.com/office/drawing/2014/main" id="{45A3F5D8-6409-474E-A1A1-09A83D785389}"/>
              </a:ext>
            </a:extLst>
          </p:cNvPr>
          <p:cNvSpPr/>
          <p:nvPr/>
        </p:nvSpPr>
        <p:spPr>
          <a:xfrm>
            <a:off x="3896299" y="2140751"/>
            <a:ext cx="3951024" cy="1197428"/>
          </a:xfrm>
          <a:custGeom>
            <a:avLst/>
            <a:gdLst>
              <a:gd name="connsiteX0" fmla="*/ 318989 w 3951024"/>
              <a:gd name="connsiteY0" fmla="*/ 0 h 1197428"/>
              <a:gd name="connsiteX1" fmla="*/ 46846 w 3951024"/>
              <a:gd name="connsiteY1" fmla="*/ 342900 h 1197428"/>
              <a:gd name="connsiteX2" fmla="*/ 400632 w 3951024"/>
              <a:gd name="connsiteY2" fmla="*/ 680357 h 1197428"/>
              <a:gd name="connsiteX3" fmla="*/ 3688117 w 3951024"/>
              <a:gd name="connsiteY3" fmla="*/ 745671 h 1197428"/>
              <a:gd name="connsiteX4" fmla="*/ 3508503 w 3951024"/>
              <a:gd name="connsiteY4" fmla="*/ 1197428 h 119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1024" h="1197428">
                <a:moveTo>
                  <a:pt x="318989" y="0"/>
                </a:moveTo>
                <a:cubicBezTo>
                  <a:pt x="176114" y="114753"/>
                  <a:pt x="33239" y="229507"/>
                  <a:pt x="46846" y="342900"/>
                </a:cubicBezTo>
                <a:cubicBezTo>
                  <a:pt x="60453" y="456293"/>
                  <a:pt x="-206246" y="613229"/>
                  <a:pt x="400632" y="680357"/>
                </a:cubicBezTo>
                <a:cubicBezTo>
                  <a:pt x="1007510" y="747485"/>
                  <a:pt x="3170139" y="659493"/>
                  <a:pt x="3688117" y="745671"/>
                </a:cubicBezTo>
                <a:cubicBezTo>
                  <a:pt x="4206095" y="831849"/>
                  <a:pt x="3857299" y="1014638"/>
                  <a:pt x="3508503" y="1197428"/>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20B1D93B-E7E8-4478-A5D7-AAE98FC341CA}"/>
              </a:ext>
            </a:extLst>
          </p:cNvPr>
          <p:cNvSpPr/>
          <p:nvPr/>
        </p:nvSpPr>
        <p:spPr>
          <a:xfrm>
            <a:off x="3933347" y="2146194"/>
            <a:ext cx="4554584" cy="1181100"/>
          </a:xfrm>
          <a:custGeom>
            <a:avLst/>
            <a:gdLst>
              <a:gd name="connsiteX0" fmla="*/ 260169 w 4554584"/>
              <a:gd name="connsiteY0" fmla="*/ 0 h 1181100"/>
              <a:gd name="connsiteX1" fmla="*/ 80555 w 4554584"/>
              <a:gd name="connsiteY1" fmla="*/ 364671 h 1181100"/>
              <a:gd name="connsiteX2" fmla="*/ 352698 w 4554584"/>
              <a:gd name="connsiteY2" fmla="*/ 680357 h 1181100"/>
              <a:gd name="connsiteX3" fmla="*/ 3629298 w 4554584"/>
              <a:gd name="connsiteY3" fmla="*/ 783771 h 1181100"/>
              <a:gd name="connsiteX4" fmla="*/ 4554584 w 4554584"/>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4584" h="1181100">
                <a:moveTo>
                  <a:pt x="260169" y="0"/>
                </a:moveTo>
                <a:cubicBezTo>
                  <a:pt x="162651" y="125639"/>
                  <a:pt x="65133" y="251278"/>
                  <a:pt x="80555" y="364671"/>
                </a:cubicBezTo>
                <a:cubicBezTo>
                  <a:pt x="95977" y="478064"/>
                  <a:pt x="-238759" y="610507"/>
                  <a:pt x="352698" y="680357"/>
                </a:cubicBezTo>
                <a:cubicBezTo>
                  <a:pt x="944155" y="750207"/>
                  <a:pt x="2928984" y="700314"/>
                  <a:pt x="3629298" y="783771"/>
                </a:cubicBezTo>
                <a:cubicBezTo>
                  <a:pt x="4329612" y="867228"/>
                  <a:pt x="4442098" y="1024164"/>
                  <a:pt x="4554584" y="1181100"/>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Freeform: Shape 43">
            <a:extLst>
              <a:ext uri="{FF2B5EF4-FFF2-40B4-BE49-F238E27FC236}">
                <a16:creationId xmlns:a16="http://schemas.microsoft.com/office/drawing/2014/main" id="{D0D5EDCA-4DB4-4214-9635-72D00AF5E348}"/>
              </a:ext>
            </a:extLst>
          </p:cNvPr>
          <p:cNvSpPr/>
          <p:nvPr/>
        </p:nvSpPr>
        <p:spPr>
          <a:xfrm>
            <a:off x="3946899" y="2178851"/>
            <a:ext cx="4077894" cy="1485900"/>
          </a:xfrm>
          <a:custGeom>
            <a:avLst/>
            <a:gdLst>
              <a:gd name="connsiteX0" fmla="*/ 284717 w 4077894"/>
              <a:gd name="connsiteY0" fmla="*/ 0 h 1485900"/>
              <a:gd name="connsiteX1" fmla="*/ 105103 w 4077894"/>
              <a:gd name="connsiteY1" fmla="*/ 370114 h 1485900"/>
              <a:gd name="connsiteX2" fmla="*/ 339146 w 4077894"/>
              <a:gd name="connsiteY2" fmla="*/ 631371 h 1485900"/>
              <a:gd name="connsiteX3" fmla="*/ 3670174 w 4077894"/>
              <a:gd name="connsiteY3" fmla="*/ 734785 h 1485900"/>
              <a:gd name="connsiteX4" fmla="*/ 3904217 w 4077894"/>
              <a:gd name="connsiteY4" fmla="*/ 1485900 h 148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7894" h="1485900">
                <a:moveTo>
                  <a:pt x="284717" y="0"/>
                </a:moveTo>
                <a:cubicBezTo>
                  <a:pt x="190374" y="132443"/>
                  <a:pt x="96032" y="264886"/>
                  <a:pt x="105103" y="370114"/>
                </a:cubicBezTo>
                <a:cubicBezTo>
                  <a:pt x="114174" y="475342"/>
                  <a:pt x="-255032" y="570593"/>
                  <a:pt x="339146" y="631371"/>
                </a:cubicBezTo>
                <a:cubicBezTo>
                  <a:pt x="933324" y="692149"/>
                  <a:pt x="3075996" y="592364"/>
                  <a:pt x="3670174" y="734785"/>
                </a:cubicBezTo>
                <a:cubicBezTo>
                  <a:pt x="4264352" y="877206"/>
                  <a:pt x="4084284" y="1181553"/>
                  <a:pt x="3904217" y="1485900"/>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Rectangle: Rounded Corners 146">
            <a:extLst>
              <a:ext uri="{FF2B5EF4-FFF2-40B4-BE49-F238E27FC236}">
                <a16:creationId xmlns:a16="http://schemas.microsoft.com/office/drawing/2014/main" id="{C7686E74-4F30-427B-B88C-0873A039B312}"/>
              </a:ext>
            </a:extLst>
          </p:cNvPr>
          <p:cNvSpPr/>
          <p:nvPr/>
        </p:nvSpPr>
        <p:spPr>
          <a:xfrm>
            <a:off x="8337931" y="3004"/>
            <a:ext cx="806069" cy="518896"/>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145" name="Shape 314">
            <a:extLst>
              <a:ext uri="{FF2B5EF4-FFF2-40B4-BE49-F238E27FC236}">
                <a16:creationId xmlns:a16="http://schemas.microsoft.com/office/drawing/2014/main" id="{FEA31F0C-C08D-49A4-A2AE-07E0AA3F76A5}"/>
              </a:ext>
            </a:extLst>
          </p:cNvPr>
          <p:cNvGrpSpPr/>
          <p:nvPr/>
        </p:nvGrpSpPr>
        <p:grpSpPr>
          <a:xfrm>
            <a:off x="2590647" y="3237220"/>
            <a:ext cx="202057" cy="189777"/>
            <a:chOff x="1853" y="592"/>
            <a:chExt cx="2052" cy="2052"/>
          </a:xfrm>
        </p:grpSpPr>
        <p:sp>
          <p:nvSpPr>
            <p:cNvPr id="146" name="Shape 315">
              <a:extLst>
                <a:ext uri="{FF2B5EF4-FFF2-40B4-BE49-F238E27FC236}">
                  <a16:creationId xmlns:a16="http://schemas.microsoft.com/office/drawing/2014/main" id="{2059CFF9-9183-4A05-A6D0-BE4711AD2C3E}"/>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16">
              <a:extLst>
                <a:ext uri="{FF2B5EF4-FFF2-40B4-BE49-F238E27FC236}">
                  <a16:creationId xmlns:a16="http://schemas.microsoft.com/office/drawing/2014/main" id="{87AEBF66-68CE-4A29-B61C-D24B6A4AF8F5}"/>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17">
              <a:extLst>
                <a:ext uri="{FF2B5EF4-FFF2-40B4-BE49-F238E27FC236}">
                  <a16:creationId xmlns:a16="http://schemas.microsoft.com/office/drawing/2014/main" id="{643920DD-61A9-48F2-BB3D-EDD1E0452D2B}"/>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18">
              <a:extLst>
                <a:ext uri="{FF2B5EF4-FFF2-40B4-BE49-F238E27FC236}">
                  <a16:creationId xmlns:a16="http://schemas.microsoft.com/office/drawing/2014/main" id="{0690E20A-3467-4565-BD8E-2A198FC79807}"/>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19">
              <a:extLst>
                <a:ext uri="{FF2B5EF4-FFF2-40B4-BE49-F238E27FC236}">
                  <a16:creationId xmlns:a16="http://schemas.microsoft.com/office/drawing/2014/main" id="{42C941AE-C156-4C76-B556-BA0702BBF0C2}"/>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0">
              <a:extLst>
                <a:ext uri="{FF2B5EF4-FFF2-40B4-BE49-F238E27FC236}">
                  <a16:creationId xmlns:a16="http://schemas.microsoft.com/office/drawing/2014/main" id="{0990E88D-3DEC-40CD-AB71-6FBAD663210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1">
              <a:extLst>
                <a:ext uri="{FF2B5EF4-FFF2-40B4-BE49-F238E27FC236}">
                  <a16:creationId xmlns:a16="http://schemas.microsoft.com/office/drawing/2014/main" id="{871A1E7E-FF01-4517-8978-09E79FCE0120}"/>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22">
              <a:extLst>
                <a:ext uri="{FF2B5EF4-FFF2-40B4-BE49-F238E27FC236}">
                  <a16:creationId xmlns:a16="http://schemas.microsoft.com/office/drawing/2014/main" id="{63F327E4-0D48-443D-9930-4E1730605095}"/>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3">
              <a:extLst>
                <a:ext uri="{FF2B5EF4-FFF2-40B4-BE49-F238E27FC236}">
                  <a16:creationId xmlns:a16="http://schemas.microsoft.com/office/drawing/2014/main" id="{F11C6A5D-80CA-4E30-BB1A-A45B55E7716E}"/>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24">
              <a:extLst>
                <a:ext uri="{FF2B5EF4-FFF2-40B4-BE49-F238E27FC236}">
                  <a16:creationId xmlns:a16="http://schemas.microsoft.com/office/drawing/2014/main" id="{1D3381F3-9A53-4B41-B14A-CB02D97CA5F2}"/>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5">
              <a:extLst>
                <a:ext uri="{FF2B5EF4-FFF2-40B4-BE49-F238E27FC236}">
                  <a16:creationId xmlns:a16="http://schemas.microsoft.com/office/drawing/2014/main" id="{7E9B3421-9D73-4ED2-89CA-36732FEEF6B0}"/>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3" name="Shape 314">
            <a:extLst>
              <a:ext uri="{FF2B5EF4-FFF2-40B4-BE49-F238E27FC236}">
                <a16:creationId xmlns:a16="http://schemas.microsoft.com/office/drawing/2014/main" id="{1EBF76AA-6B56-401E-87D1-A4539B19DE71}"/>
              </a:ext>
            </a:extLst>
          </p:cNvPr>
          <p:cNvGrpSpPr/>
          <p:nvPr/>
        </p:nvGrpSpPr>
        <p:grpSpPr>
          <a:xfrm>
            <a:off x="2663906" y="3262879"/>
            <a:ext cx="202057" cy="189777"/>
            <a:chOff x="1853" y="592"/>
            <a:chExt cx="2052" cy="2052"/>
          </a:xfrm>
        </p:grpSpPr>
        <p:sp>
          <p:nvSpPr>
            <p:cNvPr id="184" name="Shape 315">
              <a:extLst>
                <a:ext uri="{FF2B5EF4-FFF2-40B4-BE49-F238E27FC236}">
                  <a16:creationId xmlns:a16="http://schemas.microsoft.com/office/drawing/2014/main" id="{EA85CF6A-4772-459D-9C51-559E22B9BBB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16">
              <a:extLst>
                <a:ext uri="{FF2B5EF4-FFF2-40B4-BE49-F238E27FC236}">
                  <a16:creationId xmlns:a16="http://schemas.microsoft.com/office/drawing/2014/main" id="{9DE25009-AAB3-4C4C-BE0B-1D904ECD36F6}"/>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17">
              <a:extLst>
                <a:ext uri="{FF2B5EF4-FFF2-40B4-BE49-F238E27FC236}">
                  <a16:creationId xmlns:a16="http://schemas.microsoft.com/office/drawing/2014/main" id="{8EA9E591-BF56-4731-8BD0-534DB741A032}"/>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18">
              <a:extLst>
                <a:ext uri="{FF2B5EF4-FFF2-40B4-BE49-F238E27FC236}">
                  <a16:creationId xmlns:a16="http://schemas.microsoft.com/office/drawing/2014/main" id="{CE2317C6-3823-45FD-97DE-3233EA7914A6}"/>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19">
              <a:extLst>
                <a:ext uri="{FF2B5EF4-FFF2-40B4-BE49-F238E27FC236}">
                  <a16:creationId xmlns:a16="http://schemas.microsoft.com/office/drawing/2014/main" id="{CAE4E52E-6BF5-41B9-93C8-17F869D15EC0}"/>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0">
              <a:extLst>
                <a:ext uri="{FF2B5EF4-FFF2-40B4-BE49-F238E27FC236}">
                  <a16:creationId xmlns:a16="http://schemas.microsoft.com/office/drawing/2014/main" id="{6E52B587-9CFE-4144-B6F7-EE1E7B44BBAC}"/>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1">
              <a:extLst>
                <a:ext uri="{FF2B5EF4-FFF2-40B4-BE49-F238E27FC236}">
                  <a16:creationId xmlns:a16="http://schemas.microsoft.com/office/drawing/2014/main" id="{D74B1B8E-9E4A-405C-B4D6-05AEEF10A75D}"/>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22">
              <a:extLst>
                <a:ext uri="{FF2B5EF4-FFF2-40B4-BE49-F238E27FC236}">
                  <a16:creationId xmlns:a16="http://schemas.microsoft.com/office/drawing/2014/main" id="{ADD77FEC-0719-4BD4-8783-E6A0E753774F}"/>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23">
              <a:extLst>
                <a:ext uri="{FF2B5EF4-FFF2-40B4-BE49-F238E27FC236}">
                  <a16:creationId xmlns:a16="http://schemas.microsoft.com/office/drawing/2014/main" id="{7DD6842A-45C7-420C-91F2-AA315C48A8B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4">
              <a:extLst>
                <a:ext uri="{FF2B5EF4-FFF2-40B4-BE49-F238E27FC236}">
                  <a16:creationId xmlns:a16="http://schemas.microsoft.com/office/drawing/2014/main" id="{315C5D32-3E30-4300-A660-829A492403B9}"/>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5">
              <a:extLst>
                <a:ext uri="{FF2B5EF4-FFF2-40B4-BE49-F238E27FC236}">
                  <a16:creationId xmlns:a16="http://schemas.microsoft.com/office/drawing/2014/main" id="{8DE14E5A-B505-4DC7-AAC7-551648856CA4}"/>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96" name="Shape 314">
            <a:extLst>
              <a:ext uri="{FF2B5EF4-FFF2-40B4-BE49-F238E27FC236}">
                <a16:creationId xmlns:a16="http://schemas.microsoft.com/office/drawing/2014/main" id="{905FAC88-34B4-478F-831E-AF6B7936BC8A}"/>
              </a:ext>
            </a:extLst>
          </p:cNvPr>
          <p:cNvGrpSpPr/>
          <p:nvPr/>
        </p:nvGrpSpPr>
        <p:grpSpPr>
          <a:xfrm>
            <a:off x="2610557" y="2091103"/>
            <a:ext cx="202057" cy="189777"/>
            <a:chOff x="1853" y="592"/>
            <a:chExt cx="2052" cy="2052"/>
          </a:xfrm>
        </p:grpSpPr>
        <p:sp>
          <p:nvSpPr>
            <p:cNvPr id="197" name="Shape 315">
              <a:extLst>
                <a:ext uri="{FF2B5EF4-FFF2-40B4-BE49-F238E27FC236}">
                  <a16:creationId xmlns:a16="http://schemas.microsoft.com/office/drawing/2014/main" id="{37B3C3E2-54AA-4B60-A6FD-DCCEFA5D4D25}"/>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16">
              <a:extLst>
                <a:ext uri="{FF2B5EF4-FFF2-40B4-BE49-F238E27FC236}">
                  <a16:creationId xmlns:a16="http://schemas.microsoft.com/office/drawing/2014/main" id="{04A8E26C-9575-4391-8561-08D8FFE9166D}"/>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7">
              <a:extLst>
                <a:ext uri="{FF2B5EF4-FFF2-40B4-BE49-F238E27FC236}">
                  <a16:creationId xmlns:a16="http://schemas.microsoft.com/office/drawing/2014/main" id="{26DC9A78-8964-4477-A731-2E6CCB46F4E5}"/>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18">
              <a:extLst>
                <a:ext uri="{FF2B5EF4-FFF2-40B4-BE49-F238E27FC236}">
                  <a16:creationId xmlns:a16="http://schemas.microsoft.com/office/drawing/2014/main" id="{7E126DC3-D449-4892-B562-BA4E8105686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19">
              <a:extLst>
                <a:ext uri="{FF2B5EF4-FFF2-40B4-BE49-F238E27FC236}">
                  <a16:creationId xmlns:a16="http://schemas.microsoft.com/office/drawing/2014/main" id="{DCB03E00-9D6F-4318-A76B-7D9D81FB99D4}"/>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7" name="Shape 320">
              <a:extLst>
                <a:ext uri="{FF2B5EF4-FFF2-40B4-BE49-F238E27FC236}">
                  <a16:creationId xmlns:a16="http://schemas.microsoft.com/office/drawing/2014/main" id="{11578E2C-A26B-4631-A8F4-850A96C8F8E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8" name="Shape 321">
              <a:extLst>
                <a:ext uri="{FF2B5EF4-FFF2-40B4-BE49-F238E27FC236}">
                  <a16:creationId xmlns:a16="http://schemas.microsoft.com/office/drawing/2014/main" id="{DC546900-542C-429C-9622-C587853B9927}"/>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9" name="Shape 322">
              <a:extLst>
                <a:ext uri="{FF2B5EF4-FFF2-40B4-BE49-F238E27FC236}">
                  <a16:creationId xmlns:a16="http://schemas.microsoft.com/office/drawing/2014/main" id="{DE45FD37-3694-4CDF-9C95-08F1C052480F}"/>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0" name="Shape 323">
              <a:extLst>
                <a:ext uri="{FF2B5EF4-FFF2-40B4-BE49-F238E27FC236}">
                  <a16:creationId xmlns:a16="http://schemas.microsoft.com/office/drawing/2014/main" id="{8266A52E-7F4E-47F2-A33B-E11AF079480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1" name="Shape 324">
              <a:extLst>
                <a:ext uri="{FF2B5EF4-FFF2-40B4-BE49-F238E27FC236}">
                  <a16:creationId xmlns:a16="http://schemas.microsoft.com/office/drawing/2014/main" id="{81370A2B-984E-434D-B3DE-A4DF50F7A48C}"/>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2" name="Shape 325">
              <a:extLst>
                <a:ext uri="{FF2B5EF4-FFF2-40B4-BE49-F238E27FC236}">
                  <a16:creationId xmlns:a16="http://schemas.microsoft.com/office/drawing/2014/main" id="{B27EDA7F-2838-41E2-AB7A-0CF948576D40}"/>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33" name="Rectangle: Rounded Corners 232">
            <a:extLst>
              <a:ext uri="{FF2B5EF4-FFF2-40B4-BE49-F238E27FC236}">
                <a16:creationId xmlns:a16="http://schemas.microsoft.com/office/drawing/2014/main" id="{6292BC1A-4148-474C-B151-FFE6D869C8C8}"/>
              </a:ext>
            </a:extLst>
          </p:cNvPr>
          <p:cNvSpPr/>
          <p:nvPr/>
        </p:nvSpPr>
        <p:spPr>
          <a:xfrm>
            <a:off x="2574403" y="2059081"/>
            <a:ext cx="312249" cy="142606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4" name="TextBox 233">
            <a:extLst>
              <a:ext uri="{FF2B5EF4-FFF2-40B4-BE49-F238E27FC236}">
                <a16:creationId xmlns:a16="http://schemas.microsoft.com/office/drawing/2014/main" id="{7DA749ED-395F-49B1-93E7-3AE2AC53D7E4}"/>
              </a:ext>
            </a:extLst>
          </p:cNvPr>
          <p:cNvSpPr txBox="1"/>
          <p:nvPr/>
        </p:nvSpPr>
        <p:spPr>
          <a:xfrm>
            <a:off x="59534" y="826412"/>
            <a:ext cx="2417172" cy="2677656"/>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RL and Spine across Pods will have following types of tunnels between each other </a:t>
            </a:r>
          </a:p>
          <a:p>
            <a:endParaRPr lang="en-US" sz="1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err="1">
                <a:solidFill>
                  <a:schemeClr val="bg1"/>
                </a:solidFill>
                <a:latin typeface="Arial" panose="020B0604020202020204" pitchFamily="34" charset="0"/>
                <a:cs typeface="Arial" panose="020B0604020202020204" pitchFamily="34" charset="0"/>
              </a:rPr>
              <a:t>Dataplane</a:t>
            </a:r>
            <a:r>
              <a:rPr lang="en-US" sz="1200" dirty="0">
                <a:solidFill>
                  <a:schemeClr val="bg1"/>
                </a:solidFill>
                <a:latin typeface="Arial" panose="020B0604020202020204" pitchFamily="34" charset="0"/>
                <a:cs typeface="Arial" panose="020B0604020202020204" pitchFamily="34" charset="0"/>
              </a:rPr>
              <a:t> TEP of each RL </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Anycast </a:t>
            </a:r>
            <a:r>
              <a:rPr lang="en-US" sz="1200" dirty="0" err="1">
                <a:solidFill>
                  <a:schemeClr val="bg1"/>
                </a:solidFill>
                <a:latin typeface="Arial" panose="020B0604020202020204" pitchFamily="34" charset="0"/>
                <a:cs typeface="Arial" panose="020B0604020202020204" pitchFamily="34" charset="0"/>
              </a:rPr>
              <a:t>vPC</a:t>
            </a:r>
            <a:r>
              <a:rPr lang="en-US" sz="1200" dirty="0">
                <a:solidFill>
                  <a:schemeClr val="bg1"/>
                </a:solidFill>
                <a:latin typeface="Arial" panose="020B0604020202020204" pitchFamily="34" charset="0"/>
                <a:cs typeface="Arial" panose="020B0604020202020204" pitchFamily="34" charset="0"/>
              </a:rPr>
              <a:t> TEP</a:t>
            </a:r>
          </a:p>
          <a:p>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VXLAN Tunnels are dynamically created either based on communication between ACI Main DC Pod and RL or based on same BD deployed between ACI Main DC Pod and RL</a:t>
            </a:r>
          </a:p>
        </p:txBody>
      </p:sp>
      <p:sp>
        <p:nvSpPr>
          <p:cNvPr id="19" name="TextBox 18">
            <a:extLst>
              <a:ext uri="{FF2B5EF4-FFF2-40B4-BE49-F238E27FC236}">
                <a16:creationId xmlns:a16="http://schemas.microsoft.com/office/drawing/2014/main" id="{5AAC7571-BB11-444B-AEC6-CF3ACCC080EC}"/>
              </a:ext>
            </a:extLst>
          </p:cNvPr>
          <p:cNvSpPr txBox="1"/>
          <p:nvPr/>
        </p:nvSpPr>
        <p:spPr>
          <a:xfrm>
            <a:off x="54415" y="4267488"/>
            <a:ext cx="2229466" cy="338554"/>
          </a:xfrm>
          <a:prstGeom prst="rect">
            <a:avLst/>
          </a:prstGeom>
          <a:noFill/>
        </p:spPr>
        <p:txBody>
          <a:bodyPr wrap="square" rtlCol="0">
            <a:spAutoFit/>
          </a:bodyPr>
          <a:lstStyle/>
          <a:p>
            <a:r>
              <a:rPr lang="en-US" sz="800" dirty="0">
                <a:latin typeface="+mn-lt"/>
              </a:rPr>
              <a:t>Tunnels are shown only with one spine, but it will be formed with all spines</a:t>
            </a:r>
          </a:p>
        </p:txBody>
      </p:sp>
    </p:spTree>
    <p:extLst>
      <p:ext uri="{BB962C8B-B14F-4D97-AF65-F5344CB8AC3E}">
        <p14:creationId xmlns:p14="http://schemas.microsoft.com/office/powerpoint/2010/main" val="3810578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369313" y="3188976"/>
            <a:ext cx="2685656"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46" name="Rounded Rectangle 45"/>
          <p:cNvSpPr/>
          <p:nvPr/>
        </p:nvSpPr>
        <p:spPr>
          <a:xfrm>
            <a:off x="5658970" y="3301531"/>
            <a:ext cx="2233143"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1369313" y="1194595"/>
            <a:ext cx="2680088"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710177" y="1332839"/>
            <a:ext cx="2216524"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2134338" y="2516190"/>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67" name="Straight Connector 66">
            <a:extLst>
              <a:ext uri="{FF2B5EF4-FFF2-40B4-BE49-F238E27FC236}">
                <a16:creationId xmlns:a16="http://schemas.microsoft.com/office/drawing/2014/main" id="{63C40A25-2606-4849-AB57-4A601F7007E9}"/>
              </a:ext>
            </a:extLst>
          </p:cNvPr>
          <p:cNvCxnSpPr>
            <a:cxnSpLocks/>
            <a:stCxn id="158" idx="2"/>
            <a:endCxn id="171" idx="2"/>
          </p:cNvCxnSpPr>
          <p:nvPr/>
        </p:nvCxnSpPr>
        <p:spPr>
          <a:xfrm flipH="1" flipV="1">
            <a:off x="6252856" y="1571709"/>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074" y="1364178"/>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468919"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6859743"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98"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754"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220022"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202817"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384286"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202817"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732257"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96114"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224157"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075643"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74613"/>
            <a:ext cx="9002713" cy="434975"/>
          </a:xfrm>
        </p:spPr>
        <p:txBody>
          <a:bodyPr/>
          <a:lstStyle/>
          <a:p>
            <a:r>
              <a:rPr lang="en-US" dirty="0"/>
              <a:t>Data plane between RL and Local Leaf across Pod</a:t>
            </a:r>
          </a:p>
        </p:txBody>
      </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45"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61"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904027"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671926"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793158" y="4270512"/>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906635"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230" y="186597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793" y="137715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282800" y="1584682"/>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796575" y="1584682"/>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673681" y="1615057"/>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25447" y="2437894"/>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089711" y="2131930"/>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089711" y="2139457"/>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48" name="Rounded Rectangle 102">
            <a:extLst>
              <a:ext uri="{FF2B5EF4-FFF2-40B4-BE49-F238E27FC236}">
                <a16:creationId xmlns:a16="http://schemas.microsoft.com/office/drawing/2014/main" id="{985E9AD0-F9E3-4D7C-B5ED-5346C016D4C4}"/>
              </a:ext>
            </a:extLst>
          </p:cNvPr>
          <p:cNvSpPr/>
          <p:nvPr/>
        </p:nvSpPr>
        <p:spPr>
          <a:xfrm>
            <a:off x="6336063" y="3733738"/>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56" name="Rounded Rectangle 102">
            <a:extLst>
              <a:ext uri="{FF2B5EF4-FFF2-40B4-BE49-F238E27FC236}">
                <a16:creationId xmlns:a16="http://schemas.microsoft.com/office/drawing/2014/main" id="{872BCC91-3DAF-44CF-BAA1-9734DBE857D3}"/>
              </a:ext>
            </a:extLst>
          </p:cNvPr>
          <p:cNvSpPr/>
          <p:nvPr/>
        </p:nvSpPr>
        <p:spPr>
          <a:xfrm>
            <a:off x="5742697" y="3413721"/>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57" name="Rounded Rectangle 102">
            <a:extLst>
              <a:ext uri="{FF2B5EF4-FFF2-40B4-BE49-F238E27FC236}">
                <a16:creationId xmlns:a16="http://schemas.microsoft.com/office/drawing/2014/main" id="{1C8CBC41-C604-488D-AE3A-38F4E6A1790C}"/>
              </a:ext>
            </a:extLst>
          </p:cNvPr>
          <p:cNvSpPr/>
          <p:nvPr/>
        </p:nvSpPr>
        <p:spPr>
          <a:xfrm>
            <a:off x="6844406" y="341146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70" name="Rounded Rectangle 102">
            <a:extLst>
              <a:ext uri="{FF2B5EF4-FFF2-40B4-BE49-F238E27FC236}">
                <a16:creationId xmlns:a16="http://schemas.microsoft.com/office/drawing/2014/main" id="{B822C7E4-078E-4F82-B9DE-CCC0B3A6734D}"/>
              </a:ext>
            </a:extLst>
          </p:cNvPr>
          <p:cNvSpPr/>
          <p:nvPr/>
        </p:nvSpPr>
        <p:spPr>
          <a:xfrm>
            <a:off x="6939299" y="1773214"/>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723"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202817"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870097"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872512"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882804" y="1333859"/>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829057" y="1366783"/>
            <a:ext cx="367408" cy="215444"/>
          </a:xfrm>
          <a:prstGeom prst="rect">
            <a:avLst/>
          </a:prstGeom>
          <a:noFill/>
        </p:spPr>
        <p:txBody>
          <a:bodyPr wrap="none" rtlCol="0">
            <a:spAutoFit/>
          </a:bodyPr>
          <a:lstStyle/>
          <a:p>
            <a:r>
              <a:rPr lang="en-US" sz="800" dirty="0">
                <a:latin typeface="+mn-lt"/>
              </a:rPr>
              <a:t>EP4</a:t>
            </a:r>
          </a:p>
        </p:txBody>
      </p:sp>
      <p:sp>
        <p:nvSpPr>
          <p:cNvPr id="327" name="Rounded Rectangle 102">
            <a:extLst>
              <a:ext uri="{FF2B5EF4-FFF2-40B4-BE49-F238E27FC236}">
                <a16:creationId xmlns:a16="http://schemas.microsoft.com/office/drawing/2014/main" id="{FBCDEA3F-7C89-41E6-B6FD-BCEBFA0C746F}"/>
              </a:ext>
            </a:extLst>
          </p:cNvPr>
          <p:cNvSpPr/>
          <p:nvPr/>
        </p:nvSpPr>
        <p:spPr>
          <a:xfrm>
            <a:off x="2806227"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917609" y="1534257"/>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613342" y="1615550"/>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864014"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690450"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759733" y="4135208"/>
            <a:ext cx="419234" cy="184666"/>
          </a:xfrm>
          <a:prstGeom prst="rect">
            <a:avLst/>
          </a:prstGeom>
          <a:noFill/>
        </p:spPr>
        <p:txBody>
          <a:bodyPr wrap="square" rtlCol="0">
            <a:spAutoFit/>
          </a:bodyPr>
          <a:lstStyle/>
          <a:p>
            <a:r>
              <a:rPr lang="en-US" sz="600" dirty="0">
                <a:latin typeface="+mn-lt"/>
              </a:rPr>
              <a:t>Po1</a:t>
            </a:r>
          </a:p>
        </p:txBody>
      </p:sp>
      <p:sp>
        <p:nvSpPr>
          <p:cNvPr id="328" name="Rounded Rectangle 102">
            <a:extLst>
              <a:ext uri="{FF2B5EF4-FFF2-40B4-BE49-F238E27FC236}">
                <a16:creationId xmlns:a16="http://schemas.microsoft.com/office/drawing/2014/main" id="{A22019B8-937C-4214-A078-2060D4C91A2C}"/>
              </a:ext>
            </a:extLst>
          </p:cNvPr>
          <p:cNvSpPr/>
          <p:nvPr/>
        </p:nvSpPr>
        <p:spPr>
          <a:xfrm>
            <a:off x="1810405" y="333368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POD1-RL-Ucast-TEP </a:t>
            </a:r>
          </a:p>
        </p:txBody>
      </p:sp>
      <p:sp>
        <p:nvSpPr>
          <p:cNvPr id="153" name="Rounded Rectangle 102">
            <a:extLst>
              <a:ext uri="{FF2B5EF4-FFF2-40B4-BE49-F238E27FC236}">
                <a16:creationId xmlns:a16="http://schemas.microsoft.com/office/drawing/2014/main" id="{8A099940-628B-41CA-A46E-23597503064C}"/>
              </a:ext>
            </a:extLst>
          </p:cNvPr>
          <p:cNvSpPr/>
          <p:nvPr/>
        </p:nvSpPr>
        <p:spPr>
          <a:xfrm>
            <a:off x="6352692" y="2025611"/>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153200"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1218238" y="460946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5485007"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5388036" y="8488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637" y="127168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3286419" y="1479219"/>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994605" y="1479219"/>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2911597" y="1311942"/>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1454171" y="1638908"/>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4" name="Rounded Rectangle 102">
            <a:extLst>
              <a:ext uri="{FF2B5EF4-FFF2-40B4-BE49-F238E27FC236}">
                <a16:creationId xmlns:a16="http://schemas.microsoft.com/office/drawing/2014/main" id="{9CC49AF5-D9D9-44E6-BA4E-E9A3508F0647}"/>
              </a:ext>
            </a:extLst>
          </p:cNvPr>
          <p:cNvSpPr/>
          <p:nvPr/>
        </p:nvSpPr>
        <p:spPr>
          <a:xfrm>
            <a:off x="1573564" y="1891638"/>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02" name="Oval 301">
            <a:extLst>
              <a:ext uri="{FF2B5EF4-FFF2-40B4-BE49-F238E27FC236}">
                <a16:creationId xmlns:a16="http://schemas.microsoft.com/office/drawing/2014/main" id="{2243CBF7-7BA0-478F-B159-E0D81DF454C2}"/>
              </a:ext>
            </a:extLst>
          </p:cNvPr>
          <p:cNvSpPr/>
          <p:nvPr/>
        </p:nvSpPr>
        <p:spPr>
          <a:xfrm>
            <a:off x="3153833" y="1513044"/>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77051" y="251743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2050247" y="2230854"/>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2756580" y="2228550"/>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3131266" y="1526041"/>
            <a:ext cx="419234" cy="184666"/>
          </a:xfrm>
          <a:prstGeom prst="rect">
            <a:avLst/>
          </a:prstGeom>
          <a:noFill/>
        </p:spPr>
        <p:txBody>
          <a:bodyPr wrap="square" rtlCol="0">
            <a:spAutoFit/>
          </a:bodyPr>
          <a:lstStyle/>
          <a:p>
            <a:r>
              <a:rPr lang="en-US" sz="600" dirty="0">
                <a:latin typeface="+mn-lt"/>
              </a:rPr>
              <a:t>Po1</a:t>
            </a:r>
          </a:p>
        </p:txBody>
      </p:sp>
      <p:sp>
        <p:nvSpPr>
          <p:cNvPr id="303" name="Rounded Rectangle 102">
            <a:extLst>
              <a:ext uri="{FF2B5EF4-FFF2-40B4-BE49-F238E27FC236}">
                <a16:creationId xmlns:a16="http://schemas.microsoft.com/office/drawing/2014/main" id="{D60D24B3-4F9C-4D12-905D-0C5A5172AFE4}"/>
              </a:ext>
            </a:extLst>
          </p:cNvPr>
          <p:cNvSpPr/>
          <p:nvPr/>
        </p:nvSpPr>
        <p:spPr>
          <a:xfrm>
            <a:off x="2652403" y="1898216"/>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POD2-RL-Ucast-TEP </a:t>
            </a:r>
          </a:p>
        </p:txBody>
      </p:sp>
      <p:sp>
        <p:nvSpPr>
          <p:cNvPr id="313" name="Rectangle 312">
            <a:extLst>
              <a:ext uri="{FF2B5EF4-FFF2-40B4-BE49-F238E27FC236}">
                <a16:creationId xmlns:a16="http://schemas.microsoft.com/office/drawing/2014/main" id="{9BDAE0EA-F4F8-4CED-85A4-EF17369C6154}"/>
              </a:ext>
            </a:extLst>
          </p:cNvPr>
          <p:cNvSpPr/>
          <p:nvPr/>
        </p:nvSpPr>
        <p:spPr>
          <a:xfrm>
            <a:off x="1279959" y="73518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Pod2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37" y="1865976"/>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8" name="Rounded Rectangle 102">
            <a:extLst>
              <a:ext uri="{FF2B5EF4-FFF2-40B4-BE49-F238E27FC236}">
                <a16:creationId xmlns:a16="http://schemas.microsoft.com/office/drawing/2014/main" id="{3DCA1D7C-FB31-4536-9E09-E9099BF1BE7B}"/>
              </a:ext>
            </a:extLst>
          </p:cNvPr>
          <p:cNvSpPr/>
          <p:nvPr/>
        </p:nvSpPr>
        <p:spPr>
          <a:xfrm>
            <a:off x="5799734" y="1784392"/>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grpSp>
        <p:nvGrpSpPr>
          <p:cNvPr id="196" name="Group 195">
            <a:extLst>
              <a:ext uri="{FF2B5EF4-FFF2-40B4-BE49-F238E27FC236}">
                <a16:creationId xmlns:a16="http://schemas.microsoft.com/office/drawing/2014/main" id="{0B328C02-1DB8-4EC1-AEB4-852E05A0F480}"/>
              </a:ext>
            </a:extLst>
          </p:cNvPr>
          <p:cNvGrpSpPr/>
          <p:nvPr/>
        </p:nvGrpSpPr>
        <p:grpSpPr>
          <a:xfrm>
            <a:off x="4495339" y="1750287"/>
            <a:ext cx="1132748" cy="363098"/>
            <a:chOff x="1388072" y="767409"/>
            <a:chExt cx="1900853" cy="419707"/>
          </a:xfrm>
        </p:grpSpPr>
        <p:grpSp>
          <p:nvGrpSpPr>
            <p:cNvPr id="197" name="Group 196">
              <a:extLst>
                <a:ext uri="{FF2B5EF4-FFF2-40B4-BE49-F238E27FC236}">
                  <a16:creationId xmlns:a16="http://schemas.microsoft.com/office/drawing/2014/main" id="{96926021-A3A1-4E84-AD7F-A69AAA5060E8}"/>
                </a:ext>
              </a:extLst>
            </p:cNvPr>
            <p:cNvGrpSpPr/>
            <p:nvPr/>
          </p:nvGrpSpPr>
          <p:grpSpPr>
            <a:xfrm>
              <a:off x="1453252" y="767409"/>
              <a:ext cx="1835673" cy="386040"/>
              <a:chOff x="523157" y="2633515"/>
              <a:chExt cx="963730" cy="477995"/>
            </a:xfrm>
            <a:solidFill>
              <a:schemeClr val="accent3">
                <a:lumMod val="25000"/>
              </a:schemeClr>
            </a:solidFill>
          </p:grpSpPr>
          <p:sp>
            <p:nvSpPr>
              <p:cNvPr id="206" name="Rectangle 205">
                <a:extLst>
                  <a:ext uri="{FF2B5EF4-FFF2-40B4-BE49-F238E27FC236}">
                    <a16:creationId xmlns:a16="http://schemas.microsoft.com/office/drawing/2014/main" id="{53D2A204-9D35-48E0-A5CC-8EAE5B00270B}"/>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12" name="Straight Connector 211">
                <a:extLst>
                  <a:ext uri="{FF2B5EF4-FFF2-40B4-BE49-F238E27FC236}">
                    <a16:creationId xmlns:a16="http://schemas.microsoft.com/office/drawing/2014/main" id="{F73D5E93-458F-4936-9EEE-6B3EEC0282B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98" name="TextBox 197">
              <a:extLst>
                <a:ext uri="{FF2B5EF4-FFF2-40B4-BE49-F238E27FC236}">
                  <a16:creationId xmlns:a16="http://schemas.microsoft.com/office/drawing/2014/main" id="{6A88821A-1095-4625-BFF3-E40BCCFE6D04}"/>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POD1-RL-Ucast-TEP</a:t>
              </a:r>
            </a:p>
          </p:txBody>
        </p:sp>
        <p:sp>
          <p:nvSpPr>
            <p:cNvPr id="204" name="TextBox 203">
              <a:extLst>
                <a:ext uri="{FF2B5EF4-FFF2-40B4-BE49-F238E27FC236}">
                  <a16:creationId xmlns:a16="http://schemas.microsoft.com/office/drawing/2014/main" id="{1C30A881-4A3A-4595-9D60-CBDBAC2E0567}"/>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EP5</a:t>
              </a:r>
            </a:p>
          </p:txBody>
        </p:sp>
      </p:grpSp>
      <p:grpSp>
        <p:nvGrpSpPr>
          <p:cNvPr id="233" name="Group 232">
            <a:extLst>
              <a:ext uri="{FF2B5EF4-FFF2-40B4-BE49-F238E27FC236}">
                <a16:creationId xmlns:a16="http://schemas.microsoft.com/office/drawing/2014/main" id="{0B83EBA0-4B44-47FE-94CB-911881ED0226}"/>
              </a:ext>
            </a:extLst>
          </p:cNvPr>
          <p:cNvGrpSpPr/>
          <p:nvPr/>
        </p:nvGrpSpPr>
        <p:grpSpPr>
          <a:xfrm>
            <a:off x="164343" y="1549303"/>
            <a:ext cx="1363283" cy="667944"/>
            <a:chOff x="4421023" y="714740"/>
            <a:chExt cx="1363283" cy="667944"/>
          </a:xfrm>
        </p:grpSpPr>
        <p:grpSp>
          <p:nvGrpSpPr>
            <p:cNvPr id="234" name="Group 233">
              <a:extLst>
                <a:ext uri="{FF2B5EF4-FFF2-40B4-BE49-F238E27FC236}">
                  <a16:creationId xmlns:a16="http://schemas.microsoft.com/office/drawing/2014/main" id="{C04E2BCA-35BB-4AE4-8EB8-6E1DD0386454}"/>
                </a:ext>
              </a:extLst>
            </p:cNvPr>
            <p:cNvGrpSpPr/>
            <p:nvPr/>
          </p:nvGrpSpPr>
          <p:grpSpPr>
            <a:xfrm>
              <a:off x="4421023" y="714740"/>
              <a:ext cx="1363283" cy="333972"/>
              <a:chOff x="1388072" y="767409"/>
              <a:chExt cx="2287711" cy="386040"/>
            </a:xfrm>
          </p:grpSpPr>
          <p:grpSp>
            <p:nvGrpSpPr>
              <p:cNvPr id="241" name="Group 240">
                <a:extLst>
                  <a:ext uri="{FF2B5EF4-FFF2-40B4-BE49-F238E27FC236}">
                    <a16:creationId xmlns:a16="http://schemas.microsoft.com/office/drawing/2014/main" id="{6328C4BC-4180-4DEB-8C3E-AA4FE8B7E584}"/>
                  </a:ext>
                </a:extLst>
              </p:cNvPr>
              <p:cNvGrpSpPr/>
              <p:nvPr/>
            </p:nvGrpSpPr>
            <p:grpSpPr>
              <a:xfrm>
                <a:off x="1453252" y="767409"/>
                <a:ext cx="1835673" cy="386040"/>
                <a:chOff x="523157" y="2633515"/>
                <a:chExt cx="963730" cy="477995"/>
              </a:xfrm>
              <a:solidFill>
                <a:schemeClr val="accent3">
                  <a:lumMod val="25000"/>
                </a:schemeClr>
              </a:solidFill>
            </p:grpSpPr>
            <p:sp>
              <p:nvSpPr>
                <p:cNvPr id="245" name="Rectangle 244">
                  <a:extLst>
                    <a:ext uri="{FF2B5EF4-FFF2-40B4-BE49-F238E27FC236}">
                      <a16:creationId xmlns:a16="http://schemas.microsoft.com/office/drawing/2014/main" id="{8A8B7638-E491-4C73-9DDE-1DFAEB330417}"/>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46" name="Straight Connector 245">
                  <a:extLst>
                    <a:ext uri="{FF2B5EF4-FFF2-40B4-BE49-F238E27FC236}">
                      <a16:creationId xmlns:a16="http://schemas.microsoft.com/office/drawing/2014/main" id="{12C3E816-DEFB-411E-99AD-6C26EE0E2288}"/>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42" name="TextBox 241">
                <a:extLst>
                  <a:ext uri="{FF2B5EF4-FFF2-40B4-BE49-F238E27FC236}">
                    <a16:creationId xmlns:a16="http://schemas.microsoft.com/office/drawing/2014/main" id="{A0D0861B-F85C-4B06-A5EE-55D82BFACC04}"/>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RL1-DP-TEP</a:t>
                </a:r>
              </a:p>
            </p:txBody>
          </p:sp>
          <p:sp>
            <p:nvSpPr>
              <p:cNvPr id="243" name="TextBox 242">
                <a:extLst>
                  <a:ext uri="{FF2B5EF4-FFF2-40B4-BE49-F238E27FC236}">
                    <a16:creationId xmlns:a16="http://schemas.microsoft.com/office/drawing/2014/main" id="{8795CD03-283F-4F25-B9C7-78D8FF63A22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235" name="Group 234">
              <a:extLst>
                <a:ext uri="{FF2B5EF4-FFF2-40B4-BE49-F238E27FC236}">
                  <a16:creationId xmlns:a16="http://schemas.microsoft.com/office/drawing/2014/main" id="{AA9D4C74-897F-49F8-9550-98BEB58951BA}"/>
                </a:ext>
              </a:extLst>
            </p:cNvPr>
            <p:cNvGrpSpPr/>
            <p:nvPr/>
          </p:nvGrpSpPr>
          <p:grpSpPr>
            <a:xfrm>
              <a:off x="4421023" y="1048712"/>
              <a:ext cx="1316944" cy="333972"/>
              <a:chOff x="1388072" y="767409"/>
              <a:chExt cx="2209950" cy="386040"/>
            </a:xfrm>
          </p:grpSpPr>
          <p:grpSp>
            <p:nvGrpSpPr>
              <p:cNvPr id="236" name="Group 235">
                <a:extLst>
                  <a:ext uri="{FF2B5EF4-FFF2-40B4-BE49-F238E27FC236}">
                    <a16:creationId xmlns:a16="http://schemas.microsoft.com/office/drawing/2014/main" id="{D8C5C661-7990-467F-8697-5151E0F4D9F1}"/>
                  </a:ext>
                </a:extLst>
              </p:cNvPr>
              <p:cNvGrpSpPr/>
              <p:nvPr/>
            </p:nvGrpSpPr>
            <p:grpSpPr>
              <a:xfrm>
                <a:off x="1453252" y="767409"/>
                <a:ext cx="1835673" cy="386040"/>
                <a:chOff x="523157" y="2633515"/>
                <a:chExt cx="963730" cy="477995"/>
              </a:xfrm>
              <a:solidFill>
                <a:schemeClr val="accent3">
                  <a:lumMod val="25000"/>
                </a:schemeClr>
              </a:solidFill>
            </p:grpSpPr>
            <p:sp>
              <p:nvSpPr>
                <p:cNvPr id="239" name="Rectangle 238">
                  <a:extLst>
                    <a:ext uri="{FF2B5EF4-FFF2-40B4-BE49-F238E27FC236}">
                      <a16:creationId xmlns:a16="http://schemas.microsoft.com/office/drawing/2014/main" id="{63D8FAF2-2AA1-4F78-A903-088379D81B14}"/>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40" name="Straight Connector 239">
                  <a:extLst>
                    <a:ext uri="{FF2B5EF4-FFF2-40B4-BE49-F238E27FC236}">
                      <a16:creationId xmlns:a16="http://schemas.microsoft.com/office/drawing/2014/main" id="{0D26BDEE-3A94-491F-98B1-31D556D08A56}"/>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37" name="TextBox 236">
                <a:extLst>
                  <a:ext uri="{FF2B5EF4-FFF2-40B4-BE49-F238E27FC236}">
                    <a16:creationId xmlns:a16="http://schemas.microsoft.com/office/drawing/2014/main" id="{B3919C00-629E-40C6-B6B3-E635061AFA15}"/>
                  </a:ext>
                </a:extLst>
              </p:cNvPr>
              <p:cNvSpPr txBox="1"/>
              <p:nvPr/>
            </p:nvSpPr>
            <p:spPr>
              <a:xfrm>
                <a:off x="1892883" y="86398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RL12-vPC-TEP</a:t>
                </a:r>
              </a:p>
            </p:txBody>
          </p:sp>
          <p:sp>
            <p:nvSpPr>
              <p:cNvPr id="238" name="TextBox 237">
                <a:extLst>
                  <a:ext uri="{FF2B5EF4-FFF2-40B4-BE49-F238E27FC236}">
                    <a16:creationId xmlns:a16="http://schemas.microsoft.com/office/drawing/2014/main" id="{7C247AA8-C08C-40B9-A754-DCAE0983501D}"/>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sp>
        <p:nvSpPr>
          <p:cNvPr id="261" name="Rectangle: Rounded Corners 260">
            <a:extLst>
              <a:ext uri="{FF2B5EF4-FFF2-40B4-BE49-F238E27FC236}">
                <a16:creationId xmlns:a16="http://schemas.microsoft.com/office/drawing/2014/main" id="{61CBCB31-DA9A-44E7-B787-F34276E32665}"/>
              </a:ext>
            </a:extLst>
          </p:cNvPr>
          <p:cNvSpPr/>
          <p:nvPr/>
        </p:nvSpPr>
        <p:spPr>
          <a:xfrm>
            <a:off x="8322869" y="19876"/>
            <a:ext cx="806069" cy="518896"/>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262" name="Shape 314">
            <a:extLst>
              <a:ext uri="{FF2B5EF4-FFF2-40B4-BE49-F238E27FC236}">
                <a16:creationId xmlns:a16="http://schemas.microsoft.com/office/drawing/2014/main" id="{FA7092EC-3235-482A-ABC2-6141A0D9722E}"/>
              </a:ext>
            </a:extLst>
          </p:cNvPr>
          <p:cNvGrpSpPr/>
          <p:nvPr/>
        </p:nvGrpSpPr>
        <p:grpSpPr>
          <a:xfrm>
            <a:off x="1420322" y="3309591"/>
            <a:ext cx="202057" cy="189777"/>
            <a:chOff x="1853" y="592"/>
            <a:chExt cx="2052" cy="2052"/>
          </a:xfrm>
        </p:grpSpPr>
        <p:sp>
          <p:nvSpPr>
            <p:cNvPr id="263" name="Shape 315">
              <a:extLst>
                <a:ext uri="{FF2B5EF4-FFF2-40B4-BE49-F238E27FC236}">
                  <a16:creationId xmlns:a16="http://schemas.microsoft.com/office/drawing/2014/main" id="{13BCD9FB-98AE-49CC-B254-9A0EFE8CB6BE}"/>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4" name="Shape 316">
              <a:extLst>
                <a:ext uri="{FF2B5EF4-FFF2-40B4-BE49-F238E27FC236}">
                  <a16:creationId xmlns:a16="http://schemas.microsoft.com/office/drawing/2014/main" id="{5D1DC6E0-5B57-4AA2-91F0-FB219DC56AC4}"/>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5" name="Shape 317">
              <a:extLst>
                <a:ext uri="{FF2B5EF4-FFF2-40B4-BE49-F238E27FC236}">
                  <a16:creationId xmlns:a16="http://schemas.microsoft.com/office/drawing/2014/main" id="{B99AC58E-DF1B-4CB5-9744-D4E1D5CC561D}"/>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6" name="Shape 318">
              <a:extLst>
                <a:ext uri="{FF2B5EF4-FFF2-40B4-BE49-F238E27FC236}">
                  <a16:creationId xmlns:a16="http://schemas.microsoft.com/office/drawing/2014/main" id="{B5EBCE0A-EEC7-493F-BB6D-3E56C1B88D7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7" name="Shape 319">
              <a:extLst>
                <a:ext uri="{FF2B5EF4-FFF2-40B4-BE49-F238E27FC236}">
                  <a16:creationId xmlns:a16="http://schemas.microsoft.com/office/drawing/2014/main" id="{6143DAA7-D092-4171-B0A2-3501111BD434}"/>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9" name="Shape 320">
              <a:extLst>
                <a:ext uri="{FF2B5EF4-FFF2-40B4-BE49-F238E27FC236}">
                  <a16:creationId xmlns:a16="http://schemas.microsoft.com/office/drawing/2014/main" id="{660137F7-A1EF-4EE2-A4A4-ECA95A72E808}"/>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21">
              <a:extLst>
                <a:ext uri="{FF2B5EF4-FFF2-40B4-BE49-F238E27FC236}">
                  <a16:creationId xmlns:a16="http://schemas.microsoft.com/office/drawing/2014/main" id="{F81DDEA5-59EA-480B-9E7A-71454AB45D1E}"/>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22">
              <a:extLst>
                <a:ext uri="{FF2B5EF4-FFF2-40B4-BE49-F238E27FC236}">
                  <a16:creationId xmlns:a16="http://schemas.microsoft.com/office/drawing/2014/main" id="{0D45D399-4E93-420D-A4BF-201061D42E45}"/>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23">
              <a:extLst>
                <a:ext uri="{FF2B5EF4-FFF2-40B4-BE49-F238E27FC236}">
                  <a16:creationId xmlns:a16="http://schemas.microsoft.com/office/drawing/2014/main" id="{13F20451-4A73-4F4E-8900-976466759ACB}"/>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4">
              <a:extLst>
                <a:ext uri="{FF2B5EF4-FFF2-40B4-BE49-F238E27FC236}">
                  <a16:creationId xmlns:a16="http://schemas.microsoft.com/office/drawing/2014/main" id="{1429A138-3C9E-4733-9A5A-983E8EFF96F9}"/>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0" name="Shape 325">
              <a:extLst>
                <a:ext uri="{FF2B5EF4-FFF2-40B4-BE49-F238E27FC236}">
                  <a16:creationId xmlns:a16="http://schemas.microsoft.com/office/drawing/2014/main" id="{80091538-AE2C-4426-8A28-A02AB15C09F3}"/>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81" name="Shape 314">
            <a:extLst>
              <a:ext uri="{FF2B5EF4-FFF2-40B4-BE49-F238E27FC236}">
                <a16:creationId xmlns:a16="http://schemas.microsoft.com/office/drawing/2014/main" id="{E9D5C9D2-A6DE-4464-9C59-4C1BEA1AF9A9}"/>
              </a:ext>
            </a:extLst>
          </p:cNvPr>
          <p:cNvGrpSpPr/>
          <p:nvPr/>
        </p:nvGrpSpPr>
        <p:grpSpPr>
          <a:xfrm>
            <a:off x="1493581" y="3335250"/>
            <a:ext cx="202057" cy="189777"/>
            <a:chOff x="1853" y="592"/>
            <a:chExt cx="2052" cy="2052"/>
          </a:xfrm>
        </p:grpSpPr>
        <p:sp>
          <p:nvSpPr>
            <p:cNvPr id="282" name="Shape 315">
              <a:extLst>
                <a:ext uri="{FF2B5EF4-FFF2-40B4-BE49-F238E27FC236}">
                  <a16:creationId xmlns:a16="http://schemas.microsoft.com/office/drawing/2014/main" id="{2D2636E9-F68E-4D77-AE80-3503791495DD}"/>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6">
              <a:extLst>
                <a:ext uri="{FF2B5EF4-FFF2-40B4-BE49-F238E27FC236}">
                  <a16:creationId xmlns:a16="http://schemas.microsoft.com/office/drawing/2014/main" id="{2CCD84A3-D463-4C31-A9DB-0598CA68FEC2}"/>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7">
              <a:extLst>
                <a:ext uri="{FF2B5EF4-FFF2-40B4-BE49-F238E27FC236}">
                  <a16:creationId xmlns:a16="http://schemas.microsoft.com/office/drawing/2014/main" id="{15CC9502-113E-491A-874A-A00327D73EDD}"/>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18">
              <a:extLst>
                <a:ext uri="{FF2B5EF4-FFF2-40B4-BE49-F238E27FC236}">
                  <a16:creationId xmlns:a16="http://schemas.microsoft.com/office/drawing/2014/main" id="{D434A5FB-E296-4937-B5D6-4F689725C7B6}"/>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19">
              <a:extLst>
                <a:ext uri="{FF2B5EF4-FFF2-40B4-BE49-F238E27FC236}">
                  <a16:creationId xmlns:a16="http://schemas.microsoft.com/office/drawing/2014/main" id="{92FE456F-594D-4214-86AF-463E347CC2B0}"/>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0">
              <a:extLst>
                <a:ext uri="{FF2B5EF4-FFF2-40B4-BE49-F238E27FC236}">
                  <a16:creationId xmlns:a16="http://schemas.microsoft.com/office/drawing/2014/main" id="{2D4B4EE0-42FA-4875-91C3-9D127194C487}"/>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1">
              <a:extLst>
                <a:ext uri="{FF2B5EF4-FFF2-40B4-BE49-F238E27FC236}">
                  <a16:creationId xmlns:a16="http://schemas.microsoft.com/office/drawing/2014/main" id="{18F74E05-ED34-40A1-8F33-6E7F4DE83845}"/>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2">
              <a:extLst>
                <a:ext uri="{FF2B5EF4-FFF2-40B4-BE49-F238E27FC236}">
                  <a16:creationId xmlns:a16="http://schemas.microsoft.com/office/drawing/2014/main" id="{CFE038A4-1B28-414C-8FB9-9E0B9150D9E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3">
              <a:extLst>
                <a:ext uri="{FF2B5EF4-FFF2-40B4-BE49-F238E27FC236}">
                  <a16:creationId xmlns:a16="http://schemas.microsoft.com/office/drawing/2014/main" id="{CEA40066-BF67-4946-9965-2E145FBF88BD}"/>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1" name="Shape 324">
              <a:extLst>
                <a:ext uri="{FF2B5EF4-FFF2-40B4-BE49-F238E27FC236}">
                  <a16:creationId xmlns:a16="http://schemas.microsoft.com/office/drawing/2014/main" id="{C56A0478-27E4-4B1A-9AB2-809064FA9CD3}"/>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25">
              <a:extLst>
                <a:ext uri="{FF2B5EF4-FFF2-40B4-BE49-F238E27FC236}">
                  <a16:creationId xmlns:a16="http://schemas.microsoft.com/office/drawing/2014/main" id="{789BBD12-3A9F-4D13-8235-7FC61DEE2F1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94" name="Shape 314">
            <a:extLst>
              <a:ext uri="{FF2B5EF4-FFF2-40B4-BE49-F238E27FC236}">
                <a16:creationId xmlns:a16="http://schemas.microsoft.com/office/drawing/2014/main" id="{94AE53B9-A817-4D2B-A354-729E9D24B17E}"/>
              </a:ext>
            </a:extLst>
          </p:cNvPr>
          <p:cNvGrpSpPr/>
          <p:nvPr/>
        </p:nvGrpSpPr>
        <p:grpSpPr>
          <a:xfrm>
            <a:off x="1440232" y="2163474"/>
            <a:ext cx="202057" cy="189777"/>
            <a:chOff x="1853" y="592"/>
            <a:chExt cx="2052" cy="2052"/>
          </a:xfrm>
        </p:grpSpPr>
        <p:sp>
          <p:nvSpPr>
            <p:cNvPr id="295" name="Shape 315">
              <a:extLst>
                <a:ext uri="{FF2B5EF4-FFF2-40B4-BE49-F238E27FC236}">
                  <a16:creationId xmlns:a16="http://schemas.microsoft.com/office/drawing/2014/main" id="{580DC32B-9034-42F1-9F4B-1C681C2CBEF3}"/>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6" name="Shape 316">
              <a:extLst>
                <a:ext uri="{FF2B5EF4-FFF2-40B4-BE49-F238E27FC236}">
                  <a16:creationId xmlns:a16="http://schemas.microsoft.com/office/drawing/2014/main" id="{C91C0206-7BA4-4D2F-87B6-0C07170963E2}"/>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7" name="Shape 317">
              <a:extLst>
                <a:ext uri="{FF2B5EF4-FFF2-40B4-BE49-F238E27FC236}">
                  <a16:creationId xmlns:a16="http://schemas.microsoft.com/office/drawing/2014/main" id="{07C75D07-1194-40E3-B0C5-D4C445B64159}"/>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8" name="Shape 318">
              <a:extLst>
                <a:ext uri="{FF2B5EF4-FFF2-40B4-BE49-F238E27FC236}">
                  <a16:creationId xmlns:a16="http://schemas.microsoft.com/office/drawing/2014/main" id="{7A2E9401-A681-4A77-9B8E-CC5750D2D190}"/>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9" name="Shape 319">
              <a:extLst>
                <a:ext uri="{FF2B5EF4-FFF2-40B4-BE49-F238E27FC236}">
                  <a16:creationId xmlns:a16="http://schemas.microsoft.com/office/drawing/2014/main" id="{4CAAB8FA-1719-4FC2-8AA9-EB0B8BC0E84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1" name="Shape 320">
              <a:extLst>
                <a:ext uri="{FF2B5EF4-FFF2-40B4-BE49-F238E27FC236}">
                  <a16:creationId xmlns:a16="http://schemas.microsoft.com/office/drawing/2014/main" id="{2044B0C5-67FA-4E4D-90C6-80AE8871BF6C}"/>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4" name="Shape 321">
              <a:extLst>
                <a:ext uri="{FF2B5EF4-FFF2-40B4-BE49-F238E27FC236}">
                  <a16:creationId xmlns:a16="http://schemas.microsoft.com/office/drawing/2014/main" id="{F301464F-A730-4E6D-8A21-5199BAD78326}"/>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5" name="Shape 322">
              <a:extLst>
                <a:ext uri="{FF2B5EF4-FFF2-40B4-BE49-F238E27FC236}">
                  <a16:creationId xmlns:a16="http://schemas.microsoft.com/office/drawing/2014/main" id="{D6480038-C725-4DD0-9538-3A06D05D277F}"/>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6" name="Shape 323">
              <a:extLst>
                <a:ext uri="{FF2B5EF4-FFF2-40B4-BE49-F238E27FC236}">
                  <a16:creationId xmlns:a16="http://schemas.microsoft.com/office/drawing/2014/main" id="{234B595E-C115-41C1-8811-94A1275F752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7" name="Shape 324">
              <a:extLst>
                <a:ext uri="{FF2B5EF4-FFF2-40B4-BE49-F238E27FC236}">
                  <a16:creationId xmlns:a16="http://schemas.microsoft.com/office/drawing/2014/main" id="{2E01B9FB-6B78-4EDE-BDEF-A75ADB24C4B5}"/>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8" name="Shape 325">
              <a:extLst>
                <a:ext uri="{FF2B5EF4-FFF2-40B4-BE49-F238E27FC236}">
                  <a16:creationId xmlns:a16="http://schemas.microsoft.com/office/drawing/2014/main" id="{13D63995-C3E3-48E5-B40C-1647D6477B79}"/>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319" name="Rectangle: Rounded Corners 318">
            <a:extLst>
              <a:ext uri="{FF2B5EF4-FFF2-40B4-BE49-F238E27FC236}">
                <a16:creationId xmlns:a16="http://schemas.microsoft.com/office/drawing/2014/main" id="{A2C129D6-C913-46FD-85F8-D0C2190EB07F}"/>
              </a:ext>
            </a:extLst>
          </p:cNvPr>
          <p:cNvSpPr/>
          <p:nvPr/>
        </p:nvSpPr>
        <p:spPr>
          <a:xfrm>
            <a:off x="1404078" y="2131452"/>
            <a:ext cx="312249" cy="142606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0" name="Group 319">
            <a:extLst>
              <a:ext uri="{FF2B5EF4-FFF2-40B4-BE49-F238E27FC236}">
                <a16:creationId xmlns:a16="http://schemas.microsoft.com/office/drawing/2014/main" id="{460AA501-1656-49C4-8DF1-F412A68115F1}"/>
              </a:ext>
            </a:extLst>
          </p:cNvPr>
          <p:cNvGrpSpPr/>
          <p:nvPr/>
        </p:nvGrpSpPr>
        <p:grpSpPr>
          <a:xfrm>
            <a:off x="4489945" y="2086992"/>
            <a:ext cx="1132748" cy="363098"/>
            <a:chOff x="1388072" y="767409"/>
            <a:chExt cx="1900853" cy="419707"/>
          </a:xfrm>
        </p:grpSpPr>
        <p:grpSp>
          <p:nvGrpSpPr>
            <p:cNvPr id="321" name="Group 320">
              <a:extLst>
                <a:ext uri="{FF2B5EF4-FFF2-40B4-BE49-F238E27FC236}">
                  <a16:creationId xmlns:a16="http://schemas.microsoft.com/office/drawing/2014/main" id="{08CA1A51-8CF2-45E1-BE01-104F9CE9C7A3}"/>
                </a:ext>
              </a:extLst>
            </p:cNvPr>
            <p:cNvGrpSpPr/>
            <p:nvPr/>
          </p:nvGrpSpPr>
          <p:grpSpPr>
            <a:xfrm>
              <a:off x="1453252" y="767409"/>
              <a:ext cx="1835673" cy="386040"/>
              <a:chOff x="523157" y="2633515"/>
              <a:chExt cx="963730" cy="477995"/>
            </a:xfrm>
            <a:solidFill>
              <a:schemeClr val="accent3">
                <a:lumMod val="25000"/>
              </a:schemeClr>
            </a:solidFill>
          </p:grpSpPr>
          <p:sp>
            <p:nvSpPr>
              <p:cNvPr id="329" name="Rectangle 328">
                <a:extLst>
                  <a:ext uri="{FF2B5EF4-FFF2-40B4-BE49-F238E27FC236}">
                    <a16:creationId xmlns:a16="http://schemas.microsoft.com/office/drawing/2014/main" id="{2AB40711-CEB9-4554-A0D1-3BCF8D44C7D2}"/>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30" name="Straight Connector 329">
                <a:extLst>
                  <a:ext uri="{FF2B5EF4-FFF2-40B4-BE49-F238E27FC236}">
                    <a16:creationId xmlns:a16="http://schemas.microsoft.com/office/drawing/2014/main" id="{EEB4940E-DD6F-494C-A180-A72B35FB0542}"/>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22" name="TextBox 321">
              <a:extLst>
                <a:ext uri="{FF2B5EF4-FFF2-40B4-BE49-F238E27FC236}">
                  <a16:creationId xmlns:a16="http://schemas.microsoft.com/office/drawing/2014/main" id="{D1B51354-16E4-435B-B54B-92D5ABAFEE99}"/>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POD2-RL-Ucast-TEP</a:t>
              </a:r>
            </a:p>
          </p:txBody>
        </p:sp>
        <p:sp>
          <p:nvSpPr>
            <p:cNvPr id="323" name="TextBox 322">
              <a:extLst>
                <a:ext uri="{FF2B5EF4-FFF2-40B4-BE49-F238E27FC236}">
                  <a16:creationId xmlns:a16="http://schemas.microsoft.com/office/drawing/2014/main" id="{CC497683-0999-4DED-96DE-321B48D97FD6}"/>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EP6</a:t>
              </a:r>
            </a:p>
          </p:txBody>
        </p:sp>
      </p:grpSp>
      <p:grpSp>
        <p:nvGrpSpPr>
          <p:cNvPr id="227" name="Group 226">
            <a:extLst>
              <a:ext uri="{FF2B5EF4-FFF2-40B4-BE49-F238E27FC236}">
                <a16:creationId xmlns:a16="http://schemas.microsoft.com/office/drawing/2014/main" id="{1F6C2342-B9FB-45B9-B036-3AB02FCD1503}"/>
              </a:ext>
            </a:extLst>
          </p:cNvPr>
          <p:cNvGrpSpPr/>
          <p:nvPr/>
        </p:nvGrpSpPr>
        <p:grpSpPr>
          <a:xfrm>
            <a:off x="7977781" y="1741647"/>
            <a:ext cx="1132748" cy="363098"/>
            <a:chOff x="1388072" y="767409"/>
            <a:chExt cx="1900853" cy="419707"/>
          </a:xfrm>
        </p:grpSpPr>
        <p:grpSp>
          <p:nvGrpSpPr>
            <p:cNvPr id="228" name="Group 227">
              <a:extLst>
                <a:ext uri="{FF2B5EF4-FFF2-40B4-BE49-F238E27FC236}">
                  <a16:creationId xmlns:a16="http://schemas.microsoft.com/office/drawing/2014/main" id="{CC0E237C-14AB-4E3F-B7E7-3B126057C88C}"/>
                </a:ext>
              </a:extLst>
            </p:cNvPr>
            <p:cNvGrpSpPr/>
            <p:nvPr/>
          </p:nvGrpSpPr>
          <p:grpSpPr>
            <a:xfrm>
              <a:off x="1453252" y="767409"/>
              <a:ext cx="1835673" cy="386040"/>
              <a:chOff x="523157" y="2633515"/>
              <a:chExt cx="963730" cy="477995"/>
            </a:xfrm>
            <a:solidFill>
              <a:schemeClr val="accent3">
                <a:lumMod val="25000"/>
              </a:schemeClr>
            </a:solidFill>
          </p:grpSpPr>
          <p:sp>
            <p:nvSpPr>
              <p:cNvPr id="231" name="Rectangle 230">
                <a:extLst>
                  <a:ext uri="{FF2B5EF4-FFF2-40B4-BE49-F238E27FC236}">
                    <a16:creationId xmlns:a16="http://schemas.microsoft.com/office/drawing/2014/main" id="{F00855F0-670B-4706-A640-7BC04EC753A5}"/>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32" name="Straight Connector 231">
                <a:extLst>
                  <a:ext uri="{FF2B5EF4-FFF2-40B4-BE49-F238E27FC236}">
                    <a16:creationId xmlns:a16="http://schemas.microsoft.com/office/drawing/2014/main" id="{A7055793-AFBC-4056-AA3E-1D227C539BB5}"/>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29" name="TextBox 228">
              <a:extLst>
                <a:ext uri="{FF2B5EF4-FFF2-40B4-BE49-F238E27FC236}">
                  <a16:creationId xmlns:a16="http://schemas.microsoft.com/office/drawing/2014/main" id="{32342FCB-6A90-470C-82DF-AAD9354541BA}"/>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POD1-RL-Ucast-TEP</a:t>
              </a:r>
            </a:p>
          </p:txBody>
        </p:sp>
        <p:sp>
          <p:nvSpPr>
            <p:cNvPr id="230" name="TextBox 229">
              <a:extLst>
                <a:ext uri="{FF2B5EF4-FFF2-40B4-BE49-F238E27FC236}">
                  <a16:creationId xmlns:a16="http://schemas.microsoft.com/office/drawing/2014/main" id="{70A7A69A-36E7-48D2-A49A-AFCF0746B38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EP5</a:t>
              </a:r>
            </a:p>
          </p:txBody>
        </p:sp>
      </p:grpSp>
      <p:grpSp>
        <p:nvGrpSpPr>
          <p:cNvPr id="331" name="Group 330">
            <a:extLst>
              <a:ext uri="{FF2B5EF4-FFF2-40B4-BE49-F238E27FC236}">
                <a16:creationId xmlns:a16="http://schemas.microsoft.com/office/drawing/2014/main" id="{61395B43-F01F-42EB-81B0-4F082EDADEFF}"/>
              </a:ext>
            </a:extLst>
          </p:cNvPr>
          <p:cNvGrpSpPr/>
          <p:nvPr/>
        </p:nvGrpSpPr>
        <p:grpSpPr>
          <a:xfrm>
            <a:off x="7977781" y="2078352"/>
            <a:ext cx="1132748" cy="363098"/>
            <a:chOff x="1388072" y="767409"/>
            <a:chExt cx="1900853" cy="419707"/>
          </a:xfrm>
        </p:grpSpPr>
        <p:grpSp>
          <p:nvGrpSpPr>
            <p:cNvPr id="332" name="Group 331">
              <a:extLst>
                <a:ext uri="{FF2B5EF4-FFF2-40B4-BE49-F238E27FC236}">
                  <a16:creationId xmlns:a16="http://schemas.microsoft.com/office/drawing/2014/main" id="{1284A614-5281-493C-B8FE-873E635A5FA9}"/>
                </a:ext>
              </a:extLst>
            </p:cNvPr>
            <p:cNvGrpSpPr/>
            <p:nvPr/>
          </p:nvGrpSpPr>
          <p:grpSpPr>
            <a:xfrm>
              <a:off x="1453252" y="767409"/>
              <a:ext cx="1835673" cy="386040"/>
              <a:chOff x="523157" y="2633515"/>
              <a:chExt cx="963730" cy="477995"/>
            </a:xfrm>
            <a:solidFill>
              <a:schemeClr val="accent3">
                <a:lumMod val="25000"/>
              </a:schemeClr>
            </a:solidFill>
          </p:grpSpPr>
          <p:sp>
            <p:nvSpPr>
              <p:cNvPr id="335" name="Rectangle 334">
                <a:extLst>
                  <a:ext uri="{FF2B5EF4-FFF2-40B4-BE49-F238E27FC236}">
                    <a16:creationId xmlns:a16="http://schemas.microsoft.com/office/drawing/2014/main" id="{FA3058A7-ACB0-46A8-A9D5-C4F64E15370C}"/>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36" name="Straight Connector 335">
                <a:extLst>
                  <a:ext uri="{FF2B5EF4-FFF2-40B4-BE49-F238E27FC236}">
                    <a16:creationId xmlns:a16="http://schemas.microsoft.com/office/drawing/2014/main" id="{B4CB6DF7-4283-43C2-824B-3026728AB784}"/>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33" name="TextBox 332">
              <a:extLst>
                <a:ext uri="{FF2B5EF4-FFF2-40B4-BE49-F238E27FC236}">
                  <a16:creationId xmlns:a16="http://schemas.microsoft.com/office/drawing/2014/main" id="{8197F283-47A0-455E-84E6-D5A3DB2EA26C}"/>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POD2-RL-Ucast-TEP</a:t>
              </a:r>
            </a:p>
          </p:txBody>
        </p:sp>
        <p:sp>
          <p:nvSpPr>
            <p:cNvPr id="334" name="TextBox 333">
              <a:extLst>
                <a:ext uri="{FF2B5EF4-FFF2-40B4-BE49-F238E27FC236}">
                  <a16:creationId xmlns:a16="http://schemas.microsoft.com/office/drawing/2014/main" id="{0D1B75E8-72E3-419C-987B-BAE622AADA76}"/>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EP6</a:t>
              </a:r>
            </a:p>
          </p:txBody>
        </p:sp>
      </p:grpSp>
      <p:grpSp>
        <p:nvGrpSpPr>
          <p:cNvPr id="338" name="Group 337">
            <a:extLst>
              <a:ext uri="{FF2B5EF4-FFF2-40B4-BE49-F238E27FC236}">
                <a16:creationId xmlns:a16="http://schemas.microsoft.com/office/drawing/2014/main" id="{B453C44E-DC46-4E75-A68E-0CD5E920E59C}"/>
              </a:ext>
            </a:extLst>
          </p:cNvPr>
          <p:cNvGrpSpPr/>
          <p:nvPr/>
        </p:nvGrpSpPr>
        <p:grpSpPr>
          <a:xfrm>
            <a:off x="7947977" y="3584003"/>
            <a:ext cx="1132748" cy="363098"/>
            <a:chOff x="1388072" y="767409"/>
            <a:chExt cx="1900853" cy="419707"/>
          </a:xfrm>
        </p:grpSpPr>
        <p:grpSp>
          <p:nvGrpSpPr>
            <p:cNvPr id="345" name="Group 344">
              <a:extLst>
                <a:ext uri="{FF2B5EF4-FFF2-40B4-BE49-F238E27FC236}">
                  <a16:creationId xmlns:a16="http://schemas.microsoft.com/office/drawing/2014/main" id="{1A4E6A80-666C-4204-851B-E333E05716FF}"/>
                </a:ext>
              </a:extLst>
            </p:cNvPr>
            <p:cNvGrpSpPr/>
            <p:nvPr/>
          </p:nvGrpSpPr>
          <p:grpSpPr>
            <a:xfrm>
              <a:off x="1453252" y="767409"/>
              <a:ext cx="1835673" cy="386040"/>
              <a:chOff x="523157" y="2633515"/>
              <a:chExt cx="963730" cy="477995"/>
            </a:xfrm>
            <a:solidFill>
              <a:schemeClr val="accent3">
                <a:lumMod val="25000"/>
              </a:schemeClr>
            </a:solidFill>
          </p:grpSpPr>
          <p:sp>
            <p:nvSpPr>
              <p:cNvPr id="348" name="Rectangle 347">
                <a:extLst>
                  <a:ext uri="{FF2B5EF4-FFF2-40B4-BE49-F238E27FC236}">
                    <a16:creationId xmlns:a16="http://schemas.microsoft.com/office/drawing/2014/main" id="{C76C7917-43AD-4226-86E3-009B1D4A28CE}"/>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49" name="Straight Connector 348">
                <a:extLst>
                  <a:ext uri="{FF2B5EF4-FFF2-40B4-BE49-F238E27FC236}">
                    <a16:creationId xmlns:a16="http://schemas.microsoft.com/office/drawing/2014/main" id="{74DB7DFB-DB36-47C5-9E55-F9173E667410}"/>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46" name="TextBox 345">
              <a:extLst>
                <a:ext uri="{FF2B5EF4-FFF2-40B4-BE49-F238E27FC236}">
                  <a16:creationId xmlns:a16="http://schemas.microsoft.com/office/drawing/2014/main" id="{59B1911D-5C8C-455D-BAE6-01064EA9CA60}"/>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POD1-RL-Ucast-TEP</a:t>
              </a:r>
            </a:p>
          </p:txBody>
        </p:sp>
        <p:sp>
          <p:nvSpPr>
            <p:cNvPr id="347" name="TextBox 346">
              <a:extLst>
                <a:ext uri="{FF2B5EF4-FFF2-40B4-BE49-F238E27FC236}">
                  <a16:creationId xmlns:a16="http://schemas.microsoft.com/office/drawing/2014/main" id="{9197F071-9772-4725-BCC4-00D12C9680C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EP5</a:t>
              </a:r>
            </a:p>
          </p:txBody>
        </p:sp>
      </p:grpSp>
      <p:grpSp>
        <p:nvGrpSpPr>
          <p:cNvPr id="339" name="Group 338">
            <a:extLst>
              <a:ext uri="{FF2B5EF4-FFF2-40B4-BE49-F238E27FC236}">
                <a16:creationId xmlns:a16="http://schemas.microsoft.com/office/drawing/2014/main" id="{76E8A0C2-9B8C-43C6-9865-B1F6CDAC6FE7}"/>
              </a:ext>
            </a:extLst>
          </p:cNvPr>
          <p:cNvGrpSpPr/>
          <p:nvPr/>
        </p:nvGrpSpPr>
        <p:grpSpPr>
          <a:xfrm>
            <a:off x="7947977" y="3920708"/>
            <a:ext cx="1132748" cy="363098"/>
            <a:chOff x="1388072" y="767409"/>
            <a:chExt cx="1900853" cy="419707"/>
          </a:xfrm>
        </p:grpSpPr>
        <p:grpSp>
          <p:nvGrpSpPr>
            <p:cNvPr id="340" name="Group 339">
              <a:extLst>
                <a:ext uri="{FF2B5EF4-FFF2-40B4-BE49-F238E27FC236}">
                  <a16:creationId xmlns:a16="http://schemas.microsoft.com/office/drawing/2014/main" id="{4EA161DF-5A69-4AEF-810E-4AF2E7B72F85}"/>
                </a:ext>
              </a:extLst>
            </p:cNvPr>
            <p:cNvGrpSpPr/>
            <p:nvPr/>
          </p:nvGrpSpPr>
          <p:grpSpPr>
            <a:xfrm>
              <a:off x="1453252" y="767409"/>
              <a:ext cx="1835673" cy="386040"/>
              <a:chOff x="523157" y="2633515"/>
              <a:chExt cx="963730" cy="477995"/>
            </a:xfrm>
            <a:solidFill>
              <a:schemeClr val="accent3">
                <a:lumMod val="25000"/>
              </a:schemeClr>
            </a:solidFill>
          </p:grpSpPr>
          <p:sp>
            <p:nvSpPr>
              <p:cNvPr id="343" name="Rectangle 342">
                <a:extLst>
                  <a:ext uri="{FF2B5EF4-FFF2-40B4-BE49-F238E27FC236}">
                    <a16:creationId xmlns:a16="http://schemas.microsoft.com/office/drawing/2014/main" id="{2A2CFDD9-4A79-4B2A-9DCA-80B5704F8D8C}"/>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44" name="Straight Connector 343">
                <a:extLst>
                  <a:ext uri="{FF2B5EF4-FFF2-40B4-BE49-F238E27FC236}">
                    <a16:creationId xmlns:a16="http://schemas.microsoft.com/office/drawing/2014/main" id="{85BF5D89-C33B-41CB-9774-D7B28795A75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41" name="TextBox 340">
              <a:extLst>
                <a:ext uri="{FF2B5EF4-FFF2-40B4-BE49-F238E27FC236}">
                  <a16:creationId xmlns:a16="http://schemas.microsoft.com/office/drawing/2014/main" id="{5E19D56B-C02C-4318-8291-6666C9308D88}"/>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POD2-RL-Ucast-TEP</a:t>
              </a:r>
            </a:p>
          </p:txBody>
        </p:sp>
        <p:sp>
          <p:nvSpPr>
            <p:cNvPr id="342" name="TextBox 341">
              <a:extLst>
                <a:ext uri="{FF2B5EF4-FFF2-40B4-BE49-F238E27FC236}">
                  <a16:creationId xmlns:a16="http://schemas.microsoft.com/office/drawing/2014/main" id="{CAFBCEE9-6ED8-4F83-BEE6-6F2EBC92246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EP6</a:t>
              </a:r>
            </a:p>
          </p:txBody>
        </p:sp>
      </p:grpSp>
      <p:grpSp>
        <p:nvGrpSpPr>
          <p:cNvPr id="351" name="Group 350">
            <a:extLst>
              <a:ext uri="{FF2B5EF4-FFF2-40B4-BE49-F238E27FC236}">
                <a16:creationId xmlns:a16="http://schemas.microsoft.com/office/drawing/2014/main" id="{44D5CBA7-FF11-4907-A19C-C202A4F8EB57}"/>
              </a:ext>
            </a:extLst>
          </p:cNvPr>
          <p:cNvGrpSpPr/>
          <p:nvPr/>
        </p:nvGrpSpPr>
        <p:grpSpPr>
          <a:xfrm>
            <a:off x="4420661" y="3653164"/>
            <a:ext cx="1132748" cy="363098"/>
            <a:chOff x="1388072" y="767409"/>
            <a:chExt cx="1900853" cy="419707"/>
          </a:xfrm>
        </p:grpSpPr>
        <p:grpSp>
          <p:nvGrpSpPr>
            <p:cNvPr id="358" name="Group 357">
              <a:extLst>
                <a:ext uri="{FF2B5EF4-FFF2-40B4-BE49-F238E27FC236}">
                  <a16:creationId xmlns:a16="http://schemas.microsoft.com/office/drawing/2014/main" id="{DFCE1A9E-9AA4-41E0-86DC-81132B99BAB1}"/>
                </a:ext>
              </a:extLst>
            </p:cNvPr>
            <p:cNvGrpSpPr/>
            <p:nvPr/>
          </p:nvGrpSpPr>
          <p:grpSpPr>
            <a:xfrm>
              <a:off x="1453252" y="767409"/>
              <a:ext cx="1835673" cy="386040"/>
              <a:chOff x="523157" y="2633515"/>
              <a:chExt cx="963730" cy="477995"/>
            </a:xfrm>
            <a:solidFill>
              <a:schemeClr val="accent3">
                <a:lumMod val="25000"/>
              </a:schemeClr>
            </a:solidFill>
          </p:grpSpPr>
          <p:sp>
            <p:nvSpPr>
              <p:cNvPr id="361" name="Rectangle 360">
                <a:extLst>
                  <a:ext uri="{FF2B5EF4-FFF2-40B4-BE49-F238E27FC236}">
                    <a16:creationId xmlns:a16="http://schemas.microsoft.com/office/drawing/2014/main" id="{0FE1BA92-EAFB-4734-B6FA-5C36D717748D}"/>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62" name="Straight Connector 361">
                <a:extLst>
                  <a:ext uri="{FF2B5EF4-FFF2-40B4-BE49-F238E27FC236}">
                    <a16:creationId xmlns:a16="http://schemas.microsoft.com/office/drawing/2014/main" id="{7FB24A9F-4E97-4CCD-B139-E6E95AE6AC52}"/>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59" name="TextBox 358">
              <a:extLst>
                <a:ext uri="{FF2B5EF4-FFF2-40B4-BE49-F238E27FC236}">
                  <a16:creationId xmlns:a16="http://schemas.microsoft.com/office/drawing/2014/main" id="{598B802B-8FF4-423C-B5A5-B2605BC1AECF}"/>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POD1-RL-Ucast-TEP</a:t>
              </a:r>
            </a:p>
          </p:txBody>
        </p:sp>
        <p:sp>
          <p:nvSpPr>
            <p:cNvPr id="360" name="TextBox 359">
              <a:extLst>
                <a:ext uri="{FF2B5EF4-FFF2-40B4-BE49-F238E27FC236}">
                  <a16:creationId xmlns:a16="http://schemas.microsoft.com/office/drawing/2014/main" id="{B7A9CB9F-99DE-4D89-92CE-246018C63AD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EP5</a:t>
              </a:r>
            </a:p>
          </p:txBody>
        </p:sp>
      </p:grpSp>
      <p:grpSp>
        <p:nvGrpSpPr>
          <p:cNvPr id="352" name="Group 351">
            <a:extLst>
              <a:ext uri="{FF2B5EF4-FFF2-40B4-BE49-F238E27FC236}">
                <a16:creationId xmlns:a16="http://schemas.microsoft.com/office/drawing/2014/main" id="{477EF409-CF41-4292-956D-EBFDD140A24D}"/>
              </a:ext>
            </a:extLst>
          </p:cNvPr>
          <p:cNvGrpSpPr/>
          <p:nvPr/>
        </p:nvGrpSpPr>
        <p:grpSpPr>
          <a:xfrm>
            <a:off x="4420661" y="3989869"/>
            <a:ext cx="1132748" cy="363098"/>
            <a:chOff x="1388072" y="767409"/>
            <a:chExt cx="1900853" cy="419707"/>
          </a:xfrm>
        </p:grpSpPr>
        <p:grpSp>
          <p:nvGrpSpPr>
            <p:cNvPr id="353" name="Group 352">
              <a:extLst>
                <a:ext uri="{FF2B5EF4-FFF2-40B4-BE49-F238E27FC236}">
                  <a16:creationId xmlns:a16="http://schemas.microsoft.com/office/drawing/2014/main" id="{6AD4B33F-F6AF-4E02-B910-75CAA0FE9E85}"/>
                </a:ext>
              </a:extLst>
            </p:cNvPr>
            <p:cNvGrpSpPr/>
            <p:nvPr/>
          </p:nvGrpSpPr>
          <p:grpSpPr>
            <a:xfrm>
              <a:off x="1453252" y="767409"/>
              <a:ext cx="1835673" cy="386040"/>
              <a:chOff x="523157" y="2633515"/>
              <a:chExt cx="963730" cy="477995"/>
            </a:xfrm>
            <a:solidFill>
              <a:schemeClr val="accent3">
                <a:lumMod val="25000"/>
              </a:schemeClr>
            </a:solidFill>
          </p:grpSpPr>
          <p:sp>
            <p:nvSpPr>
              <p:cNvPr id="356" name="Rectangle 355">
                <a:extLst>
                  <a:ext uri="{FF2B5EF4-FFF2-40B4-BE49-F238E27FC236}">
                    <a16:creationId xmlns:a16="http://schemas.microsoft.com/office/drawing/2014/main" id="{290E279E-84E1-465E-AD0A-DF4F179B98F6}"/>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57" name="Straight Connector 356">
                <a:extLst>
                  <a:ext uri="{FF2B5EF4-FFF2-40B4-BE49-F238E27FC236}">
                    <a16:creationId xmlns:a16="http://schemas.microsoft.com/office/drawing/2014/main" id="{B4C62E32-4EAC-46A8-9365-1846E8118580}"/>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54" name="TextBox 353">
              <a:extLst>
                <a:ext uri="{FF2B5EF4-FFF2-40B4-BE49-F238E27FC236}">
                  <a16:creationId xmlns:a16="http://schemas.microsoft.com/office/drawing/2014/main" id="{E0D0A702-D240-413B-8C4B-415F88B1B4B6}"/>
                </a:ext>
              </a:extLst>
            </p:cNvPr>
            <p:cNvSpPr txBox="1"/>
            <p:nvPr/>
          </p:nvSpPr>
          <p:spPr>
            <a:xfrm>
              <a:off x="1989832" y="795780"/>
              <a:ext cx="1276424"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POD2-RL-Ucast-TEP</a:t>
              </a:r>
            </a:p>
          </p:txBody>
        </p:sp>
        <p:sp>
          <p:nvSpPr>
            <p:cNvPr id="355" name="TextBox 354">
              <a:extLst>
                <a:ext uri="{FF2B5EF4-FFF2-40B4-BE49-F238E27FC236}">
                  <a16:creationId xmlns:a16="http://schemas.microsoft.com/office/drawing/2014/main" id="{D54B1154-19ED-4421-B6CD-61873495D097}"/>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EP6</a:t>
              </a:r>
            </a:p>
          </p:txBody>
        </p:sp>
      </p:grpSp>
      <p:grpSp>
        <p:nvGrpSpPr>
          <p:cNvPr id="363" name="Group 362">
            <a:extLst>
              <a:ext uri="{FF2B5EF4-FFF2-40B4-BE49-F238E27FC236}">
                <a16:creationId xmlns:a16="http://schemas.microsoft.com/office/drawing/2014/main" id="{C0FFC79A-B385-4FA3-80BA-930C64EE7F11}"/>
              </a:ext>
            </a:extLst>
          </p:cNvPr>
          <p:cNvGrpSpPr/>
          <p:nvPr/>
        </p:nvGrpSpPr>
        <p:grpSpPr>
          <a:xfrm>
            <a:off x="165964" y="2228550"/>
            <a:ext cx="1363283" cy="667944"/>
            <a:chOff x="4421023" y="714740"/>
            <a:chExt cx="1363283" cy="667944"/>
          </a:xfrm>
        </p:grpSpPr>
        <p:grpSp>
          <p:nvGrpSpPr>
            <p:cNvPr id="364" name="Group 363">
              <a:extLst>
                <a:ext uri="{FF2B5EF4-FFF2-40B4-BE49-F238E27FC236}">
                  <a16:creationId xmlns:a16="http://schemas.microsoft.com/office/drawing/2014/main" id="{D958FAB2-CBED-4F3C-B6E1-BDC37FFC6DB9}"/>
                </a:ext>
              </a:extLst>
            </p:cNvPr>
            <p:cNvGrpSpPr/>
            <p:nvPr/>
          </p:nvGrpSpPr>
          <p:grpSpPr>
            <a:xfrm>
              <a:off x="4421023" y="714740"/>
              <a:ext cx="1363283" cy="333972"/>
              <a:chOff x="1388072" y="767409"/>
              <a:chExt cx="2287711" cy="386040"/>
            </a:xfrm>
          </p:grpSpPr>
          <p:grpSp>
            <p:nvGrpSpPr>
              <p:cNvPr id="371" name="Group 370">
                <a:extLst>
                  <a:ext uri="{FF2B5EF4-FFF2-40B4-BE49-F238E27FC236}">
                    <a16:creationId xmlns:a16="http://schemas.microsoft.com/office/drawing/2014/main" id="{45F2B112-0DE3-4A24-9AC3-3430ABDD065A}"/>
                  </a:ext>
                </a:extLst>
              </p:cNvPr>
              <p:cNvGrpSpPr/>
              <p:nvPr/>
            </p:nvGrpSpPr>
            <p:grpSpPr>
              <a:xfrm>
                <a:off x="1453252" y="767409"/>
                <a:ext cx="1835673" cy="386040"/>
                <a:chOff x="523157" y="2633515"/>
                <a:chExt cx="963730" cy="477995"/>
              </a:xfrm>
              <a:solidFill>
                <a:schemeClr val="accent3">
                  <a:lumMod val="25000"/>
                </a:schemeClr>
              </a:solidFill>
            </p:grpSpPr>
            <p:sp>
              <p:nvSpPr>
                <p:cNvPr id="374" name="Rectangle 373">
                  <a:extLst>
                    <a:ext uri="{FF2B5EF4-FFF2-40B4-BE49-F238E27FC236}">
                      <a16:creationId xmlns:a16="http://schemas.microsoft.com/office/drawing/2014/main" id="{B7562221-7ABF-4ADB-BB3D-1A16672226AC}"/>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75" name="Straight Connector 374">
                  <a:extLst>
                    <a:ext uri="{FF2B5EF4-FFF2-40B4-BE49-F238E27FC236}">
                      <a16:creationId xmlns:a16="http://schemas.microsoft.com/office/drawing/2014/main" id="{A8293731-823D-40D7-85BB-C84392EC68F9}"/>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72" name="TextBox 371">
                <a:extLst>
                  <a:ext uri="{FF2B5EF4-FFF2-40B4-BE49-F238E27FC236}">
                    <a16:creationId xmlns:a16="http://schemas.microsoft.com/office/drawing/2014/main" id="{CE5D30C5-E02E-4628-BAA1-E71278F9B7CB}"/>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RL3-DP-TEP</a:t>
                </a:r>
              </a:p>
            </p:txBody>
          </p:sp>
          <p:sp>
            <p:nvSpPr>
              <p:cNvPr id="373" name="TextBox 372">
                <a:extLst>
                  <a:ext uri="{FF2B5EF4-FFF2-40B4-BE49-F238E27FC236}">
                    <a16:creationId xmlns:a16="http://schemas.microsoft.com/office/drawing/2014/main" id="{39DBA84A-0CE5-4A77-A4E2-845D8D6B702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365" name="Group 364">
              <a:extLst>
                <a:ext uri="{FF2B5EF4-FFF2-40B4-BE49-F238E27FC236}">
                  <a16:creationId xmlns:a16="http://schemas.microsoft.com/office/drawing/2014/main" id="{C5437DFE-F9FC-4BF3-BD72-AFD145431F9B}"/>
                </a:ext>
              </a:extLst>
            </p:cNvPr>
            <p:cNvGrpSpPr/>
            <p:nvPr/>
          </p:nvGrpSpPr>
          <p:grpSpPr>
            <a:xfrm>
              <a:off x="4421023" y="1048712"/>
              <a:ext cx="1316944" cy="333972"/>
              <a:chOff x="1388072" y="767409"/>
              <a:chExt cx="2209950" cy="386040"/>
            </a:xfrm>
          </p:grpSpPr>
          <p:grpSp>
            <p:nvGrpSpPr>
              <p:cNvPr id="366" name="Group 365">
                <a:extLst>
                  <a:ext uri="{FF2B5EF4-FFF2-40B4-BE49-F238E27FC236}">
                    <a16:creationId xmlns:a16="http://schemas.microsoft.com/office/drawing/2014/main" id="{C8FEA3E8-F1C4-4851-9215-AA32AFC6FFCB}"/>
                  </a:ext>
                </a:extLst>
              </p:cNvPr>
              <p:cNvGrpSpPr/>
              <p:nvPr/>
            </p:nvGrpSpPr>
            <p:grpSpPr>
              <a:xfrm>
                <a:off x="1453252" y="767409"/>
                <a:ext cx="1835673" cy="386040"/>
                <a:chOff x="523157" y="2633515"/>
                <a:chExt cx="963730" cy="477995"/>
              </a:xfrm>
              <a:solidFill>
                <a:schemeClr val="accent3">
                  <a:lumMod val="25000"/>
                </a:schemeClr>
              </a:solidFill>
            </p:grpSpPr>
            <p:sp>
              <p:nvSpPr>
                <p:cNvPr id="369" name="Rectangle 368">
                  <a:extLst>
                    <a:ext uri="{FF2B5EF4-FFF2-40B4-BE49-F238E27FC236}">
                      <a16:creationId xmlns:a16="http://schemas.microsoft.com/office/drawing/2014/main" id="{82C55168-B629-4264-A354-53920E0B198E}"/>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70" name="Straight Connector 369">
                  <a:extLst>
                    <a:ext uri="{FF2B5EF4-FFF2-40B4-BE49-F238E27FC236}">
                      <a16:creationId xmlns:a16="http://schemas.microsoft.com/office/drawing/2014/main" id="{52378A87-A59B-4323-90F3-B41E575DCA07}"/>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67" name="TextBox 366">
                <a:extLst>
                  <a:ext uri="{FF2B5EF4-FFF2-40B4-BE49-F238E27FC236}">
                    <a16:creationId xmlns:a16="http://schemas.microsoft.com/office/drawing/2014/main" id="{806AE655-B36F-465D-9B40-4704278BE9E9}"/>
                  </a:ext>
                </a:extLst>
              </p:cNvPr>
              <p:cNvSpPr txBox="1"/>
              <p:nvPr/>
            </p:nvSpPr>
            <p:spPr>
              <a:xfrm>
                <a:off x="1892883" y="86398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RL34-vPC-TEP</a:t>
                </a:r>
              </a:p>
            </p:txBody>
          </p:sp>
          <p:sp>
            <p:nvSpPr>
              <p:cNvPr id="368" name="TextBox 367">
                <a:extLst>
                  <a:ext uri="{FF2B5EF4-FFF2-40B4-BE49-F238E27FC236}">
                    <a16:creationId xmlns:a16="http://schemas.microsoft.com/office/drawing/2014/main" id="{9358E624-5160-41C2-8718-77EF726A9D8A}"/>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grpSp>
        <p:nvGrpSpPr>
          <p:cNvPr id="376" name="Group 375">
            <a:extLst>
              <a:ext uri="{FF2B5EF4-FFF2-40B4-BE49-F238E27FC236}">
                <a16:creationId xmlns:a16="http://schemas.microsoft.com/office/drawing/2014/main" id="{19F1A23B-59EE-462C-B946-EBA3A4DE477C}"/>
              </a:ext>
            </a:extLst>
          </p:cNvPr>
          <p:cNvGrpSpPr/>
          <p:nvPr/>
        </p:nvGrpSpPr>
        <p:grpSpPr>
          <a:xfrm>
            <a:off x="171541" y="3231081"/>
            <a:ext cx="1363283" cy="667944"/>
            <a:chOff x="4421023" y="714740"/>
            <a:chExt cx="1363283" cy="667944"/>
          </a:xfrm>
        </p:grpSpPr>
        <p:grpSp>
          <p:nvGrpSpPr>
            <p:cNvPr id="377" name="Group 376">
              <a:extLst>
                <a:ext uri="{FF2B5EF4-FFF2-40B4-BE49-F238E27FC236}">
                  <a16:creationId xmlns:a16="http://schemas.microsoft.com/office/drawing/2014/main" id="{85D0BAA3-3B11-4510-BB68-D9D68BD7775A}"/>
                </a:ext>
              </a:extLst>
            </p:cNvPr>
            <p:cNvGrpSpPr/>
            <p:nvPr/>
          </p:nvGrpSpPr>
          <p:grpSpPr>
            <a:xfrm>
              <a:off x="4421023" y="714740"/>
              <a:ext cx="1363283" cy="333972"/>
              <a:chOff x="1388072" y="767409"/>
              <a:chExt cx="2287711" cy="386040"/>
            </a:xfrm>
          </p:grpSpPr>
          <p:grpSp>
            <p:nvGrpSpPr>
              <p:cNvPr id="384" name="Group 383">
                <a:extLst>
                  <a:ext uri="{FF2B5EF4-FFF2-40B4-BE49-F238E27FC236}">
                    <a16:creationId xmlns:a16="http://schemas.microsoft.com/office/drawing/2014/main" id="{D3095556-0785-4B93-8CE7-F4F932EA6802}"/>
                  </a:ext>
                </a:extLst>
              </p:cNvPr>
              <p:cNvGrpSpPr/>
              <p:nvPr/>
            </p:nvGrpSpPr>
            <p:grpSpPr>
              <a:xfrm>
                <a:off x="1453252" y="767409"/>
                <a:ext cx="1835673" cy="386040"/>
                <a:chOff x="523157" y="2633515"/>
                <a:chExt cx="963730" cy="477995"/>
              </a:xfrm>
              <a:solidFill>
                <a:schemeClr val="accent3">
                  <a:lumMod val="25000"/>
                </a:schemeClr>
              </a:solidFill>
            </p:grpSpPr>
            <p:sp>
              <p:nvSpPr>
                <p:cNvPr id="387" name="Rectangle 386">
                  <a:extLst>
                    <a:ext uri="{FF2B5EF4-FFF2-40B4-BE49-F238E27FC236}">
                      <a16:creationId xmlns:a16="http://schemas.microsoft.com/office/drawing/2014/main" id="{D88D7CD6-7BBB-4C74-BDEF-95C541E7E748}"/>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88" name="Straight Connector 387">
                  <a:extLst>
                    <a:ext uri="{FF2B5EF4-FFF2-40B4-BE49-F238E27FC236}">
                      <a16:creationId xmlns:a16="http://schemas.microsoft.com/office/drawing/2014/main" id="{A8AFA9A3-FA12-483A-8EBF-C2AB62AB6F2B}"/>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85" name="TextBox 384">
                <a:extLst>
                  <a:ext uri="{FF2B5EF4-FFF2-40B4-BE49-F238E27FC236}">
                    <a16:creationId xmlns:a16="http://schemas.microsoft.com/office/drawing/2014/main" id="{638A7922-8D2E-42ED-9703-218A7D6A41D7}"/>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RL1-DP-TEP</a:t>
                </a:r>
              </a:p>
            </p:txBody>
          </p:sp>
          <p:sp>
            <p:nvSpPr>
              <p:cNvPr id="386" name="TextBox 385">
                <a:extLst>
                  <a:ext uri="{FF2B5EF4-FFF2-40B4-BE49-F238E27FC236}">
                    <a16:creationId xmlns:a16="http://schemas.microsoft.com/office/drawing/2014/main" id="{DB94DA0D-9F61-49E5-A045-53F604ECA1CC}"/>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378" name="Group 377">
              <a:extLst>
                <a:ext uri="{FF2B5EF4-FFF2-40B4-BE49-F238E27FC236}">
                  <a16:creationId xmlns:a16="http://schemas.microsoft.com/office/drawing/2014/main" id="{0C22562F-B82A-4A09-8E9E-666AD8BCE278}"/>
                </a:ext>
              </a:extLst>
            </p:cNvPr>
            <p:cNvGrpSpPr/>
            <p:nvPr/>
          </p:nvGrpSpPr>
          <p:grpSpPr>
            <a:xfrm>
              <a:off x="4421023" y="1048712"/>
              <a:ext cx="1316944" cy="333972"/>
              <a:chOff x="1388072" y="767409"/>
              <a:chExt cx="2209950" cy="386040"/>
            </a:xfrm>
          </p:grpSpPr>
          <p:grpSp>
            <p:nvGrpSpPr>
              <p:cNvPr id="379" name="Group 378">
                <a:extLst>
                  <a:ext uri="{FF2B5EF4-FFF2-40B4-BE49-F238E27FC236}">
                    <a16:creationId xmlns:a16="http://schemas.microsoft.com/office/drawing/2014/main" id="{4AA38DC9-D297-46FA-A582-FFBB911946A6}"/>
                  </a:ext>
                </a:extLst>
              </p:cNvPr>
              <p:cNvGrpSpPr/>
              <p:nvPr/>
            </p:nvGrpSpPr>
            <p:grpSpPr>
              <a:xfrm>
                <a:off x="1453252" y="767409"/>
                <a:ext cx="1835673" cy="386040"/>
                <a:chOff x="523157" y="2633515"/>
                <a:chExt cx="963730" cy="477995"/>
              </a:xfrm>
              <a:solidFill>
                <a:schemeClr val="accent3">
                  <a:lumMod val="25000"/>
                </a:schemeClr>
              </a:solidFill>
            </p:grpSpPr>
            <p:sp>
              <p:nvSpPr>
                <p:cNvPr id="382" name="Rectangle 381">
                  <a:extLst>
                    <a:ext uri="{FF2B5EF4-FFF2-40B4-BE49-F238E27FC236}">
                      <a16:creationId xmlns:a16="http://schemas.microsoft.com/office/drawing/2014/main" id="{D81D0962-8FE0-4C8D-BF9A-E4D1830485EE}"/>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83" name="Straight Connector 382">
                  <a:extLst>
                    <a:ext uri="{FF2B5EF4-FFF2-40B4-BE49-F238E27FC236}">
                      <a16:creationId xmlns:a16="http://schemas.microsoft.com/office/drawing/2014/main" id="{4DF068F1-0CEB-45A6-A7EB-E153734560F6}"/>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80" name="TextBox 379">
                <a:extLst>
                  <a:ext uri="{FF2B5EF4-FFF2-40B4-BE49-F238E27FC236}">
                    <a16:creationId xmlns:a16="http://schemas.microsoft.com/office/drawing/2014/main" id="{95B92516-2382-4137-9B99-F31614F4FBAA}"/>
                  </a:ext>
                </a:extLst>
              </p:cNvPr>
              <p:cNvSpPr txBox="1"/>
              <p:nvPr/>
            </p:nvSpPr>
            <p:spPr>
              <a:xfrm>
                <a:off x="1892883" y="86398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RL12-vPC-TEP</a:t>
                </a:r>
              </a:p>
            </p:txBody>
          </p:sp>
          <p:sp>
            <p:nvSpPr>
              <p:cNvPr id="381" name="TextBox 380">
                <a:extLst>
                  <a:ext uri="{FF2B5EF4-FFF2-40B4-BE49-F238E27FC236}">
                    <a16:creationId xmlns:a16="http://schemas.microsoft.com/office/drawing/2014/main" id="{A1B4D3E0-9354-4550-9C55-30FB2F98B274}"/>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grpSp>
        <p:nvGrpSpPr>
          <p:cNvPr id="389" name="Group 388">
            <a:extLst>
              <a:ext uri="{FF2B5EF4-FFF2-40B4-BE49-F238E27FC236}">
                <a16:creationId xmlns:a16="http://schemas.microsoft.com/office/drawing/2014/main" id="{A7E2BA7B-298C-4AE5-B134-BCA4BEEFEAAE}"/>
              </a:ext>
            </a:extLst>
          </p:cNvPr>
          <p:cNvGrpSpPr/>
          <p:nvPr/>
        </p:nvGrpSpPr>
        <p:grpSpPr>
          <a:xfrm>
            <a:off x="173162" y="3910328"/>
            <a:ext cx="1363283" cy="667944"/>
            <a:chOff x="4421023" y="714740"/>
            <a:chExt cx="1363283" cy="667944"/>
          </a:xfrm>
        </p:grpSpPr>
        <p:grpSp>
          <p:nvGrpSpPr>
            <p:cNvPr id="390" name="Group 389">
              <a:extLst>
                <a:ext uri="{FF2B5EF4-FFF2-40B4-BE49-F238E27FC236}">
                  <a16:creationId xmlns:a16="http://schemas.microsoft.com/office/drawing/2014/main" id="{A05E7FD3-F5DB-482E-89E5-96B2CDD40EE9}"/>
                </a:ext>
              </a:extLst>
            </p:cNvPr>
            <p:cNvGrpSpPr/>
            <p:nvPr/>
          </p:nvGrpSpPr>
          <p:grpSpPr>
            <a:xfrm>
              <a:off x="4421023" y="714740"/>
              <a:ext cx="1363283" cy="333972"/>
              <a:chOff x="1388072" y="767409"/>
              <a:chExt cx="2287711" cy="386040"/>
            </a:xfrm>
          </p:grpSpPr>
          <p:grpSp>
            <p:nvGrpSpPr>
              <p:cNvPr id="397" name="Group 396">
                <a:extLst>
                  <a:ext uri="{FF2B5EF4-FFF2-40B4-BE49-F238E27FC236}">
                    <a16:creationId xmlns:a16="http://schemas.microsoft.com/office/drawing/2014/main" id="{F20F4B0E-CC3B-4F5A-8D04-05E48524DA8C}"/>
                  </a:ext>
                </a:extLst>
              </p:cNvPr>
              <p:cNvGrpSpPr/>
              <p:nvPr/>
            </p:nvGrpSpPr>
            <p:grpSpPr>
              <a:xfrm>
                <a:off x="1453252" y="767409"/>
                <a:ext cx="1835673" cy="386040"/>
                <a:chOff x="523157" y="2633515"/>
                <a:chExt cx="963730" cy="477995"/>
              </a:xfrm>
              <a:solidFill>
                <a:schemeClr val="accent3">
                  <a:lumMod val="25000"/>
                </a:schemeClr>
              </a:solidFill>
            </p:grpSpPr>
            <p:sp>
              <p:nvSpPr>
                <p:cNvPr id="400" name="Rectangle 399">
                  <a:extLst>
                    <a:ext uri="{FF2B5EF4-FFF2-40B4-BE49-F238E27FC236}">
                      <a16:creationId xmlns:a16="http://schemas.microsoft.com/office/drawing/2014/main" id="{368BE420-DF42-4707-9C0C-1892E8969B73}"/>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401" name="Straight Connector 400">
                  <a:extLst>
                    <a:ext uri="{FF2B5EF4-FFF2-40B4-BE49-F238E27FC236}">
                      <a16:creationId xmlns:a16="http://schemas.microsoft.com/office/drawing/2014/main" id="{91EFF311-AAF1-404C-BE82-CFDE6BF402DC}"/>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98" name="TextBox 397">
                <a:extLst>
                  <a:ext uri="{FF2B5EF4-FFF2-40B4-BE49-F238E27FC236}">
                    <a16:creationId xmlns:a16="http://schemas.microsoft.com/office/drawing/2014/main" id="{888B6382-4443-471C-842B-F6B247B1CE41}"/>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RL3-DP-TEP</a:t>
                </a:r>
              </a:p>
            </p:txBody>
          </p:sp>
          <p:sp>
            <p:nvSpPr>
              <p:cNvPr id="399" name="TextBox 398">
                <a:extLst>
                  <a:ext uri="{FF2B5EF4-FFF2-40B4-BE49-F238E27FC236}">
                    <a16:creationId xmlns:a16="http://schemas.microsoft.com/office/drawing/2014/main" id="{8CF1D2C4-B9F2-4BDF-A37C-E5864BB2C10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391" name="Group 390">
              <a:extLst>
                <a:ext uri="{FF2B5EF4-FFF2-40B4-BE49-F238E27FC236}">
                  <a16:creationId xmlns:a16="http://schemas.microsoft.com/office/drawing/2014/main" id="{A5918041-30DA-47DD-9C0D-814AEC48BE14}"/>
                </a:ext>
              </a:extLst>
            </p:cNvPr>
            <p:cNvGrpSpPr/>
            <p:nvPr/>
          </p:nvGrpSpPr>
          <p:grpSpPr>
            <a:xfrm>
              <a:off x="4421023" y="1048712"/>
              <a:ext cx="1316944" cy="333972"/>
              <a:chOff x="1388072" y="767409"/>
              <a:chExt cx="2209950" cy="386040"/>
            </a:xfrm>
          </p:grpSpPr>
          <p:grpSp>
            <p:nvGrpSpPr>
              <p:cNvPr id="392" name="Group 391">
                <a:extLst>
                  <a:ext uri="{FF2B5EF4-FFF2-40B4-BE49-F238E27FC236}">
                    <a16:creationId xmlns:a16="http://schemas.microsoft.com/office/drawing/2014/main" id="{D24A3017-FD51-4DB5-8DCB-4B516E7E0A45}"/>
                  </a:ext>
                </a:extLst>
              </p:cNvPr>
              <p:cNvGrpSpPr/>
              <p:nvPr/>
            </p:nvGrpSpPr>
            <p:grpSpPr>
              <a:xfrm>
                <a:off x="1453252" y="767409"/>
                <a:ext cx="1835673" cy="386040"/>
                <a:chOff x="523157" y="2633515"/>
                <a:chExt cx="963730" cy="477995"/>
              </a:xfrm>
              <a:solidFill>
                <a:schemeClr val="accent3">
                  <a:lumMod val="25000"/>
                </a:schemeClr>
              </a:solidFill>
            </p:grpSpPr>
            <p:sp>
              <p:nvSpPr>
                <p:cNvPr id="395" name="Rectangle 394">
                  <a:extLst>
                    <a:ext uri="{FF2B5EF4-FFF2-40B4-BE49-F238E27FC236}">
                      <a16:creationId xmlns:a16="http://schemas.microsoft.com/office/drawing/2014/main" id="{50EB06EE-67DB-4A65-864E-E825BA25EACF}"/>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96" name="Straight Connector 395">
                  <a:extLst>
                    <a:ext uri="{FF2B5EF4-FFF2-40B4-BE49-F238E27FC236}">
                      <a16:creationId xmlns:a16="http://schemas.microsoft.com/office/drawing/2014/main" id="{781F9C3B-D626-41FD-A027-730DFAA1E590}"/>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93" name="TextBox 392">
                <a:extLst>
                  <a:ext uri="{FF2B5EF4-FFF2-40B4-BE49-F238E27FC236}">
                    <a16:creationId xmlns:a16="http://schemas.microsoft.com/office/drawing/2014/main" id="{9C288306-0241-43A1-9FAF-5106B154A3C1}"/>
                  </a:ext>
                </a:extLst>
              </p:cNvPr>
              <p:cNvSpPr txBox="1"/>
              <p:nvPr/>
            </p:nvSpPr>
            <p:spPr>
              <a:xfrm>
                <a:off x="1892883" y="86398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RL34-vPC-TEP</a:t>
                </a:r>
              </a:p>
            </p:txBody>
          </p:sp>
          <p:sp>
            <p:nvSpPr>
              <p:cNvPr id="394" name="TextBox 393">
                <a:extLst>
                  <a:ext uri="{FF2B5EF4-FFF2-40B4-BE49-F238E27FC236}">
                    <a16:creationId xmlns:a16="http://schemas.microsoft.com/office/drawing/2014/main" id="{EBFB5233-FBA5-424B-B037-79128F258758}"/>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grpSp>
        <p:nvGrpSpPr>
          <p:cNvPr id="248" name="Group 247">
            <a:extLst>
              <a:ext uri="{FF2B5EF4-FFF2-40B4-BE49-F238E27FC236}">
                <a16:creationId xmlns:a16="http://schemas.microsoft.com/office/drawing/2014/main" id="{BD966C92-0B8D-4E71-99EF-59436061C798}"/>
              </a:ext>
            </a:extLst>
          </p:cNvPr>
          <p:cNvGrpSpPr/>
          <p:nvPr/>
        </p:nvGrpSpPr>
        <p:grpSpPr>
          <a:xfrm>
            <a:off x="2164026" y="3578783"/>
            <a:ext cx="110266" cy="71758"/>
            <a:chOff x="6391352" y="2442150"/>
            <a:chExt cx="1275036" cy="1275036"/>
          </a:xfrm>
        </p:grpSpPr>
        <p:sp>
          <p:nvSpPr>
            <p:cNvPr id="249" name="Oval 248">
              <a:extLst>
                <a:ext uri="{FF2B5EF4-FFF2-40B4-BE49-F238E27FC236}">
                  <a16:creationId xmlns:a16="http://schemas.microsoft.com/office/drawing/2014/main" id="{09CF5F21-9C1C-44EC-A6F9-96769EE17572}"/>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50" name="Freeform 5">
              <a:extLst>
                <a:ext uri="{FF2B5EF4-FFF2-40B4-BE49-F238E27FC236}">
                  <a16:creationId xmlns:a16="http://schemas.microsoft.com/office/drawing/2014/main" id="{CBF4A5A6-084F-46D3-8F95-0D1CE9D542A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51" name="Group 250">
            <a:extLst>
              <a:ext uri="{FF2B5EF4-FFF2-40B4-BE49-F238E27FC236}">
                <a16:creationId xmlns:a16="http://schemas.microsoft.com/office/drawing/2014/main" id="{B2CCEF47-FF71-4E07-BA5E-65CEE077F5A9}"/>
              </a:ext>
            </a:extLst>
          </p:cNvPr>
          <p:cNvGrpSpPr/>
          <p:nvPr/>
        </p:nvGrpSpPr>
        <p:grpSpPr>
          <a:xfrm>
            <a:off x="3175756" y="3584416"/>
            <a:ext cx="110266" cy="71758"/>
            <a:chOff x="6391352" y="2442150"/>
            <a:chExt cx="1275036" cy="1275036"/>
          </a:xfrm>
        </p:grpSpPr>
        <p:sp>
          <p:nvSpPr>
            <p:cNvPr id="252" name="Oval 251">
              <a:extLst>
                <a:ext uri="{FF2B5EF4-FFF2-40B4-BE49-F238E27FC236}">
                  <a16:creationId xmlns:a16="http://schemas.microsoft.com/office/drawing/2014/main" id="{4DD5A51B-6F8C-4061-AE8C-819053961E21}"/>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53" name="Freeform 5">
              <a:extLst>
                <a:ext uri="{FF2B5EF4-FFF2-40B4-BE49-F238E27FC236}">
                  <a16:creationId xmlns:a16="http://schemas.microsoft.com/office/drawing/2014/main" id="{B85C8651-9CFA-4175-9DE1-6BF875443C4A}"/>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54" name="Group 253">
            <a:extLst>
              <a:ext uri="{FF2B5EF4-FFF2-40B4-BE49-F238E27FC236}">
                <a16:creationId xmlns:a16="http://schemas.microsoft.com/office/drawing/2014/main" id="{18F414B7-0E01-4E0B-8BBD-960D60E7D3BD}"/>
              </a:ext>
            </a:extLst>
          </p:cNvPr>
          <p:cNvGrpSpPr/>
          <p:nvPr/>
        </p:nvGrpSpPr>
        <p:grpSpPr>
          <a:xfrm>
            <a:off x="1979388" y="2139457"/>
            <a:ext cx="110266" cy="71758"/>
            <a:chOff x="6391352" y="2442150"/>
            <a:chExt cx="1275036" cy="1275036"/>
          </a:xfrm>
        </p:grpSpPr>
        <p:sp>
          <p:nvSpPr>
            <p:cNvPr id="255" name="Oval 254">
              <a:extLst>
                <a:ext uri="{FF2B5EF4-FFF2-40B4-BE49-F238E27FC236}">
                  <a16:creationId xmlns:a16="http://schemas.microsoft.com/office/drawing/2014/main" id="{8BCB3AFF-0878-4D62-A1C6-557B35D0F71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56" name="Freeform 5">
              <a:extLst>
                <a:ext uri="{FF2B5EF4-FFF2-40B4-BE49-F238E27FC236}">
                  <a16:creationId xmlns:a16="http://schemas.microsoft.com/office/drawing/2014/main" id="{EA4ED5DF-815C-48FF-BBEA-7167346C516B}"/>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57" name="Group 256">
            <a:extLst>
              <a:ext uri="{FF2B5EF4-FFF2-40B4-BE49-F238E27FC236}">
                <a16:creationId xmlns:a16="http://schemas.microsoft.com/office/drawing/2014/main" id="{3E04AD0C-84E3-4E79-A629-9EE7C862B1E1}"/>
              </a:ext>
            </a:extLst>
          </p:cNvPr>
          <p:cNvGrpSpPr/>
          <p:nvPr/>
        </p:nvGrpSpPr>
        <p:grpSpPr>
          <a:xfrm>
            <a:off x="3029147" y="2145062"/>
            <a:ext cx="110266" cy="71758"/>
            <a:chOff x="6391352" y="2442150"/>
            <a:chExt cx="1275036" cy="1275036"/>
          </a:xfrm>
        </p:grpSpPr>
        <p:sp>
          <p:nvSpPr>
            <p:cNvPr id="258" name="Oval 257">
              <a:extLst>
                <a:ext uri="{FF2B5EF4-FFF2-40B4-BE49-F238E27FC236}">
                  <a16:creationId xmlns:a16="http://schemas.microsoft.com/office/drawing/2014/main" id="{AC149B24-C032-4261-8721-0B0A45CF6FB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259" name="Freeform 5">
              <a:extLst>
                <a:ext uri="{FF2B5EF4-FFF2-40B4-BE49-F238E27FC236}">
                  <a16:creationId xmlns:a16="http://schemas.microsoft.com/office/drawing/2014/main" id="{6914E502-D6C1-46FE-B888-2276771851D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260" name="Group 259">
            <a:extLst>
              <a:ext uri="{FF2B5EF4-FFF2-40B4-BE49-F238E27FC236}">
                <a16:creationId xmlns:a16="http://schemas.microsoft.com/office/drawing/2014/main" id="{EA4E9E39-7A5B-4015-BC0E-0DCFB6061A52}"/>
              </a:ext>
            </a:extLst>
          </p:cNvPr>
          <p:cNvGrpSpPr/>
          <p:nvPr/>
        </p:nvGrpSpPr>
        <p:grpSpPr>
          <a:xfrm>
            <a:off x="6223010" y="2015235"/>
            <a:ext cx="110266" cy="71758"/>
            <a:chOff x="6391352" y="2442150"/>
            <a:chExt cx="1275036" cy="1275036"/>
          </a:xfrm>
        </p:grpSpPr>
        <p:sp>
          <p:nvSpPr>
            <p:cNvPr id="337" name="Oval 336">
              <a:extLst>
                <a:ext uri="{FF2B5EF4-FFF2-40B4-BE49-F238E27FC236}">
                  <a16:creationId xmlns:a16="http://schemas.microsoft.com/office/drawing/2014/main" id="{C5776587-E976-4534-B292-793E7201A062}"/>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350" name="Freeform 5">
              <a:extLst>
                <a:ext uri="{FF2B5EF4-FFF2-40B4-BE49-F238E27FC236}">
                  <a16:creationId xmlns:a16="http://schemas.microsoft.com/office/drawing/2014/main" id="{C8581F75-0F0C-4DFE-86FD-D309039D901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402" name="Group 401">
            <a:extLst>
              <a:ext uri="{FF2B5EF4-FFF2-40B4-BE49-F238E27FC236}">
                <a16:creationId xmlns:a16="http://schemas.microsoft.com/office/drawing/2014/main" id="{11522AB1-FD7B-4921-B718-DFCA26CCDE9F}"/>
              </a:ext>
            </a:extLst>
          </p:cNvPr>
          <p:cNvGrpSpPr/>
          <p:nvPr/>
        </p:nvGrpSpPr>
        <p:grpSpPr>
          <a:xfrm>
            <a:off x="7294589" y="2021238"/>
            <a:ext cx="110266" cy="71758"/>
            <a:chOff x="6391352" y="2442150"/>
            <a:chExt cx="1275036" cy="1275036"/>
          </a:xfrm>
        </p:grpSpPr>
        <p:sp>
          <p:nvSpPr>
            <p:cNvPr id="403" name="Oval 402">
              <a:extLst>
                <a:ext uri="{FF2B5EF4-FFF2-40B4-BE49-F238E27FC236}">
                  <a16:creationId xmlns:a16="http://schemas.microsoft.com/office/drawing/2014/main" id="{265D69AF-78E5-41DA-A5FF-AFEB399DBFF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04" name="Freeform 5">
              <a:extLst>
                <a:ext uri="{FF2B5EF4-FFF2-40B4-BE49-F238E27FC236}">
                  <a16:creationId xmlns:a16="http://schemas.microsoft.com/office/drawing/2014/main" id="{517FD5D8-29F5-4E3F-8FF5-4DD5850E9947}"/>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405" name="Group 404">
            <a:extLst>
              <a:ext uri="{FF2B5EF4-FFF2-40B4-BE49-F238E27FC236}">
                <a16:creationId xmlns:a16="http://schemas.microsoft.com/office/drawing/2014/main" id="{4777C508-FE46-473C-B163-31B25369964A}"/>
              </a:ext>
            </a:extLst>
          </p:cNvPr>
          <p:cNvGrpSpPr/>
          <p:nvPr/>
        </p:nvGrpSpPr>
        <p:grpSpPr>
          <a:xfrm>
            <a:off x="6147684" y="3657042"/>
            <a:ext cx="110266" cy="71758"/>
            <a:chOff x="6391352" y="2442150"/>
            <a:chExt cx="1275036" cy="1275036"/>
          </a:xfrm>
        </p:grpSpPr>
        <p:sp>
          <p:nvSpPr>
            <p:cNvPr id="406" name="Oval 405">
              <a:extLst>
                <a:ext uri="{FF2B5EF4-FFF2-40B4-BE49-F238E27FC236}">
                  <a16:creationId xmlns:a16="http://schemas.microsoft.com/office/drawing/2014/main" id="{18722949-2B39-474B-B5F1-6FB0218CBF0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07" name="Freeform 5">
              <a:extLst>
                <a:ext uri="{FF2B5EF4-FFF2-40B4-BE49-F238E27FC236}">
                  <a16:creationId xmlns:a16="http://schemas.microsoft.com/office/drawing/2014/main" id="{7E1020E3-4E2B-4672-A1CF-2A11CFC159D0}"/>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408" name="Group 407">
            <a:extLst>
              <a:ext uri="{FF2B5EF4-FFF2-40B4-BE49-F238E27FC236}">
                <a16:creationId xmlns:a16="http://schemas.microsoft.com/office/drawing/2014/main" id="{F7D85562-0BB5-487E-BA94-BD83BE88F97C}"/>
              </a:ext>
            </a:extLst>
          </p:cNvPr>
          <p:cNvGrpSpPr/>
          <p:nvPr/>
        </p:nvGrpSpPr>
        <p:grpSpPr>
          <a:xfrm>
            <a:off x="7239456" y="3657042"/>
            <a:ext cx="110266" cy="71758"/>
            <a:chOff x="6391352" y="2442150"/>
            <a:chExt cx="1275036" cy="1275036"/>
          </a:xfrm>
        </p:grpSpPr>
        <p:sp>
          <p:nvSpPr>
            <p:cNvPr id="409" name="Oval 408">
              <a:extLst>
                <a:ext uri="{FF2B5EF4-FFF2-40B4-BE49-F238E27FC236}">
                  <a16:creationId xmlns:a16="http://schemas.microsoft.com/office/drawing/2014/main" id="{8EC3B0B2-9678-4048-9163-D2B71E6E6C94}"/>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10" name="Freeform 5">
              <a:extLst>
                <a:ext uri="{FF2B5EF4-FFF2-40B4-BE49-F238E27FC236}">
                  <a16:creationId xmlns:a16="http://schemas.microsoft.com/office/drawing/2014/main" id="{FE0A8D25-3AAA-4999-93D3-21E68FDD8F8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Tree>
    <p:extLst>
      <p:ext uri="{BB962C8B-B14F-4D97-AF65-F5344CB8AC3E}">
        <p14:creationId xmlns:p14="http://schemas.microsoft.com/office/powerpoint/2010/main" val="139827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1548B-147C-4809-B526-23355751B977}"/>
              </a:ext>
            </a:extLst>
          </p:cNvPr>
          <p:cNvSpPr>
            <a:spLocks noGrp="1"/>
          </p:cNvSpPr>
          <p:nvPr>
            <p:ph type="title" idx="4294967295"/>
          </p:nvPr>
        </p:nvSpPr>
        <p:spPr>
          <a:xfrm>
            <a:off x="0" y="201613"/>
            <a:ext cx="8258175" cy="425450"/>
          </a:xfrm>
        </p:spPr>
        <p:txBody>
          <a:bodyPr/>
          <a:lstStyle/>
          <a:p>
            <a:r>
              <a:rPr lang="en-US" dirty="0"/>
              <a:t>Remote Leaf Architecture evolution</a:t>
            </a:r>
          </a:p>
        </p:txBody>
      </p:sp>
      <p:sp>
        <p:nvSpPr>
          <p:cNvPr id="5" name="Rounded Rectangle 415">
            <a:extLst>
              <a:ext uri="{FF2B5EF4-FFF2-40B4-BE49-F238E27FC236}">
                <a16:creationId xmlns:a16="http://schemas.microsoft.com/office/drawing/2014/main" id="{37908DFE-7246-4368-93D5-3B15AEDD7A0C}"/>
              </a:ext>
            </a:extLst>
          </p:cNvPr>
          <p:cNvSpPr/>
          <p:nvPr/>
        </p:nvSpPr>
        <p:spPr>
          <a:xfrm>
            <a:off x="4725214" y="3400966"/>
            <a:ext cx="3645331" cy="1311595"/>
          </a:xfrm>
          <a:prstGeom prst="roundRect">
            <a:avLst/>
          </a:prstGeom>
          <a:no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dirty="0">
                <a:solidFill>
                  <a:srgbClr val="FFFFFF"/>
                </a:solidFill>
                <a:latin typeface="Arial"/>
              </a:rPr>
              <a:t>`</a:t>
            </a:r>
          </a:p>
        </p:txBody>
      </p:sp>
      <p:cxnSp>
        <p:nvCxnSpPr>
          <p:cNvPr id="15" name="Straight Connector 14">
            <a:extLst>
              <a:ext uri="{FF2B5EF4-FFF2-40B4-BE49-F238E27FC236}">
                <a16:creationId xmlns:a16="http://schemas.microsoft.com/office/drawing/2014/main" id="{11B488FE-963E-47B5-B185-599F86EC1943}"/>
              </a:ext>
            </a:extLst>
          </p:cNvPr>
          <p:cNvCxnSpPr>
            <a:cxnSpLocks/>
            <a:stCxn id="23" idx="0"/>
            <a:endCxn id="13" idx="0"/>
          </p:cNvCxnSpPr>
          <p:nvPr/>
        </p:nvCxnSpPr>
        <p:spPr>
          <a:xfrm flipV="1">
            <a:off x="1612914" y="2943887"/>
            <a:ext cx="1665740" cy="6084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360">
            <a:extLst>
              <a:ext uri="{FF2B5EF4-FFF2-40B4-BE49-F238E27FC236}">
                <a16:creationId xmlns:a16="http://schemas.microsoft.com/office/drawing/2014/main" id="{2A29EEF9-8C72-4CF5-9F23-CA0FF3312482}"/>
              </a:ext>
            </a:extLst>
          </p:cNvPr>
          <p:cNvSpPr/>
          <p:nvPr/>
        </p:nvSpPr>
        <p:spPr>
          <a:xfrm>
            <a:off x="383232" y="3552366"/>
            <a:ext cx="2459364" cy="991753"/>
          </a:xfrm>
          <a:prstGeom prst="roundRect">
            <a:avLst/>
          </a:prstGeom>
          <a:no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4" name="Rectangle 23">
            <a:extLst>
              <a:ext uri="{FF2B5EF4-FFF2-40B4-BE49-F238E27FC236}">
                <a16:creationId xmlns:a16="http://schemas.microsoft.com/office/drawing/2014/main" id="{6A8DD68A-3CA5-44D2-9B5B-959F4A4EB977}"/>
              </a:ext>
            </a:extLst>
          </p:cNvPr>
          <p:cNvSpPr/>
          <p:nvPr/>
        </p:nvSpPr>
        <p:spPr>
          <a:xfrm>
            <a:off x="329943" y="470180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77" name="Rectangle 76">
            <a:extLst>
              <a:ext uri="{FF2B5EF4-FFF2-40B4-BE49-F238E27FC236}">
                <a16:creationId xmlns:a16="http://schemas.microsoft.com/office/drawing/2014/main" id="{2A7E7909-0C0F-4CC3-A85A-9A6C349BF21A}"/>
              </a:ext>
            </a:extLst>
          </p:cNvPr>
          <p:cNvSpPr/>
          <p:nvPr/>
        </p:nvSpPr>
        <p:spPr>
          <a:xfrm>
            <a:off x="5620072" y="4692009"/>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 1</a:t>
            </a:r>
          </a:p>
        </p:txBody>
      </p:sp>
      <p:pic>
        <p:nvPicPr>
          <p:cNvPr id="78" name="Picture 77" descr="C:\Users\ecoffey\AppData\Local\Temp\Rar$DRa0.027\Cisco Nexus 9300 Series\Png_64_24_16\Default\Cisco-Nexus-9300-Series_default_24.png">
            <a:extLst>
              <a:ext uri="{FF2B5EF4-FFF2-40B4-BE49-F238E27FC236}">
                <a16:creationId xmlns:a16="http://schemas.microsoft.com/office/drawing/2014/main" id="{591ACD5C-EE22-4E01-9E0F-FBDC5DE9B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016" y="3493724"/>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http://fixnowblog.com/wp-content/uploads/2014/10/Microsoft-Help.jpg">
            <a:extLst>
              <a:ext uri="{FF2B5EF4-FFF2-40B4-BE49-F238E27FC236}">
                <a16:creationId xmlns:a16="http://schemas.microsoft.com/office/drawing/2014/main" id="{29FDC438-C48A-4DC8-B2DA-E4C9332EC1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991" y="4287381"/>
            <a:ext cx="420506" cy="269346"/>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80">
            <a:extLst>
              <a:ext uri="{FF2B5EF4-FFF2-40B4-BE49-F238E27FC236}">
                <a16:creationId xmlns:a16="http://schemas.microsoft.com/office/drawing/2014/main" id="{5090EDAF-7669-4859-859B-C3183EB78781}"/>
              </a:ext>
            </a:extLst>
          </p:cNvPr>
          <p:cNvPicPr>
            <a:picLocks noChangeAspect="1"/>
          </p:cNvPicPr>
          <p:nvPr/>
        </p:nvPicPr>
        <p:blipFill>
          <a:blip r:embed="rId5"/>
          <a:stretch>
            <a:fillRect/>
          </a:stretch>
        </p:blipFill>
        <p:spPr>
          <a:xfrm>
            <a:off x="5066235" y="4374720"/>
            <a:ext cx="731450" cy="135486"/>
          </a:xfrm>
          <a:prstGeom prst="rect">
            <a:avLst/>
          </a:prstGeom>
        </p:spPr>
      </p:pic>
      <p:sp>
        <p:nvSpPr>
          <p:cNvPr id="82" name="Shape 345">
            <a:extLst>
              <a:ext uri="{FF2B5EF4-FFF2-40B4-BE49-F238E27FC236}">
                <a16:creationId xmlns:a16="http://schemas.microsoft.com/office/drawing/2014/main" id="{BCCDCD58-2648-4ABC-82BA-976AAD34E9C5}"/>
              </a:ext>
            </a:extLst>
          </p:cNvPr>
          <p:cNvSpPr/>
          <p:nvPr/>
        </p:nvSpPr>
        <p:spPr>
          <a:xfrm>
            <a:off x="5500729" y="3820516"/>
            <a:ext cx="842432" cy="376439"/>
          </a:xfrm>
          <a:prstGeom prst="roundRect">
            <a:avLst>
              <a:gd name="adj" fmla="val 11855"/>
            </a:avLst>
          </a:prstGeom>
          <a:solidFill>
            <a:schemeClr val="lt1"/>
          </a:solidFill>
          <a:ln>
            <a:noFill/>
          </a:ln>
        </p:spPr>
        <p:txBody>
          <a:bodyPr lIns="82100" tIns="41025" rIns="82100" bIns="45700" anchor="b"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Hypervisor</a:t>
            </a:r>
          </a:p>
        </p:txBody>
      </p:sp>
      <p:sp>
        <p:nvSpPr>
          <p:cNvPr id="83" name="Shape 346">
            <a:extLst>
              <a:ext uri="{FF2B5EF4-FFF2-40B4-BE49-F238E27FC236}">
                <a16:creationId xmlns:a16="http://schemas.microsoft.com/office/drawing/2014/main" id="{C29C71C8-9D2E-48B1-A4AF-2DC035967057}"/>
              </a:ext>
            </a:extLst>
          </p:cNvPr>
          <p:cNvSpPr/>
          <p:nvPr/>
        </p:nvSpPr>
        <p:spPr>
          <a:xfrm>
            <a:off x="5577171" y="3848690"/>
            <a:ext cx="653973" cy="118993"/>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err="1">
                <a:ln>
                  <a:noFill/>
                </a:ln>
                <a:solidFill>
                  <a:srgbClr val="FFFFFF"/>
                </a:solidFill>
                <a:effectLst/>
                <a:uLnTx/>
                <a:uFillTx/>
                <a:latin typeface="Arial"/>
                <a:ea typeface="Arial"/>
                <a:cs typeface="Arial"/>
                <a:sym typeface="Arial"/>
              </a:rPr>
              <a:t>vSwitch</a:t>
            </a:r>
            <a:endParaRPr kumimoji="0" lang="en-US" sz="900" b="1" i="0" u="none" strike="noStrike" kern="1200" cap="none" spc="0" normalizeH="0" baseline="0" noProof="0" dirty="0">
              <a:ln>
                <a:noFill/>
              </a:ln>
              <a:solidFill>
                <a:srgbClr val="FFFFFF"/>
              </a:solidFill>
              <a:effectLst/>
              <a:uLnTx/>
              <a:uFillTx/>
              <a:latin typeface="Arial"/>
              <a:ea typeface="Arial"/>
              <a:cs typeface="Arial"/>
              <a:sym typeface="Arial"/>
            </a:endParaRPr>
          </a:p>
        </p:txBody>
      </p:sp>
      <p:pic>
        <p:nvPicPr>
          <p:cNvPr id="84" name="Picture 93" descr="Device_router_3057_RGB.png">
            <a:extLst>
              <a:ext uri="{FF2B5EF4-FFF2-40B4-BE49-F238E27FC236}">
                <a16:creationId xmlns:a16="http://schemas.microsoft.com/office/drawing/2014/main" id="{204A5BA3-B9C3-4BE4-AC07-3E960787A3DF}"/>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444463" y="3915554"/>
            <a:ext cx="442933" cy="219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 name="Picture 84">
            <a:extLst>
              <a:ext uri="{FF2B5EF4-FFF2-40B4-BE49-F238E27FC236}">
                <a16:creationId xmlns:a16="http://schemas.microsoft.com/office/drawing/2014/main" id="{3F158113-9F3B-41BA-9F9B-A209F9F994D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68801" y="3898457"/>
            <a:ext cx="313433" cy="293293"/>
          </a:xfrm>
          <a:prstGeom prst="rect">
            <a:avLst/>
          </a:prstGeom>
        </p:spPr>
      </p:pic>
      <p:sp>
        <p:nvSpPr>
          <p:cNvPr id="86" name="Shape 346">
            <a:extLst>
              <a:ext uri="{FF2B5EF4-FFF2-40B4-BE49-F238E27FC236}">
                <a16:creationId xmlns:a16="http://schemas.microsoft.com/office/drawing/2014/main" id="{E0D2C624-C4D6-4725-B8B3-B62D8C8998A8}"/>
              </a:ext>
            </a:extLst>
          </p:cNvPr>
          <p:cNvSpPr/>
          <p:nvPr/>
        </p:nvSpPr>
        <p:spPr>
          <a:xfrm>
            <a:off x="6438580" y="4282571"/>
            <a:ext cx="620766" cy="252086"/>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Bare</a:t>
            </a:r>
          </a:p>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Metal</a:t>
            </a:r>
          </a:p>
        </p:txBody>
      </p:sp>
      <p:pic>
        <p:nvPicPr>
          <p:cNvPr id="90" name="Picture 11" descr="C:\Users\ecoffey\AppData\Local\Temp\Rar$DRa0.324\30072_Device_server_default_64.png">
            <a:extLst>
              <a:ext uri="{FF2B5EF4-FFF2-40B4-BE49-F238E27FC236}">
                <a16:creationId xmlns:a16="http://schemas.microsoft.com/office/drawing/2014/main" id="{9A10826C-DC39-41BA-B1CA-E6A422A4CB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0871" y="3908186"/>
            <a:ext cx="362115" cy="33528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1" descr="C:\Users\ecoffey\AppData\Local\Temp\Rar$DRa0.295\30029_Device_firewall_default_64.png">
            <a:extLst>
              <a:ext uri="{FF2B5EF4-FFF2-40B4-BE49-F238E27FC236}">
                <a16:creationId xmlns:a16="http://schemas.microsoft.com/office/drawing/2014/main" id="{A93F238F-5F8D-4BC3-A63A-B6FB95D318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2563" y="3883632"/>
            <a:ext cx="320987" cy="3243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0003694-9BBA-4D15-A399-2038AB38546E}"/>
              </a:ext>
            </a:extLst>
          </p:cNvPr>
          <p:cNvSpPr txBox="1"/>
          <p:nvPr/>
        </p:nvSpPr>
        <p:spPr>
          <a:xfrm>
            <a:off x="3925358" y="2149776"/>
            <a:ext cx="976998"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IP Network</a:t>
            </a:r>
          </a:p>
        </p:txBody>
      </p:sp>
      <p:grpSp>
        <p:nvGrpSpPr>
          <p:cNvPr id="6" name="Group 5">
            <a:extLst>
              <a:ext uri="{FF2B5EF4-FFF2-40B4-BE49-F238E27FC236}">
                <a16:creationId xmlns:a16="http://schemas.microsoft.com/office/drawing/2014/main" id="{1918A1AF-D233-4D26-9D78-1F4447A540D4}"/>
              </a:ext>
            </a:extLst>
          </p:cNvPr>
          <p:cNvGrpSpPr/>
          <p:nvPr/>
        </p:nvGrpSpPr>
        <p:grpSpPr>
          <a:xfrm>
            <a:off x="3278653" y="2079911"/>
            <a:ext cx="1900004" cy="1706514"/>
            <a:chOff x="5040840" y="2210345"/>
            <a:chExt cx="2015898" cy="1921476"/>
          </a:xfrm>
        </p:grpSpPr>
        <p:sp>
          <p:nvSpPr>
            <p:cNvPr id="7" name="Oval 6">
              <a:extLst>
                <a:ext uri="{FF2B5EF4-FFF2-40B4-BE49-F238E27FC236}">
                  <a16:creationId xmlns:a16="http://schemas.microsoft.com/office/drawing/2014/main" id="{5BC78BD5-ACFA-49D3-89F6-6948269A1D90}"/>
                </a:ext>
              </a:extLst>
            </p:cNvPr>
            <p:cNvSpPr/>
            <p:nvPr/>
          </p:nvSpPr>
          <p:spPr>
            <a:xfrm>
              <a:off x="5135262" y="2210345"/>
              <a:ext cx="1921476" cy="1921476"/>
            </a:xfrm>
            <a:prstGeom prst="ellipse">
              <a:avLst/>
            </a:prstGeom>
            <a:solidFill>
              <a:srgbClr val="FFFFFF">
                <a:lumMod val="95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13" name="Isosceles Triangle 12">
              <a:extLst>
                <a:ext uri="{FF2B5EF4-FFF2-40B4-BE49-F238E27FC236}">
                  <a16:creationId xmlns:a16="http://schemas.microsoft.com/office/drawing/2014/main" id="{90D0945A-A16F-4F5E-919B-78AA0486FC56}"/>
                </a:ext>
              </a:extLst>
            </p:cNvPr>
            <p:cNvSpPr/>
            <p:nvPr/>
          </p:nvSpPr>
          <p:spPr>
            <a:xfrm rot="16200000">
              <a:off x="4715530" y="2925075"/>
              <a:ext cx="1166776" cy="516155"/>
            </a:xfrm>
            <a:prstGeom prst="triangle">
              <a:avLst/>
            </a:prstGeom>
            <a:solidFill>
              <a:srgbClr val="FFFFFF">
                <a:lumMod val="50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9" name="Oval 8">
              <a:extLst>
                <a:ext uri="{FF2B5EF4-FFF2-40B4-BE49-F238E27FC236}">
                  <a16:creationId xmlns:a16="http://schemas.microsoft.com/office/drawing/2014/main" id="{DD5B63CE-58D3-4A00-9351-06F17E2533FF}"/>
                </a:ext>
              </a:extLst>
            </p:cNvPr>
            <p:cNvSpPr/>
            <p:nvPr/>
          </p:nvSpPr>
          <p:spPr>
            <a:xfrm>
              <a:off x="5222602" y="2297685"/>
              <a:ext cx="1746796" cy="1746796"/>
            </a:xfrm>
            <a:prstGeom prst="ellipse">
              <a:avLst/>
            </a:prstGeom>
            <a:solidFill>
              <a:srgbClr val="FFFFFF"/>
            </a:solidFill>
            <a:ln w="12700" cap="flat" cmpd="sng" algn="ctr">
              <a:solidFill>
                <a:srgbClr val="F6F6F6">
                  <a:lumMod val="75000"/>
                </a:srgbClr>
              </a:solid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sp>
          <p:nvSpPr>
            <p:cNvPr id="10" name="Freeform 25">
              <a:extLst>
                <a:ext uri="{FF2B5EF4-FFF2-40B4-BE49-F238E27FC236}">
                  <a16:creationId xmlns:a16="http://schemas.microsoft.com/office/drawing/2014/main" id="{E92B5D23-9E15-4221-91B0-74C78B2B2D55}"/>
                </a:ext>
              </a:extLst>
            </p:cNvPr>
            <p:cNvSpPr>
              <a:spLocks/>
            </p:cNvSpPr>
            <p:nvPr/>
          </p:nvSpPr>
          <p:spPr bwMode="auto">
            <a:xfrm>
              <a:off x="5436094" y="2693156"/>
              <a:ext cx="1358724" cy="810461"/>
            </a:xfrm>
            <a:custGeom>
              <a:avLst/>
              <a:gdLst>
                <a:gd name="T0" fmla="*/ 1210 w 1413"/>
                <a:gd name="T1" fmla="*/ 901 h 901"/>
                <a:gd name="T2" fmla="*/ 1413 w 1413"/>
                <a:gd name="T3" fmla="*/ 632 h 901"/>
                <a:gd name="T4" fmla="*/ 1132 w 1413"/>
                <a:gd name="T5" fmla="*/ 352 h 901"/>
                <a:gd name="T6" fmla="*/ 1130 w 1413"/>
                <a:gd name="T7" fmla="*/ 353 h 901"/>
                <a:gd name="T8" fmla="*/ 1131 w 1413"/>
                <a:gd name="T9" fmla="*/ 329 h 901"/>
                <a:gd name="T10" fmla="*/ 803 w 1413"/>
                <a:gd name="T11" fmla="*/ 0 h 901"/>
                <a:gd name="T12" fmla="*/ 510 w 1413"/>
                <a:gd name="T13" fmla="*/ 181 h 901"/>
                <a:gd name="T14" fmla="*/ 406 w 1413"/>
                <a:gd name="T15" fmla="*/ 142 h 901"/>
                <a:gd name="T16" fmla="*/ 237 w 1413"/>
                <a:gd name="T17" fmla="*/ 323 h 901"/>
                <a:gd name="T18" fmla="*/ 241 w 1413"/>
                <a:gd name="T19" fmla="*/ 363 h 901"/>
                <a:gd name="T20" fmla="*/ 0 w 1413"/>
                <a:gd name="T21" fmla="*/ 632 h 901"/>
                <a:gd name="T22" fmla="*/ 238 w 1413"/>
                <a:gd name="T23" fmla="*/ 901 h 901"/>
                <a:gd name="T24" fmla="*/ 1210 w 1413"/>
                <a:gd name="T25"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901">
                  <a:moveTo>
                    <a:pt x="1210" y="901"/>
                  </a:moveTo>
                  <a:cubicBezTo>
                    <a:pt x="1327" y="867"/>
                    <a:pt x="1413" y="760"/>
                    <a:pt x="1413" y="632"/>
                  </a:cubicBezTo>
                  <a:cubicBezTo>
                    <a:pt x="1413" y="478"/>
                    <a:pt x="1287" y="352"/>
                    <a:pt x="1132" y="352"/>
                  </a:cubicBezTo>
                  <a:cubicBezTo>
                    <a:pt x="1131" y="352"/>
                    <a:pt x="1130" y="353"/>
                    <a:pt x="1130" y="353"/>
                  </a:cubicBezTo>
                  <a:cubicBezTo>
                    <a:pt x="1130" y="345"/>
                    <a:pt x="1131" y="337"/>
                    <a:pt x="1131" y="329"/>
                  </a:cubicBezTo>
                  <a:cubicBezTo>
                    <a:pt x="1131" y="147"/>
                    <a:pt x="984" y="0"/>
                    <a:pt x="803" y="0"/>
                  </a:cubicBezTo>
                  <a:cubicBezTo>
                    <a:pt x="675" y="0"/>
                    <a:pt x="564" y="73"/>
                    <a:pt x="510" y="181"/>
                  </a:cubicBezTo>
                  <a:cubicBezTo>
                    <a:pt x="481" y="156"/>
                    <a:pt x="445" y="142"/>
                    <a:pt x="406" y="142"/>
                  </a:cubicBezTo>
                  <a:cubicBezTo>
                    <a:pt x="313" y="142"/>
                    <a:pt x="237" y="223"/>
                    <a:pt x="237" y="323"/>
                  </a:cubicBezTo>
                  <a:cubicBezTo>
                    <a:pt x="237" y="336"/>
                    <a:pt x="239" y="350"/>
                    <a:pt x="241" y="363"/>
                  </a:cubicBezTo>
                  <a:cubicBezTo>
                    <a:pt x="105" y="377"/>
                    <a:pt x="0" y="492"/>
                    <a:pt x="0" y="632"/>
                  </a:cubicBezTo>
                  <a:cubicBezTo>
                    <a:pt x="0" y="771"/>
                    <a:pt x="104" y="885"/>
                    <a:pt x="238" y="901"/>
                  </a:cubicBezTo>
                  <a:lnTo>
                    <a:pt x="1210" y="901"/>
                  </a:lnTo>
                  <a:close/>
                </a:path>
              </a:pathLst>
            </a:custGeom>
            <a:solidFill>
              <a:schemeClr val="accent4">
                <a:lumMod val="40000"/>
                <a:lumOff val="60000"/>
              </a:schemeClr>
            </a:solidFill>
            <a:ln w="15875">
              <a:noFill/>
            </a:ln>
            <a:effectLst/>
          </p:spPr>
          <p:txBody>
            <a:bodyPr vert="horz" wrap="square" lIns="68580" tIns="34290" rIns="68580" bIns="34290" numCol="1" anchor="t" anchorCtr="0" compatLnSpc="1">
              <a:prstTxWarp prst="textNoShape">
                <a:avLst/>
              </a:prstTxWarp>
            </a:bodyP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C"/>
                </a:solidFill>
                <a:effectLst/>
                <a:uLnTx/>
                <a:uFillTx/>
                <a:latin typeface="CiscoSansTT"/>
                <a:ea typeface="ＭＳ Ｐゴシック" charset="0"/>
                <a:cs typeface="+mn-cs"/>
              </a:endParaRPr>
            </a:p>
          </p:txBody>
        </p:sp>
        <p:sp>
          <p:nvSpPr>
            <p:cNvPr id="11" name="Rectangle 10">
              <a:extLst>
                <a:ext uri="{FF2B5EF4-FFF2-40B4-BE49-F238E27FC236}">
                  <a16:creationId xmlns:a16="http://schemas.microsoft.com/office/drawing/2014/main" id="{DF79885C-B4AA-49C5-97AB-32D4B10A8D8C}"/>
                </a:ext>
              </a:extLst>
            </p:cNvPr>
            <p:cNvSpPr/>
            <p:nvPr/>
          </p:nvSpPr>
          <p:spPr>
            <a:xfrm>
              <a:off x="5458096" y="3036053"/>
              <a:ext cx="1314717" cy="234631"/>
            </a:xfrm>
            <a:prstGeom prst="rect">
              <a:avLst/>
            </a:prstGeom>
          </p:spPr>
          <p:txBody>
            <a:bodyPr wrap="square" lIns="68571" tIns="34286" rIns="68571" bIns="34286">
              <a:spAutoFit/>
            </a:bodyPr>
            <a:lstStyle/>
            <a:p>
              <a:pPr marL="0" marR="0" lvl="0" indent="0" algn="ctr" defTabSz="455923" rtl="0" eaLnBrk="1" fontAlgn="auto" latinLnBrk="0" hangingPunct="1">
                <a:lnSpc>
                  <a:spcPct val="135000"/>
                </a:lnSpc>
                <a:spcBef>
                  <a:spcPts val="0"/>
                </a:spcBef>
                <a:spcAft>
                  <a:spcPts val="0"/>
                </a:spcAft>
                <a:buClrTx/>
                <a:buSzTx/>
                <a:buFontTx/>
                <a:buNone/>
                <a:tabLst/>
                <a:defRPr/>
              </a:pPr>
              <a:endParaRPr kumimoji="0" lang="en-US" sz="700" b="1" i="0" u="none" strike="noStrike" kern="0" cap="none" spc="0" normalizeH="0" baseline="0" noProof="0" dirty="0">
                <a:ln>
                  <a:noFill/>
                </a:ln>
                <a:solidFill>
                  <a:srgbClr val="FFFFFF"/>
                </a:solidFill>
                <a:effectLst/>
                <a:uLnTx/>
                <a:uFillTx/>
                <a:latin typeface="CiscoSansTT Heavy" panose="020B0903020201020303" pitchFamily="34" charset="0"/>
                <a:ea typeface="ＭＳ Ｐゴシック" charset="0"/>
                <a:cs typeface="+mn-cs"/>
              </a:endParaRPr>
            </a:p>
          </p:txBody>
        </p:sp>
      </p:grpSp>
      <p:sp>
        <p:nvSpPr>
          <p:cNvPr id="93" name="TextBox 92">
            <a:extLst>
              <a:ext uri="{FF2B5EF4-FFF2-40B4-BE49-F238E27FC236}">
                <a16:creationId xmlns:a16="http://schemas.microsoft.com/office/drawing/2014/main" id="{67FF7872-04C5-4D0B-9B1F-CE3F040F409A}"/>
              </a:ext>
            </a:extLst>
          </p:cNvPr>
          <p:cNvSpPr txBox="1"/>
          <p:nvPr/>
        </p:nvSpPr>
        <p:spPr>
          <a:xfrm>
            <a:off x="3813519" y="2813244"/>
            <a:ext cx="976998"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IP Network</a:t>
            </a:r>
          </a:p>
        </p:txBody>
      </p:sp>
      <p:sp>
        <p:nvSpPr>
          <p:cNvPr id="94" name="Isosceles Triangle 93">
            <a:extLst>
              <a:ext uri="{FF2B5EF4-FFF2-40B4-BE49-F238E27FC236}">
                <a16:creationId xmlns:a16="http://schemas.microsoft.com/office/drawing/2014/main" id="{98E685E0-7058-464D-A7EC-5EF4243F307C}"/>
              </a:ext>
            </a:extLst>
          </p:cNvPr>
          <p:cNvSpPr/>
          <p:nvPr/>
        </p:nvSpPr>
        <p:spPr>
          <a:xfrm rot="5400000" flipH="1">
            <a:off x="4972594" y="2780224"/>
            <a:ext cx="447358" cy="222201"/>
          </a:xfrm>
          <a:prstGeom prst="triangle">
            <a:avLst>
              <a:gd name="adj" fmla="val 50000"/>
            </a:avLst>
          </a:prstGeom>
          <a:solidFill>
            <a:srgbClr val="FFFFFF">
              <a:lumMod val="50000"/>
            </a:srgbClr>
          </a:solidFill>
          <a:ln w="12700" cap="flat" cmpd="sng" algn="ctr">
            <a:noFill/>
            <a:prstDash val="solid"/>
            <a:miter lim="800000"/>
          </a:ln>
          <a:effectLst/>
        </p:spPr>
        <p:txBody>
          <a:bodyPr rtlCol="0" anchor="ctr"/>
          <a:lstStyle/>
          <a:p>
            <a:pPr marL="0" marR="0" lvl="0" indent="0" algn="ctr" defTabSz="68566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CiscoSansTT"/>
              <a:ea typeface="ＭＳ Ｐゴシック" charset="0"/>
              <a:cs typeface="+mn-cs"/>
            </a:endParaRPr>
          </a:p>
        </p:txBody>
      </p:sp>
      <p:cxnSp>
        <p:nvCxnSpPr>
          <p:cNvPr id="104" name="Straight Connector 103">
            <a:extLst>
              <a:ext uri="{FF2B5EF4-FFF2-40B4-BE49-F238E27FC236}">
                <a16:creationId xmlns:a16="http://schemas.microsoft.com/office/drawing/2014/main" id="{AE1DC04D-E6E3-4C05-8FB9-92F56F68E786}"/>
              </a:ext>
            </a:extLst>
          </p:cNvPr>
          <p:cNvCxnSpPr>
            <a:cxnSpLocks/>
            <a:stCxn id="94" idx="0"/>
            <a:endCxn id="5" idx="0"/>
          </p:cNvCxnSpPr>
          <p:nvPr/>
        </p:nvCxnSpPr>
        <p:spPr>
          <a:xfrm>
            <a:off x="5307374" y="2891325"/>
            <a:ext cx="1240506" cy="50964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05" name="Rounded Rectangle 415">
            <a:extLst>
              <a:ext uri="{FF2B5EF4-FFF2-40B4-BE49-F238E27FC236}">
                <a16:creationId xmlns:a16="http://schemas.microsoft.com/office/drawing/2014/main" id="{B078000E-81A7-4C1D-BC27-96A47DF1F989}"/>
              </a:ext>
            </a:extLst>
          </p:cNvPr>
          <p:cNvSpPr/>
          <p:nvPr/>
        </p:nvSpPr>
        <p:spPr>
          <a:xfrm>
            <a:off x="5606279" y="1136460"/>
            <a:ext cx="2802305" cy="1388529"/>
          </a:xfrm>
          <a:prstGeom prst="roundRect">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dirty="0">
                <a:solidFill>
                  <a:srgbClr val="FFFFFF"/>
                </a:solidFill>
                <a:latin typeface="Arial"/>
              </a:rPr>
              <a:t>`</a:t>
            </a:r>
          </a:p>
        </p:txBody>
      </p:sp>
      <p:pic>
        <p:nvPicPr>
          <p:cNvPr id="106" name="Picture 105" descr="C:\Users\ecoffey\AppData\Local\Temp\Rar$DRa0.027\Cisco Nexus 9300 Series\Png_64_24_16\Default\Cisco-Nexus-9300-Series_default_24.png">
            <a:extLst>
              <a:ext uri="{FF2B5EF4-FFF2-40B4-BE49-F238E27FC236}">
                <a16:creationId xmlns:a16="http://schemas.microsoft.com/office/drawing/2014/main" id="{F49B1334-1F68-46A0-B547-708E00CA2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440" y="2167633"/>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C:\Users\ecoffey\AppData\Local\Temp\Rar$DRa0.027\Cisco Nexus 9300 Series\Png_64_24_16\Default\Cisco-Nexus-9300-Series_default_24.png">
            <a:extLst>
              <a:ext uri="{FF2B5EF4-FFF2-40B4-BE49-F238E27FC236}">
                <a16:creationId xmlns:a16="http://schemas.microsoft.com/office/drawing/2014/main" id="{F061F04E-B875-4032-A334-6D098100E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244" y="2188503"/>
            <a:ext cx="572817" cy="25532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EC96377E-A484-4D40-BA26-94F9159E50E9}"/>
              </a:ext>
            </a:extLst>
          </p:cNvPr>
          <p:cNvPicPr>
            <a:picLocks noChangeAspect="1"/>
          </p:cNvPicPr>
          <p:nvPr/>
        </p:nvPicPr>
        <p:blipFill>
          <a:blip r:embed="rId5"/>
          <a:stretch>
            <a:fillRect/>
          </a:stretch>
        </p:blipFill>
        <p:spPr>
          <a:xfrm>
            <a:off x="6037737" y="1954371"/>
            <a:ext cx="731450" cy="168441"/>
          </a:xfrm>
          <a:prstGeom prst="rect">
            <a:avLst/>
          </a:prstGeom>
        </p:spPr>
      </p:pic>
      <p:sp>
        <p:nvSpPr>
          <p:cNvPr id="109" name="Shape 345">
            <a:extLst>
              <a:ext uri="{FF2B5EF4-FFF2-40B4-BE49-F238E27FC236}">
                <a16:creationId xmlns:a16="http://schemas.microsoft.com/office/drawing/2014/main" id="{DB3DFCBE-77D8-4132-BED0-DC499EECB934}"/>
              </a:ext>
            </a:extLst>
          </p:cNvPr>
          <p:cNvSpPr/>
          <p:nvPr/>
        </p:nvSpPr>
        <p:spPr>
          <a:xfrm>
            <a:off x="5797632" y="1301219"/>
            <a:ext cx="842432" cy="376439"/>
          </a:xfrm>
          <a:prstGeom prst="roundRect">
            <a:avLst>
              <a:gd name="adj" fmla="val 11855"/>
            </a:avLst>
          </a:prstGeom>
          <a:solidFill>
            <a:schemeClr val="lt1"/>
          </a:solidFill>
          <a:ln>
            <a:noFill/>
          </a:ln>
        </p:spPr>
        <p:txBody>
          <a:bodyPr lIns="82100" tIns="41025" rIns="82100" bIns="45700" anchor="b"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Hypervisor</a:t>
            </a:r>
          </a:p>
        </p:txBody>
      </p:sp>
      <p:pic>
        <p:nvPicPr>
          <p:cNvPr id="110" name="Picture 93" descr="Device_router_3057_RGB.png">
            <a:extLst>
              <a:ext uri="{FF2B5EF4-FFF2-40B4-BE49-F238E27FC236}">
                <a16:creationId xmlns:a16="http://schemas.microsoft.com/office/drawing/2014/main" id="{F49DA6C4-B73E-4D82-92A3-FDEF44FEED88}"/>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747509" y="1438109"/>
            <a:ext cx="442933" cy="219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 name="Picture 110">
            <a:extLst>
              <a:ext uri="{FF2B5EF4-FFF2-40B4-BE49-F238E27FC236}">
                <a16:creationId xmlns:a16="http://schemas.microsoft.com/office/drawing/2014/main" id="{84E4F3BF-CE65-45E1-97FC-E28CE33DBD4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16645" y="1694854"/>
            <a:ext cx="313433" cy="293293"/>
          </a:xfrm>
          <a:prstGeom prst="rect">
            <a:avLst/>
          </a:prstGeom>
        </p:spPr>
      </p:pic>
      <p:sp>
        <p:nvSpPr>
          <p:cNvPr id="112" name="Shape 346">
            <a:extLst>
              <a:ext uri="{FF2B5EF4-FFF2-40B4-BE49-F238E27FC236}">
                <a16:creationId xmlns:a16="http://schemas.microsoft.com/office/drawing/2014/main" id="{35672355-E2E2-4A18-ADB3-AABDEDEEC74B}"/>
              </a:ext>
            </a:extLst>
          </p:cNvPr>
          <p:cNvSpPr/>
          <p:nvPr/>
        </p:nvSpPr>
        <p:spPr>
          <a:xfrm>
            <a:off x="6909625" y="1802111"/>
            <a:ext cx="620766" cy="252086"/>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Bare</a:t>
            </a:r>
          </a:p>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a:ln>
                  <a:noFill/>
                </a:ln>
                <a:solidFill>
                  <a:srgbClr val="FFFFFF"/>
                </a:solidFill>
                <a:effectLst/>
                <a:uLnTx/>
                <a:uFillTx/>
                <a:latin typeface="Arial"/>
                <a:ea typeface="Arial"/>
                <a:cs typeface="Arial"/>
                <a:sym typeface="Arial"/>
              </a:rPr>
              <a:t>Metal</a:t>
            </a:r>
          </a:p>
        </p:txBody>
      </p:sp>
      <p:pic>
        <p:nvPicPr>
          <p:cNvPr id="113" name="Picture 11" descr="C:\Users\ecoffey\AppData\Local\Temp\Rar$DRa0.324\30072_Device_server_default_64.png">
            <a:extLst>
              <a:ext uri="{FF2B5EF4-FFF2-40B4-BE49-F238E27FC236}">
                <a16:creationId xmlns:a16="http://schemas.microsoft.com/office/drawing/2014/main" id="{AEF5FB80-4F3B-4FDB-9B9A-2170426CE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7774" y="1388889"/>
            <a:ext cx="362115" cy="3352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 descr="C:\Users\ecoffey\AppData\Local\Temp\Rar$DRa0.295\30029_Device_firewall_default_64.png">
            <a:extLst>
              <a:ext uri="{FF2B5EF4-FFF2-40B4-BE49-F238E27FC236}">
                <a16:creationId xmlns:a16="http://schemas.microsoft.com/office/drawing/2014/main" id="{8A192276-87E2-4C1B-AE99-34B2675EB5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8290" y="1370514"/>
            <a:ext cx="320987" cy="324340"/>
          </a:xfrm>
          <a:prstGeom prst="rect">
            <a:avLst/>
          </a:prstGeom>
          <a:noFill/>
          <a:extLst>
            <a:ext uri="{909E8E84-426E-40DD-AFC4-6F175D3DCCD1}">
              <a14:hiddenFill xmlns:a14="http://schemas.microsoft.com/office/drawing/2010/main">
                <a:solidFill>
                  <a:srgbClr val="FFFFFF"/>
                </a:solidFill>
              </a14:hiddenFill>
            </a:ext>
          </a:extLst>
        </p:spPr>
      </p:pic>
      <p:sp>
        <p:nvSpPr>
          <p:cNvPr id="115" name="Shape 346">
            <a:extLst>
              <a:ext uri="{FF2B5EF4-FFF2-40B4-BE49-F238E27FC236}">
                <a16:creationId xmlns:a16="http://schemas.microsoft.com/office/drawing/2014/main" id="{A2BCC134-E6D1-41E8-A9C6-74B301EB348E}"/>
              </a:ext>
            </a:extLst>
          </p:cNvPr>
          <p:cNvSpPr/>
          <p:nvPr/>
        </p:nvSpPr>
        <p:spPr>
          <a:xfrm>
            <a:off x="5910081" y="1343065"/>
            <a:ext cx="653973" cy="118993"/>
          </a:xfrm>
          <a:prstGeom prst="roundRect">
            <a:avLst>
              <a:gd name="adj" fmla="val 17966"/>
            </a:avLst>
          </a:prstGeom>
          <a:solidFill>
            <a:schemeClr val="accent1"/>
          </a:solidFill>
          <a:ln>
            <a:noFill/>
          </a:ln>
        </p:spPr>
        <p:txBody>
          <a:bodyPr lIns="91425" tIns="45700" rIns="91425" bIns="45700" anchor="ctr" anchorCtr="0">
            <a:noAutofit/>
          </a:bodyPr>
          <a:lstStyle/>
          <a:p>
            <a:pPr marL="0" marR="0" lvl="0" indent="0" algn="ctr" defTabSz="457200" rtl="0" eaLnBrk="0" fontAlgn="base" latinLnBrk="0" hangingPunct="0">
              <a:lnSpc>
                <a:spcPct val="100000"/>
              </a:lnSpc>
              <a:spcBef>
                <a:spcPct val="0"/>
              </a:spcBef>
              <a:spcAft>
                <a:spcPct val="0"/>
              </a:spcAft>
              <a:buClrTx/>
              <a:buSzPct val="25000"/>
              <a:buFontTx/>
              <a:buNone/>
              <a:tabLst/>
              <a:defRPr/>
            </a:pPr>
            <a:r>
              <a:rPr kumimoji="0" lang="en-US" sz="900" b="1" i="0" u="none" strike="noStrike" kern="1200" cap="none" spc="0" normalizeH="0" baseline="0" noProof="0" dirty="0" err="1">
                <a:ln>
                  <a:noFill/>
                </a:ln>
                <a:solidFill>
                  <a:srgbClr val="FFFFFF"/>
                </a:solidFill>
                <a:effectLst/>
                <a:uLnTx/>
                <a:uFillTx/>
                <a:latin typeface="Arial"/>
                <a:ea typeface="Arial"/>
                <a:cs typeface="Arial"/>
                <a:sym typeface="Arial"/>
              </a:rPr>
              <a:t>vSwitch</a:t>
            </a:r>
            <a:endParaRPr kumimoji="0" lang="en-US" sz="900" b="1" i="0" u="none" strike="noStrike" kern="1200" cap="none" spc="0" normalizeH="0" baseline="0" noProof="0" dirty="0">
              <a:ln>
                <a:noFill/>
              </a:ln>
              <a:solidFill>
                <a:srgbClr val="FFFFFF"/>
              </a:solidFill>
              <a:effectLst/>
              <a:uLnTx/>
              <a:uFillTx/>
              <a:latin typeface="Arial"/>
              <a:ea typeface="Arial"/>
              <a:cs typeface="Arial"/>
              <a:sym typeface="Arial"/>
            </a:endParaRPr>
          </a:p>
        </p:txBody>
      </p:sp>
      <p:cxnSp>
        <p:nvCxnSpPr>
          <p:cNvPr id="134" name="Straight Connector 133">
            <a:extLst>
              <a:ext uri="{FF2B5EF4-FFF2-40B4-BE49-F238E27FC236}">
                <a16:creationId xmlns:a16="http://schemas.microsoft.com/office/drawing/2014/main" id="{4F2173C9-A4F7-4589-9AEE-46AD868304F3}"/>
              </a:ext>
            </a:extLst>
          </p:cNvPr>
          <p:cNvCxnSpPr>
            <a:cxnSpLocks/>
            <a:stCxn id="94" idx="0"/>
            <a:endCxn id="105" idx="2"/>
          </p:cNvCxnSpPr>
          <p:nvPr/>
        </p:nvCxnSpPr>
        <p:spPr>
          <a:xfrm flipV="1">
            <a:off x="5307374" y="2524989"/>
            <a:ext cx="1700058" cy="3663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B864BAE4-BF88-48A0-972B-16F6CCCC2BB1}"/>
              </a:ext>
            </a:extLst>
          </p:cNvPr>
          <p:cNvSpPr/>
          <p:nvPr/>
        </p:nvSpPr>
        <p:spPr>
          <a:xfrm>
            <a:off x="5627814" y="86947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r>
              <a:rPr kumimoji="0" lang="en-US" sz="1400" b="1" i="0" u="none" strike="noStrike" kern="0" cap="none" spc="0" normalizeH="0" noProof="0" dirty="0">
                <a:ln>
                  <a:noFill/>
                </a:ln>
                <a:solidFill>
                  <a:srgbClr val="0377A3"/>
                </a:solidFill>
                <a:effectLst/>
                <a:uLnTx/>
                <a:uFillTx/>
                <a:latin typeface="Arial"/>
                <a:ea typeface="ＭＳ Ｐゴシック" panose="020B0600070205080204" pitchFamily="34" charset="-128"/>
                <a:cs typeface="+mn-cs"/>
              </a:rPr>
              <a:t> 2</a:t>
            </a:r>
            <a:endPar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endParaRPr>
          </a:p>
        </p:txBody>
      </p:sp>
      <p:grpSp>
        <p:nvGrpSpPr>
          <p:cNvPr id="236" name="Group 235">
            <a:extLst>
              <a:ext uri="{FF2B5EF4-FFF2-40B4-BE49-F238E27FC236}">
                <a16:creationId xmlns:a16="http://schemas.microsoft.com/office/drawing/2014/main" id="{5488D9F1-1ABC-474F-99EB-A74E95E44534}"/>
              </a:ext>
            </a:extLst>
          </p:cNvPr>
          <p:cNvGrpSpPr/>
          <p:nvPr/>
        </p:nvGrpSpPr>
        <p:grpSpPr>
          <a:xfrm>
            <a:off x="916687" y="3607942"/>
            <a:ext cx="1689546" cy="591161"/>
            <a:chOff x="951707" y="2531095"/>
            <a:chExt cx="2937225" cy="1550750"/>
          </a:xfrm>
        </p:grpSpPr>
        <p:pic>
          <p:nvPicPr>
            <p:cNvPr id="237" name="Picture 236" descr="C:\Users\ecoffey\AppData\Local\Temp\Rar$DRa0.027\Cisco Nexus 9300 Series\Png_64_24_16\Default\Cisco-Nexus-9300-Series_default_24.png">
              <a:extLst>
                <a:ext uri="{FF2B5EF4-FFF2-40B4-BE49-F238E27FC236}">
                  <a16:creationId xmlns:a16="http://schemas.microsoft.com/office/drawing/2014/main" id="{72F98036-475A-44CE-8FD2-01A0FDD29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37" descr="C:\Users\ecoffey\AppData\Local\Temp\Rar$DRa0.027\Cisco Nexus 9300 Series\Png_64_24_16\Default\Cisco-Nexus-9300-Series_default_24.png">
              <a:extLst>
                <a:ext uri="{FF2B5EF4-FFF2-40B4-BE49-F238E27FC236}">
                  <a16:creationId xmlns:a16="http://schemas.microsoft.com/office/drawing/2014/main" id="{D29B22B4-6321-43C4-BD43-93C5EA3D2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38" descr="C:\Users\ecoffey\AppData\Local\Temp\Rar$DRa0.027\Cisco Nexus 9300 Series\Png_64_24_16\Default\Cisco-Nexus-9300-Series_default_24.png">
              <a:extLst>
                <a:ext uri="{FF2B5EF4-FFF2-40B4-BE49-F238E27FC236}">
                  <a16:creationId xmlns:a16="http://schemas.microsoft.com/office/drawing/2014/main" id="{E44E5382-3ABE-4DA5-9B9B-00301C9B6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39" descr="C:\Users\ecoffey\AppData\Local\Temp\Rar$DRa0.027\Cisco Nexus 9300 Series\Png_64_24_16\Default\Cisco-Nexus-9300-Series_default_24.png">
              <a:extLst>
                <a:ext uri="{FF2B5EF4-FFF2-40B4-BE49-F238E27FC236}">
                  <a16:creationId xmlns:a16="http://schemas.microsoft.com/office/drawing/2014/main" id="{65AD9CE0-03BB-4FDC-A7BC-BBF6EE991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C:\Users\ecoffey\AppData\Local\Temp\Rar$DRa0.027\Cisco Nexus 9300 Series\Png_64_24_16\Default\Cisco-Nexus-9300-Series_default_24.png">
              <a:extLst>
                <a:ext uri="{FF2B5EF4-FFF2-40B4-BE49-F238E27FC236}">
                  <a16:creationId xmlns:a16="http://schemas.microsoft.com/office/drawing/2014/main" id="{5A6E68AA-BE33-4010-84FD-730B4CD2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descr="C:\Users\ecoffey\AppData\Local\Temp\Rar$DRa0.027\Cisco Nexus 9300 Series\Png_64_24_16\Default\Cisco-Nexus-9300-Series_default_24.png">
              <a:extLst>
                <a:ext uri="{FF2B5EF4-FFF2-40B4-BE49-F238E27FC236}">
                  <a16:creationId xmlns:a16="http://schemas.microsoft.com/office/drawing/2014/main" id="{C26995F1-C1D1-43C0-9EF0-8683B8E50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43" name="Straight Connector 242">
              <a:extLst>
                <a:ext uri="{FF2B5EF4-FFF2-40B4-BE49-F238E27FC236}">
                  <a16:creationId xmlns:a16="http://schemas.microsoft.com/office/drawing/2014/main" id="{B6EA1402-FC25-4D2B-94ED-62EA3E2F50C7}"/>
                </a:ext>
              </a:extLst>
            </p:cNvPr>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4190463-9427-4D11-8514-9B35290320AE}"/>
                </a:ext>
              </a:extLst>
            </p:cNvPr>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7255DDE-1C20-45DA-A69E-1166A785BA04}"/>
                </a:ext>
              </a:extLst>
            </p:cNvPr>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77D4BD8-5164-48A4-91FD-84DC29D0667A}"/>
                </a:ext>
              </a:extLst>
            </p:cNvPr>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DD8FCD1-320A-42CA-968D-DB76FC7A1374}"/>
                </a:ext>
              </a:extLst>
            </p:cNvPr>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571892C-F733-47B1-8516-191348830272}"/>
                </a:ext>
              </a:extLst>
            </p:cNvPr>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6DAD758-062F-44B0-AC20-127510517394}"/>
                </a:ext>
              </a:extLst>
            </p:cNvPr>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927FA9A-6603-4634-B8D7-B7457987F99C}"/>
                </a:ext>
              </a:extLst>
            </p:cNvPr>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81" name="Picture 11" descr="C:\Users\ecoffey\AppData\Local\Temp\Rar$DRa0.324\30072_Device_server_default_64.png">
            <a:extLst>
              <a:ext uri="{FF2B5EF4-FFF2-40B4-BE49-F238E27FC236}">
                <a16:creationId xmlns:a16="http://schemas.microsoft.com/office/drawing/2014/main" id="{73768E0F-8EAB-4A2E-8097-9DEE9A5C19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4028" y="4280899"/>
            <a:ext cx="176464" cy="224123"/>
          </a:xfrm>
          <a:prstGeom prst="rect">
            <a:avLst/>
          </a:prstGeom>
          <a:noFill/>
          <a:extLst>
            <a:ext uri="{909E8E84-426E-40DD-AFC4-6F175D3DCCD1}">
              <a14:hiddenFill xmlns:a14="http://schemas.microsoft.com/office/drawing/2010/main">
                <a:solidFill>
                  <a:srgbClr val="FFFFFF"/>
                </a:solidFill>
              </a14:hiddenFill>
            </a:ext>
          </a:extLst>
        </p:spPr>
      </p:pic>
      <p:sp>
        <p:nvSpPr>
          <p:cNvPr id="286" name="TextBox 285">
            <a:extLst>
              <a:ext uri="{FF2B5EF4-FFF2-40B4-BE49-F238E27FC236}">
                <a16:creationId xmlns:a16="http://schemas.microsoft.com/office/drawing/2014/main" id="{CB78BB9D-61EE-4EBB-915E-343EF8FC3274}"/>
              </a:ext>
            </a:extLst>
          </p:cNvPr>
          <p:cNvSpPr txBox="1"/>
          <p:nvPr/>
        </p:nvSpPr>
        <p:spPr>
          <a:xfrm>
            <a:off x="329943" y="887436"/>
            <a:ext cx="3870565" cy="584775"/>
          </a:xfrm>
          <a:prstGeom prst="rect">
            <a:avLst/>
          </a:prstGeom>
          <a:noFill/>
        </p:spPr>
        <p:txBody>
          <a:bodyPr wrap="square" rtlCol="0">
            <a:spAutoFit/>
          </a:bodyPr>
          <a:lstStyle>
            <a:defPPr>
              <a:defRPr lang="en-US"/>
            </a:defPPr>
            <a:lvl1pPr>
              <a:defRPr sz="1600">
                <a:solidFill>
                  <a:schemeClr val="bg1"/>
                </a:solidFill>
                <a:latin typeface="Arial" panose="020B0604020202020204" pitchFamily="34" charset="0"/>
                <a:cs typeface="Arial" panose="020B0604020202020204" pitchFamily="34" charset="0"/>
              </a:defRPr>
            </a:lvl1pPr>
          </a:lstStyle>
          <a:p>
            <a:r>
              <a:rPr lang="en-US" dirty="0"/>
              <a:t>Traffic between Remote leaf switches is directly forwarded</a:t>
            </a:r>
          </a:p>
        </p:txBody>
      </p:sp>
      <p:sp>
        <p:nvSpPr>
          <p:cNvPr id="287" name="Rectangle: Rounded Corners 286">
            <a:extLst>
              <a:ext uri="{FF2B5EF4-FFF2-40B4-BE49-F238E27FC236}">
                <a16:creationId xmlns:a16="http://schemas.microsoft.com/office/drawing/2014/main" id="{D54D6A4A-FCE1-4153-A29C-619AB12C1999}"/>
              </a:ext>
            </a:extLst>
          </p:cNvPr>
          <p:cNvSpPr/>
          <p:nvPr/>
        </p:nvSpPr>
        <p:spPr>
          <a:xfrm>
            <a:off x="7704662" y="-14068"/>
            <a:ext cx="1451744" cy="517322"/>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pic>
        <p:nvPicPr>
          <p:cNvPr id="122" name="Picture 121" descr="C:\Users\ecoffey\AppData\Local\Temp\Rar$DRa0.027\Cisco Nexus 9300 Series\Png_64_24_16\Default\Cisco-Nexus-9300-Series_default_24.png">
            <a:extLst>
              <a:ext uri="{FF2B5EF4-FFF2-40B4-BE49-F238E27FC236}">
                <a16:creationId xmlns:a16="http://schemas.microsoft.com/office/drawing/2014/main" id="{CE8F8FB0-8CBE-4790-B302-DDE9FB349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298" y="3508137"/>
            <a:ext cx="572817" cy="25532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2" descr="C:\Users\ecoffey\AppData\Local\Temp\Rar$DRa0.027\Cisco Nexus 9300 Series\Png_64_24_16\Default\Cisco-Nexus-9300-Series_default_24.png">
            <a:extLst>
              <a:ext uri="{FF2B5EF4-FFF2-40B4-BE49-F238E27FC236}">
                <a16:creationId xmlns:a16="http://schemas.microsoft.com/office/drawing/2014/main" id="{654B9A19-40EA-4D6A-A115-C06F1859B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062" y="3467283"/>
            <a:ext cx="572817" cy="27619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descr="C:\Users\ecoffey\AppData\Local\Temp\Rar$DRa0.027\Cisco Nexus 9300 Series\Png_64_24_16\Default\Cisco-Nexus-9300-Series_default_24.png">
            <a:extLst>
              <a:ext uri="{FF2B5EF4-FFF2-40B4-BE49-F238E27FC236}">
                <a16:creationId xmlns:a16="http://schemas.microsoft.com/office/drawing/2014/main" id="{24FB615A-9799-42D8-954C-D260A80A1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179" y="3484284"/>
            <a:ext cx="572817" cy="255325"/>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24">
            <a:extLst>
              <a:ext uri="{FF2B5EF4-FFF2-40B4-BE49-F238E27FC236}">
                <a16:creationId xmlns:a16="http://schemas.microsoft.com/office/drawing/2014/main" id="{146B5E77-C6B2-4140-BBD2-3C913DF3410D}"/>
              </a:ext>
            </a:extLst>
          </p:cNvPr>
          <p:cNvGrpSpPr/>
          <p:nvPr/>
        </p:nvGrpSpPr>
        <p:grpSpPr>
          <a:xfrm>
            <a:off x="451948" y="3602715"/>
            <a:ext cx="325473" cy="279717"/>
            <a:chOff x="614534" y="2759311"/>
            <a:chExt cx="1043267" cy="871763"/>
          </a:xfrm>
        </p:grpSpPr>
        <p:grpSp>
          <p:nvGrpSpPr>
            <p:cNvPr id="126" name="Shape 314">
              <a:extLst>
                <a:ext uri="{FF2B5EF4-FFF2-40B4-BE49-F238E27FC236}">
                  <a16:creationId xmlns:a16="http://schemas.microsoft.com/office/drawing/2014/main" id="{30662D85-F98F-4497-A454-C74751A0AC24}"/>
                </a:ext>
              </a:extLst>
            </p:cNvPr>
            <p:cNvGrpSpPr/>
            <p:nvPr/>
          </p:nvGrpSpPr>
          <p:grpSpPr>
            <a:xfrm>
              <a:off x="614534" y="2759311"/>
              <a:ext cx="618543" cy="670935"/>
              <a:chOff x="1853" y="592"/>
              <a:chExt cx="2052" cy="2052"/>
            </a:xfrm>
          </p:grpSpPr>
          <p:sp>
            <p:nvSpPr>
              <p:cNvPr id="171" name="Shape 315">
                <a:extLst>
                  <a:ext uri="{FF2B5EF4-FFF2-40B4-BE49-F238E27FC236}">
                    <a16:creationId xmlns:a16="http://schemas.microsoft.com/office/drawing/2014/main" id="{991F2BB5-5FC0-40B6-8810-4A45EBBA5ED0}"/>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16">
                <a:extLst>
                  <a:ext uri="{FF2B5EF4-FFF2-40B4-BE49-F238E27FC236}">
                    <a16:creationId xmlns:a16="http://schemas.microsoft.com/office/drawing/2014/main" id="{B84FC028-D700-4309-8E0A-49E9C3361DF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17">
                <a:extLst>
                  <a:ext uri="{FF2B5EF4-FFF2-40B4-BE49-F238E27FC236}">
                    <a16:creationId xmlns:a16="http://schemas.microsoft.com/office/drawing/2014/main" id="{DB693D53-F9EC-4DA6-A233-F684B001EE95}"/>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18">
                <a:extLst>
                  <a:ext uri="{FF2B5EF4-FFF2-40B4-BE49-F238E27FC236}">
                    <a16:creationId xmlns:a16="http://schemas.microsoft.com/office/drawing/2014/main" id="{C3199C20-2F51-43E9-994C-CE7E974BE3BF}"/>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19">
                <a:extLst>
                  <a:ext uri="{FF2B5EF4-FFF2-40B4-BE49-F238E27FC236}">
                    <a16:creationId xmlns:a16="http://schemas.microsoft.com/office/drawing/2014/main" id="{9A00A6C6-7768-4428-99E6-B27250FE1292}"/>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0">
                <a:extLst>
                  <a:ext uri="{FF2B5EF4-FFF2-40B4-BE49-F238E27FC236}">
                    <a16:creationId xmlns:a16="http://schemas.microsoft.com/office/drawing/2014/main" id="{3B6B5214-CCAA-44EB-B748-68A8A0849FF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1">
                <a:extLst>
                  <a:ext uri="{FF2B5EF4-FFF2-40B4-BE49-F238E27FC236}">
                    <a16:creationId xmlns:a16="http://schemas.microsoft.com/office/drawing/2014/main" id="{17AF1F48-F879-49F3-AF7A-6763F68A3FB6}"/>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2">
                <a:extLst>
                  <a:ext uri="{FF2B5EF4-FFF2-40B4-BE49-F238E27FC236}">
                    <a16:creationId xmlns:a16="http://schemas.microsoft.com/office/drawing/2014/main" id="{2D526571-79E2-40D3-A2A3-C5AED52507EE}"/>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23">
                <a:extLst>
                  <a:ext uri="{FF2B5EF4-FFF2-40B4-BE49-F238E27FC236}">
                    <a16:creationId xmlns:a16="http://schemas.microsoft.com/office/drawing/2014/main" id="{48F7C136-FB5D-4A9D-8A58-AD68B400316F}"/>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4">
                <a:extLst>
                  <a:ext uri="{FF2B5EF4-FFF2-40B4-BE49-F238E27FC236}">
                    <a16:creationId xmlns:a16="http://schemas.microsoft.com/office/drawing/2014/main" id="{66BD3768-9F4B-45A1-8BA7-F576040D964A}"/>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25">
                <a:extLst>
                  <a:ext uri="{FF2B5EF4-FFF2-40B4-BE49-F238E27FC236}">
                    <a16:creationId xmlns:a16="http://schemas.microsoft.com/office/drawing/2014/main" id="{2507D631-6FC7-4114-934A-49C21BFE6E53}"/>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7" name="Shape 314">
              <a:extLst>
                <a:ext uri="{FF2B5EF4-FFF2-40B4-BE49-F238E27FC236}">
                  <a16:creationId xmlns:a16="http://schemas.microsoft.com/office/drawing/2014/main" id="{624C49A2-3896-48D4-A28A-7013F767AAD7}"/>
                </a:ext>
              </a:extLst>
            </p:cNvPr>
            <p:cNvGrpSpPr/>
            <p:nvPr/>
          </p:nvGrpSpPr>
          <p:grpSpPr>
            <a:xfrm>
              <a:off x="838797" y="2850027"/>
              <a:ext cx="618543" cy="670935"/>
              <a:chOff x="1853" y="592"/>
              <a:chExt cx="2052" cy="2052"/>
            </a:xfrm>
          </p:grpSpPr>
          <p:sp>
            <p:nvSpPr>
              <p:cNvPr id="160" name="Shape 315">
                <a:extLst>
                  <a:ext uri="{FF2B5EF4-FFF2-40B4-BE49-F238E27FC236}">
                    <a16:creationId xmlns:a16="http://schemas.microsoft.com/office/drawing/2014/main" id="{07DA0818-07BE-42DA-B213-B74B75C0762E}"/>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6">
                <a:extLst>
                  <a:ext uri="{FF2B5EF4-FFF2-40B4-BE49-F238E27FC236}">
                    <a16:creationId xmlns:a16="http://schemas.microsoft.com/office/drawing/2014/main" id="{4542934C-4DAA-4207-87F1-F56E81CA9F84}"/>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17">
                <a:extLst>
                  <a:ext uri="{FF2B5EF4-FFF2-40B4-BE49-F238E27FC236}">
                    <a16:creationId xmlns:a16="http://schemas.microsoft.com/office/drawing/2014/main" id="{72A8F928-0549-4A2E-AF91-C68E0F63959A}"/>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18">
                <a:extLst>
                  <a:ext uri="{FF2B5EF4-FFF2-40B4-BE49-F238E27FC236}">
                    <a16:creationId xmlns:a16="http://schemas.microsoft.com/office/drawing/2014/main" id="{F5CCB844-0726-428E-B5DC-575B32C76F54}"/>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9">
                <a:extLst>
                  <a:ext uri="{FF2B5EF4-FFF2-40B4-BE49-F238E27FC236}">
                    <a16:creationId xmlns:a16="http://schemas.microsoft.com/office/drawing/2014/main" id="{9486D7EB-80AD-4791-A4A2-2708F9E73831}"/>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0">
                <a:extLst>
                  <a:ext uri="{FF2B5EF4-FFF2-40B4-BE49-F238E27FC236}">
                    <a16:creationId xmlns:a16="http://schemas.microsoft.com/office/drawing/2014/main" id="{B9D61D7A-243A-44D1-9C28-8F56E6306009}"/>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1">
                <a:extLst>
                  <a:ext uri="{FF2B5EF4-FFF2-40B4-BE49-F238E27FC236}">
                    <a16:creationId xmlns:a16="http://schemas.microsoft.com/office/drawing/2014/main" id="{CBFE8D70-CEA4-4E01-9ABB-2DA2B6557DA2}"/>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2">
                <a:extLst>
                  <a:ext uri="{FF2B5EF4-FFF2-40B4-BE49-F238E27FC236}">
                    <a16:creationId xmlns:a16="http://schemas.microsoft.com/office/drawing/2014/main" id="{C8992DEB-EF7E-4C37-A640-D745F0DD457E}"/>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3">
                <a:extLst>
                  <a:ext uri="{FF2B5EF4-FFF2-40B4-BE49-F238E27FC236}">
                    <a16:creationId xmlns:a16="http://schemas.microsoft.com/office/drawing/2014/main" id="{F021D876-6C00-4E93-97F4-6F0ECE9E529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4">
                <a:extLst>
                  <a:ext uri="{FF2B5EF4-FFF2-40B4-BE49-F238E27FC236}">
                    <a16:creationId xmlns:a16="http://schemas.microsoft.com/office/drawing/2014/main" id="{E327A0AC-2E7C-44B7-A923-112DD92F23FE}"/>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5">
                <a:extLst>
                  <a:ext uri="{FF2B5EF4-FFF2-40B4-BE49-F238E27FC236}">
                    <a16:creationId xmlns:a16="http://schemas.microsoft.com/office/drawing/2014/main" id="{A04DCFC4-CFD1-4B5E-8D50-5DD32364F866}"/>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8" name="Shape 314">
              <a:extLst>
                <a:ext uri="{FF2B5EF4-FFF2-40B4-BE49-F238E27FC236}">
                  <a16:creationId xmlns:a16="http://schemas.microsoft.com/office/drawing/2014/main" id="{5678FEF5-39B2-43E7-93FA-ADBA1A95F5BA}"/>
                </a:ext>
              </a:extLst>
            </p:cNvPr>
            <p:cNvGrpSpPr/>
            <p:nvPr/>
          </p:nvGrpSpPr>
          <p:grpSpPr>
            <a:xfrm>
              <a:off x="1039258" y="2960139"/>
              <a:ext cx="618543" cy="670935"/>
              <a:chOff x="1853" y="592"/>
              <a:chExt cx="2052" cy="2052"/>
            </a:xfrm>
          </p:grpSpPr>
          <p:sp>
            <p:nvSpPr>
              <p:cNvPr id="129" name="Shape 315">
                <a:extLst>
                  <a:ext uri="{FF2B5EF4-FFF2-40B4-BE49-F238E27FC236}">
                    <a16:creationId xmlns:a16="http://schemas.microsoft.com/office/drawing/2014/main" id="{3643662B-F805-480A-991E-2D0382E37E4A}"/>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16">
                <a:extLst>
                  <a:ext uri="{FF2B5EF4-FFF2-40B4-BE49-F238E27FC236}">
                    <a16:creationId xmlns:a16="http://schemas.microsoft.com/office/drawing/2014/main" id="{EF003018-CE1F-4238-90FA-5F44B6DE8802}"/>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17">
                <a:extLst>
                  <a:ext uri="{FF2B5EF4-FFF2-40B4-BE49-F238E27FC236}">
                    <a16:creationId xmlns:a16="http://schemas.microsoft.com/office/drawing/2014/main" id="{54C6D679-025B-4EA4-9102-F1708BD0A042}"/>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18">
                <a:extLst>
                  <a:ext uri="{FF2B5EF4-FFF2-40B4-BE49-F238E27FC236}">
                    <a16:creationId xmlns:a16="http://schemas.microsoft.com/office/drawing/2014/main" id="{2AA56E0C-F4DA-48ED-B3BD-961E308E375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19">
                <a:extLst>
                  <a:ext uri="{FF2B5EF4-FFF2-40B4-BE49-F238E27FC236}">
                    <a16:creationId xmlns:a16="http://schemas.microsoft.com/office/drawing/2014/main" id="{65963DB1-589D-414D-A89A-8DA6A1C2135D}"/>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20">
                <a:extLst>
                  <a:ext uri="{FF2B5EF4-FFF2-40B4-BE49-F238E27FC236}">
                    <a16:creationId xmlns:a16="http://schemas.microsoft.com/office/drawing/2014/main" id="{0AE60020-1FD3-4CC1-8BCB-C0D467B35762}"/>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21">
                <a:extLst>
                  <a:ext uri="{FF2B5EF4-FFF2-40B4-BE49-F238E27FC236}">
                    <a16:creationId xmlns:a16="http://schemas.microsoft.com/office/drawing/2014/main" id="{07A982CD-933F-4286-AD86-8612BB17B8C3}"/>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5" name="Shape 322">
                <a:extLst>
                  <a:ext uri="{FF2B5EF4-FFF2-40B4-BE49-F238E27FC236}">
                    <a16:creationId xmlns:a16="http://schemas.microsoft.com/office/drawing/2014/main" id="{98F552D8-F430-4455-B3CF-A59EFFCDF8A8}"/>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3">
                <a:extLst>
                  <a:ext uri="{FF2B5EF4-FFF2-40B4-BE49-F238E27FC236}">
                    <a16:creationId xmlns:a16="http://schemas.microsoft.com/office/drawing/2014/main" id="{945BB3C8-3064-4023-8C09-A8E6C08C2E71}"/>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4">
                <a:extLst>
                  <a:ext uri="{FF2B5EF4-FFF2-40B4-BE49-F238E27FC236}">
                    <a16:creationId xmlns:a16="http://schemas.microsoft.com/office/drawing/2014/main" id="{CF85D1CE-AE8F-4249-B839-9FC96AE4DA86}"/>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25">
                <a:extLst>
                  <a:ext uri="{FF2B5EF4-FFF2-40B4-BE49-F238E27FC236}">
                    <a16:creationId xmlns:a16="http://schemas.microsoft.com/office/drawing/2014/main" id="{FAF31D68-86D6-49A1-80D6-6904DD73E2B0}"/>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93" name="Left-Right Arrow 193">
            <a:extLst>
              <a:ext uri="{FF2B5EF4-FFF2-40B4-BE49-F238E27FC236}">
                <a16:creationId xmlns:a16="http://schemas.microsoft.com/office/drawing/2014/main" id="{1E7264DA-8459-42B1-ACBB-682E72012AB7}"/>
              </a:ext>
            </a:extLst>
          </p:cNvPr>
          <p:cNvSpPr/>
          <p:nvPr/>
        </p:nvSpPr>
        <p:spPr>
          <a:xfrm>
            <a:off x="5664980" y="3539174"/>
            <a:ext cx="299282" cy="16968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5" name="Left-Right Arrow 193">
            <a:extLst>
              <a:ext uri="{FF2B5EF4-FFF2-40B4-BE49-F238E27FC236}">
                <a16:creationId xmlns:a16="http://schemas.microsoft.com/office/drawing/2014/main" id="{97B6876D-6860-4C37-A754-FDF068E94E25}"/>
              </a:ext>
            </a:extLst>
          </p:cNvPr>
          <p:cNvSpPr/>
          <p:nvPr/>
        </p:nvSpPr>
        <p:spPr>
          <a:xfrm>
            <a:off x="7350030" y="3558309"/>
            <a:ext cx="299282" cy="16968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3ADD5295-C7CF-4762-A387-F01F0C0B3A97}"/>
              </a:ext>
            </a:extLst>
          </p:cNvPr>
          <p:cNvSpPr/>
          <p:nvPr/>
        </p:nvSpPr>
        <p:spPr>
          <a:xfrm>
            <a:off x="4942973" y="2771422"/>
            <a:ext cx="2180316" cy="762000"/>
          </a:xfrm>
          <a:custGeom>
            <a:avLst/>
            <a:gdLst>
              <a:gd name="connsiteX0" fmla="*/ 599871 w 2180316"/>
              <a:gd name="connsiteY0" fmla="*/ 762000 h 762000"/>
              <a:gd name="connsiteX1" fmla="*/ 86227 w 2180316"/>
              <a:gd name="connsiteY1" fmla="*/ 0 h 762000"/>
              <a:gd name="connsiteX2" fmla="*/ 2180316 w 2180316"/>
              <a:gd name="connsiteY2" fmla="*/ 762000 h 762000"/>
            </a:gdLst>
            <a:ahLst/>
            <a:cxnLst>
              <a:cxn ang="0">
                <a:pos x="connsiteX0" y="connsiteY0"/>
              </a:cxn>
              <a:cxn ang="0">
                <a:pos x="connsiteX1" y="connsiteY1"/>
              </a:cxn>
              <a:cxn ang="0">
                <a:pos x="connsiteX2" y="connsiteY2"/>
              </a:cxn>
            </a:cxnLst>
            <a:rect l="l" t="t" r="r" b="b"/>
            <a:pathLst>
              <a:path w="2180316" h="762000">
                <a:moveTo>
                  <a:pt x="599871" y="762000"/>
                </a:moveTo>
                <a:cubicBezTo>
                  <a:pt x="211345" y="381000"/>
                  <a:pt x="-177180" y="0"/>
                  <a:pt x="86227" y="0"/>
                </a:cubicBezTo>
                <a:cubicBezTo>
                  <a:pt x="349634" y="0"/>
                  <a:pt x="1264975" y="381000"/>
                  <a:pt x="2180316" y="762000"/>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456995" eaLnBrk="0" hangingPunct="0"/>
            <a:endParaRPr lang="en-US">
              <a:solidFill>
                <a:srgbClr val="676767"/>
              </a:solidFill>
              <a:latin typeface="Arial"/>
            </a:endParaRPr>
          </a:p>
        </p:txBody>
      </p:sp>
      <p:sp>
        <p:nvSpPr>
          <p:cNvPr id="20" name="Freeform: Shape 19">
            <a:extLst>
              <a:ext uri="{FF2B5EF4-FFF2-40B4-BE49-F238E27FC236}">
                <a16:creationId xmlns:a16="http://schemas.microsoft.com/office/drawing/2014/main" id="{201D58B5-2197-4AE3-95F6-9F042D51F81A}"/>
              </a:ext>
            </a:extLst>
          </p:cNvPr>
          <p:cNvSpPr/>
          <p:nvPr/>
        </p:nvSpPr>
        <p:spPr>
          <a:xfrm>
            <a:off x="5068220" y="2328402"/>
            <a:ext cx="1118083" cy="1182442"/>
          </a:xfrm>
          <a:custGeom>
            <a:avLst/>
            <a:gdLst>
              <a:gd name="connsiteX0" fmla="*/ 1253558 w 1377736"/>
              <a:gd name="connsiteY0" fmla="*/ 1179688 h 1179688"/>
              <a:gd name="connsiteX1" fmla="*/ 491 w 1377736"/>
              <a:gd name="connsiteY1" fmla="*/ 502355 h 1179688"/>
              <a:gd name="connsiteX2" fmla="*/ 1377736 w 1377736"/>
              <a:gd name="connsiteY2" fmla="*/ 0 h 1179688"/>
            </a:gdLst>
            <a:ahLst/>
            <a:cxnLst>
              <a:cxn ang="0">
                <a:pos x="connsiteX0" y="connsiteY0"/>
              </a:cxn>
              <a:cxn ang="0">
                <a:pos x="connsiteX1" y="connsiteY1"/>
              </a:cxn>
              <a:cxn ang="0">
                <a:pos x="connsiteX2" y="connsiteY2"/>
              </a:cxn>
            </a:cxnLst>
            <a:rect l="l" t="t" r="r" b="b"/>
            <a:pathLst>
              <a:path w="1377736" h="1179688">
                <a:moveTo>
                  <a:pt x="1253558" y="1179688"/>
                </a:moveTo>
                <a:cubicBezTo>
                  <a:pt x="616676" y="939329"/>
                  <a:pt x="-20205" y="698970"/>
                  <a:pt x="491" y="502355"/>
                </a:cubicBezTo>
                <a:cubicBezTo>
                  <a:pt x="21187" y="305740"/>
                  <a:pt x="699461" y="152870"/>
                  <a:pt x="1377736" y="0"/>
                </a:cubicBezTo>
              </a:path>
            </a:pathLst>
          </a:custGeom>
          <a:ln w="38100">
            <a:solidFill>
              <a:srgbClr val="7030A0"/>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456995" eaLnBrk="0" hangingPunct="0"/>
            <a:endParaRPr lang="en-US">
              <a:solidFill>
                <a:srgbClr val="676767"/>
              </a:solidFill>
              <a:latin typeface="Arial"/>
            </a:endParaRPr>
          </a:p>
        </p:txBody>
      </p:sp>
    </p:spTree>
    <p:extLst>
      <p:ext uri="{BB962C8B-B14F-4D97-AF65-F5344CB8AC3E}">
        <p14:creationId xmlns:p14="http://schemas.microsoft.com/office/powerpoint/2010/main" val="440229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2163602" y="895849"/>
            <a:ext cx="1219134" cy="104840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2239521" y="2965338"/>
            <a:ext cx="1466082" cy="154074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93" name="Rounded Rectangle 92"/>
          <p:cNvSpPr/>
          <p:nvPr/>
        </p:nvSpPr>
        <p:spPr>
          <a:xfrm>
            <a:off x="4955283" y="2943429"/>
            <a:ext cx="2380927" cy="1580840"/>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52" name="Cloud 51"/>
          <p:cNvSpPr/>
          <p:nvPr/>
        </p:nvSpPr>
        <p:spPr>
          <a:xfrm>
            <a:off x="2467373" y="2012369"/>
            <a:ext cx="4225335" cy="839349"/>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dirty="0">
              <a:solidFill>
                <a:srgbClr val="58585B">
                  <a:lumMod val="75000"/>
                </a:srgbClr>
              </a:solidFill>
              <a:latin typeface="Arial"/>
            </a:endParaRPr>
          </a:p>
        </p:txBody>
      </p:sp>
      <p:sp>
        <p:nvSpPr>
          <p:cNvPr id="2" name="Title 1"/>
          <p:cNvSpPr>
            <a:spLocks noGrp="1"/>
          </p:cNvSpPr>
          <p:nvPr>
            <p:ph type="title" idx="4294967295"/>
          </p:nvPr>
        </p:nvSpPr>
        <p:spPr>
          <a:xfrm>
            <a:off x="0" y="85725"/>
            <a:ext cx="8831263" cy="523875"/>
          </a:xfrm>
        </p:spPr>
        <p:txBody>
          <a:bodyPr/>
          <a:lstStyle/>
          <a:p>
            <a:r>
              <a:rPr lang="en-US" dirty="0"/>
              <a:t>Multi-Pod and Remote Leaf without RL direct</a:t>
            </a:r>
          </a:p>
        </p:txBody>
      </p:sp>
      <p:grpSp>
        <p:nvGrpSpPr>
          <p:cNvPr id="3" name="Group 2"/>
          <p:cNvGrpSpPr/>
          <p:nvPr/>
        </p:nvGrpSpPr>
        <p:grpSpPr>
          <a:xfrm>
            <a:off x="2434402" y="3222038"/>
            <a:ext cx="1261177"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35380"/>
              <a:ext cx="694124"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122" y="2531095"/>
              <a:ext cx="671573"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24" idx="0"/>
            <a:endCxn id="51" idx="2"/>
          </p:cNvCxnSpPr>
          <p:nvPr/>
        </p:nvCxnSpPr>
        <p:spPr>
          <a:xfrm flipH="1" flipV="1">
            <a:off x="2795509" y="1265576"/>
            <a:ext cx="216140" cy="364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86" y="1629803"/>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521" y="1637330"/>
            <a:ext cx="368125" cy="265954"/>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a:stCxn id="25" idx="2"/>
            <a:endCxn id="185" idx="0"/>
          </p:cNvCxnSpPr>
          <p:nvPr/>
        </p:nvCxnSpPr>
        <p:spPr>
          <a:xfrm>
            <a:off x="2423584" y="1903284"/>
            <a:ext cx="485069" cy="316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5" idx="0"/>
            <a:endCxn id="24" idx="2"/>
          </p:cNvCxnSpPr>
          <p:nvPr/>
        </p:nvCxnSpPr>
        <p:spPr>
          <a:xfrm flipV="1">
            <a:off x="2908653" y="1903284"/>
            <a:ext cx="102996" cy="316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14" y="930296"/>
            <a:ext cx="303389"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5186524" y="3067955"/>
            <a:ext cx="1667288" cy="912284"/>
            <a:chOff x="951707" y="2531095"/>
            <a:chExt cx="2937225" cy="1550750"/>
          </a:xfrm>
        </p:grpSpPr>
        <p:pic>
          <p:nvPicPr>
            <p:cNvPr id="79" name="Picture 7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p:cNvCxnSpPr>
              <a:stCxn id="81" idx="0"/>
              <a:endCxn id="8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1" idx="0"/>
              <a:endCxn id="7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0"/>
              <a:endCxn id="8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0" idx="0"/>
              <a:endCxn id="7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0"/>
              <a:endCxn id="8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0"/>
              <a:endCxn id="7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0"/>
              <a:endCxn id="7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2" idx="0"/>
              <a:endCxn id="8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8" name="Straight Connector 107"/>
          <p:cNvCxnSpPr>
            <a:stCxn id="25" idx="0"/>
            <a:endCxn id="51" idx="2"/>
          </p:cNvCxnSpPr>
          <p:nvPr/>
        </p:nvCxnSpPr>
        <p:spPr>
          <a:xfrm flipV="1">
            <a:off x="2423584" y="1265576"/>
            <a:ext cx="371925" cy="371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580085" y="1358078"/>
            <a:ext cx="313811"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8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606" y="4083187"/>
            <a:ext cx="247368" cy="335280"/>
          </a:xfrm>
          <a:prstGeom prst="rect">
            <a:avLst/>
          </a:prstGeom>
          <a:noFill/>
          <a:extLst>
            <a:ext uri="{909E8E84-426E-40DD-AFC4-6F175D3DCCD1}">
              <a14:hiddenFill xmlns:a14="http://schemas.microsoft.com/office/drawing/2010/main">
                <a:solidFill>
                  <a:srgbClr val="FFFFFF"/>
                </a:solidFill>
              </a14:hiddenFill>
            </a:ext>
          </a:extLst>
        </p:spPr>
      </p:pic>
      <p:sp>
        <p:nvSpPr>
          <p:cNvPr id="182" name="TextBox 181"/>
          <p:cNvSpPr txBox="1"/>
          <p:nvPr/>
        </p:nvSpPr>
        <p:spPr>
          <a:xfrm>
            <a:off x="6038539" y="4144154"/>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cxnSp>
        <p:nvCxnSpPr>
          <p:cNvPr id="54" name="Straight Connector 53"/>
          <p:cNvCxnSpPr>
            <a:cxnSpLocks/>
            <a:stCxn id="83" idx="2"/>
            <a:endCxn id="181" idx="0"/>
          </p:cNvCxnSpPr>
          <p:nvPr/>
        </p:nvCxnSpPr>
        <p:spPr>
          <a:xfrm>
            <a:off x="6260358" y="3971184"/>
            <a:ext cx="255932" cy="112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181" idx="0"/>
            <a:endCxn id="82" idx="2"/>
          </p:cNvCxnSpPr>
          <p:nvPr/>
        </p:nvCxnSpPr>
        <p:spPr>
          <a:xfrm flipV="1">
            <a:off x="6516290" y="3980239"/>
            <a:ext cx="193954" cy="102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6389120" y="4022396"/>
            <a:ext cx="248458" cy="56263"/>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4" name="TextBox 183"/>
          <p:cNvSpPr txBox="1"/>
          <p:nvPr/>
        </p:nvSpPr>
        <p:spPr>
          <a:xfrm>
            <a:off x="3988276" y="2278102"/>
            <a:ext cx="1184427" cy="338554"/>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600" dirty="0">
                <a:solidFill>
                  <a:srgbClr val="58585B">
                    <a:lumMod val="75000"/>
                  </a:srgbClr>
                </a:solidFill>
                <a:latin typeface="Arial"/>
                <a:ea typeface="+mn-ea"/>
                <a:cs typeface="+mn-cs"/>
              </a:rPr>
              <a:t>IP Network</a:t>
            </a:r>
          </a:p>
        </p:txBody>
      </p:sp>
      <p:pic>
        <p:nvPicPr>
          <p:cNvPr id="185"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8176" y="2219924"/>
            <a:ext cx="400953" cy="167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 name="Rectangle 195"/>
          <p:cNvSpPr/>
          <p:nvPr/>
        </p:nvSpPr>
        <p:spPr>
          <a:xfrm>
            <a:off x="1693196" y="459777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pPr>
            <a:r>
              <a:rPr lang="en-US" sz="1400" b="1" kern="0" dirty="0">
                <a:solidFill>
                  <a:schemeClr val="accent2"/>
                </a:solidFill>
                <a:latin typeface="Arial"/>
                <a:ea typeface="ＭＳ Ｐゴシック" panose="020B0600070205080204" pitchFamily="34" charset="-128"/>
                <a:cs typeface="+mn-cs"/>
              </a:rPr>
              <a:t>ACI Main DC</a:t>
            </a:r>
          </a:p>
          <a:p>
            <a:pPr algn="ctr" defTabSz="685783" fontAlgn="auto">
              <a:spcBef>
                <a:spcPts val="0"/>
              </a:spcBef>
              <a:spcAft>
                <a:spcPts val="0"/>
              </a:spcAft>
            </a:pPr>
            <a:r>
              <a:rPr lang="en-US" sz="1400" b="1" kern="0" dirty="0">
                <a:solidFill>
                  <a:schemeClr val="accent2"/>
                </a:solidFill>
                <a:latin typeface="Arial"/>
                <a:ea typeface="ＭＳ Ｐゴシック" panose="020B0600070205080204" pitchFamily="34" charset="-128"/>
                <a:cs typeface="+mn-cs"/>
              </a:rPr>
              <a:t>POD1</a:t>
            </a:r>
          </a:p>
        </p:txBody>
      </p:sp>
      <p:sp>
        <p:nvSpPr>
          <p:cNvPr id="197" name="Rectangle 196"/>
          <p:cNvSpPr/>
          <p:nvPr/>
        </p:nvSpPr>
        <p:spPr>
          <a:xfrm>
            <a:off x="4781479" y="4584989"/>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pPr>
            <a:r>
              <a:rPr lang="en-US" sz="1400" b="1" kern="0" dirty="0">
                <a:solidFill>
                  <a:schemeClr val="bg1"/>
                </a:solidFill>
                <a:latin typeface="Arial"/>
                <a:ea typeface="ＭＳ Ｐゴシック" panose="020B0600070205080204" pitchFamily="34" charset="-128"/>
                <a:cs typeface="+mn-cs"/>
              </a:rPr>
              <a:t>ACI Main DC</a:t>
            </a:r>
          </a:p>
          <a:p>
            <a:pPr algn="ctr" defTabSz="685783" fontAlgn="auto">
              <a:spcBef>
                <a:spcPts val="0"/>
              </a:spcBef>
              <a:spcAft>
                <a:spcPts val="0"/>
              </a:spcAft>
            </a:pPr>
            <a:r>
              <a:rPr lang="en-US" sz="1400" b="1" kern="0" dirty="0">
                <a:solidFill>
                  <a:schemeClr val="bg1"/>
                </a:solidFill>
                <a:latin typeface="Arial"/>
                <a:ea typeface="ＭＳ Ｐゴシック" panose="020B0600070205080204" pitchFamily="34" charset="-128"/>
                <a:cs typeface="+mn-cs"/>
              </a:rPr>
              <a:t>POD2</a:t>
            </a:r>
          </a:p>
        </p:txBody>
      </p:sp>
      <p:sp>
        <p:nvSpPr>
          <p:cNvPr id="198" name="Rectangle 197"/>
          <p:cNvSpPr/>
          <p:nvPr/>
        </p:nvSpPr>
        <p:spPr>
          <a:xfrm>
            <a:off x="-40661" y="122709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cxnSp>
        <p:nvCxnSpPr>
          <p:cNvPr id="35" name="Straight Connector 34"/>
          <p:cNvCxnSpPr>
            <a:cxnSpLocks/>
            <a:stCxn id="200" idx="2"/>
          </p:cNvCxnSpPr>
          <p:nvPr/>
        </p:nvCxnSpPr>
        <p:spPr>
          <a:xfrm>
            <a:off x="5929661" y="2702150"/>
            <a:ext cx="265528" cy="40363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5012492" y="4231298"/>
            <a:ext cx="186565" cy="187997"/>
            <a:chOff x="614534" y="2759311"/>
            <a:chExt cx="754497" cy="744524"/>
          </a:xfrm>
        </p:grpSpPr>
        <p:grpSp>
          <p:nvGrpSpPr>
            <p:cNvPr id="274" name="Shape 314"/>
            <p:cNvGrpSpPr/>
            <p:nvPr/>
          </p:nvGrpSpPr>
          <p:grpSpPr>
            <a:xfrm>
              <a:off x="614534" y="2759311"/>
              <a:ext cx="618543" cy="670935"/>
              <a:chOff x="1853" y="592"/>
              <a:chExt cx="2052" cy="2052"/>
            </a:xfrm>
          </p:grpSpPr>
          <p:sp>
            <p:nvSpPr>
              <p:cNvPr id="28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5" name="Shape 314"/>
            <p:cNvGrpSpPr/>
            <p:nvPr/>
          </p:nvGrpSpPr>
          <p:grpSpPr>
            <a:xfrm>
              <a:off x="864118" y="3145605"/>
              <a:ext cx="318315" cy="331871"/>
              <a:chOff x="1937" y="1496"/>
              <a:chExt cx="1056" cy="1015"/>
            </a:xfrm>
          </p:grpSpPr>
          <p:sp>
            <p:nvSpPr>
              <p:cNvPr id="27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76" name="Shape 325"/>
            <p:cNvSpPr/>
            <p:nvPr/>
          </p:nvSpPr>
          <p:spPr>
            <a:xfrm>
              <a:off x="1326830" y="3497950"/>
              <a:ext cx="42201" cy="5885"/>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9" name="Group 148"/>
          <p:cNvGrpSpPr/>
          <p:nvPr/>
        </p:nvGrpSpPr>
        <p:grpSpPr>
          <a:xfrm>
            <a:off x="3363137" y="4230470"/>
            <a:ext cx="186565" cy="187997"/>
            <a:chOff x="614534" y="2759311"/>
            <a:chExt cx="754497" cy="744524"/>
          </a:xfrm>
        </p:grpSpPr>
        <p:grpSp>
          <p:nvGrpSpPr>
            <p:cNvPr id="171" name="Shape 314"/>
            <p:cNvGrpSpPr/>
            <p:nvPr/>
          </p:nvGrpSpPr>
          <p:grpSpPr>
            <a:xfrm>
              <a:off x="614534" y="2759311"/>
              <a:ext cx="618543" cy="670935"/>
              <a:chOff x="1853" y="592"/>
              <a:chExt cx="2052" cy="2052"/>
            </a:xfrm>
          </p:grpSpPr>
          <p:sp>
            <p:nvSpPr>
              <p:cNvPr id="1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2" name="Shape 314"/>
            <p:cNvGrpSpPr/>
            <p:nvPr/>
          </p:nvGrpSpPr>
          <p:grpSpPr>
            <a:xfrm>
              <a:off x="864118" y="3145605"/>
              <a:ext cx="318315" cy="331871"/>
              <a:chOff x="1937" y="1496"/>
              <a:chExt cx="1056" cy="1015"/>
            </a:xfrm>
          </p:grpSpPr>
          <p:sp>
            <p:nvSpPr>
              <p:cNvPr id="17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73" name="Shape 325"/>
            <p:cNvSpPr/>
            <p:nvPr/>
          </p:nvSpPr>
          <p:spPr>
            <a:xfrm>
              <a:off x="1326830" y="3497950"/>
              <a:ext cx="42201" cy="5885"/>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50" name="Group 149"/>
          <p:cNvGrpSpPr/>
          <p:nvPr/>
        </p:nvGrpSpPr>
        <p:grpSpPr>
          <a:xfrm>
            <a:off x="3446022" y="4245653"/>
            <a:ext cx="186565" cy="187997"/>
            <a:chOff x="614534" y="2759311"/>
            <a:chExt cx="754497" cy="744524"/>
          </a:xfrm>
        </p:grpSpPr>
        <p:grpSp>
          <p:nvGrpSpPr>
            <p:cNvPr id="152" name="Shape 314"/>
            <p:cNvGrpSpPr/>
            <p:nvPr/>
          </p:nvGrpSpPr>
          <p:grpSpPr>
            <a:xfrm>
              <a:off x="614534" y="2759311"/>
              <a:ext cx="618543" cy="670935"/>
              <a:chOff x="1853" y="592"/>
              <a:chExt cx="2052" cy="2052"/>
            </a:xfrm>
          </p:grpSpPr>
          <p:sp>
            <p:nvSpPr>
              <p:cNvPr id="16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53" name="Shape 314"/>
            <p:cNvGrpSpPr/>
            <p:nvPr/>
          </p:nvGrpSpPr>
          <p:grpSpPr>
            <a:xfrm>
              <a:off x="864118" y="3145605"/>
              <a:ext cx="318315" cy="331871"/>
              <a:chOff x="1937" y="1496"/>
              <a:chExt cx="1056" cy="1015"/>
            </a:xfrm>
          </p:grpSpPr>
          <p:sp>
            <p:nvSpPr>
              <p:cNvPr id="15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54" name="Shape 325"/>
            <p:cNvSpPr/>
            <p:nvPr/>
          </p:nvSpPr>
          <p:spPr>
            <a:xfrm>
              <a:off x="1326830" y="3497950"/>
              <a:ext cx="42201" cy="5885"/>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51" name="Rounded Rectangle 150"/>
          <p:cNvSpPr/>
          <p:nvPr/>
        </p:nvSpPr>
        <p:spPr>
          <a:xfrm>
            <a:off x="3305990" y="4188429"/>
            <a:ext cx="1924799" cy="28213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00"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729184" y="2535108"/>
            <a:ext cx="400953" cy="167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94" name="Straight Connector 293"/>
          <p:cNvCxnSpPr/>
          <p:nvPr/>
        </p:nvCxnSpPr>
        <p:spPr>
          <a:xfrm flipH="1" flipV="1">
            <a:off x="5865052" y="2699510"/>
            <a:ext cx="4919" cy="37011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295"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17546" y="2702150"/>
            <a:ext cx="400953" cy="167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6" name="TextBox 295"/>
          <p:cNvSpPr txBox="1"/>
          <p:nvPr/>
        </p:nvSpPr>
        <p:spPr>
          <a:xfrm>
            <a:off x="6849493" y="2101887"/>
            <a:ext cx="2197682" cy="830997"/>
          </a:xfrm>
          <a:prstGeom prst="rect">
            <a:avLst/>
          </a:prstGeom>
          <a:solidFill>
            <a:schemeClr val="bg1"/>
          </a:solidFill>
          <a:ln>
            <a:solidFill>
              <a:schemeClr val="tx1"/>
            </a:solidFill>
          </a:ln>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Arial" panose="020B0604020202020204" pitchFamily="34" charset="0"/>
                <a:ea typeface="ＭＳ Ｐゴシック" panose="020B0600070205080204" pitchFamily="34" charset="-128"/>
                <a:cs typeface="+mn-cs"/>
              </a:rPr>
              <a:t>vlan-5 sub-interface on Spine &amp;</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Arial" panose="020B0604020202020204" pitchFamily="34" charset="0"/>
                <a:ea typeface="ＭＳ Ｐゴシック" panose="020B0600070205080204" pitchFamily="34" charset="-128"/>
                <a:cs typeface="+mn-cs"/>
              </a:rPr>
              <a:t>Separate VRF on IP Network Router for this sub-interface</a:t>
            </a:r>
          </a:p>
        </p:txBody>
      </p:sp>
      <p:cxnSp>
        <p:nvCxnSpPr>
          <p:cNvPr id="68" name="Straight Arrow Connector 67"/>
          <p:cNvCxnSpPr>
            <a:cxnSpLocks/>
            <a:stCxn id="296" idx="1"/>
          </p:cNvCxnSpPr>
          <p:nvPr/>
        </p:nvCxnSpPr>
        <p:spPr>
          <a:xfrm flipH="1">
            <a:off x="5882642" y="2517386"/>
            <a:ext cx="966851" cy="39114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stCxn id="296" idx="1"/>
          </p:cNvCxnSpPr>
          <p:nvPr/>
        </p:nvCxnSpPr>
        <p:spPr>
          <a:xfrm flipH="1">
            <a:off x="6130137" y="2517386"/>
            <a:ext cx="719356" cy="51364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2848873" y="2860139"/>
            <a:ext cx="3491" cy="35284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059866" y="2851718"/>
            <a:ext cx="298569" cy="36444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TextBox 322"/>
          <p:cNvSpPr txBox="1"/>
          <p:nvPr/>
        </p:nvSpPr>
        <p:spPr>
          <a:xfrm>
            <a:off x="69031" y="2077531"/>
            <a:ext cx="2197682" cy="830997"/>
          </a:xfrm>
          <a:prstGeom prst="rect">
            <a:avLst/>
          </a:prstGeom>
          <a:solidFill>
            <a:schemeClr val="bg1"/>
          </a:solidFill>
          <a:ln>
            <a:solidFill>
              <a:schemeClr val="tx1"/>
            </a:solidFill>
          </a:ln>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Arial" panose="020B0604020202020204" pitchFamily="34" charset="0"/>
                <a:ea typeface="ＭＳ Ｐゴシック" panose="020B0600070205080204" pitchFamily="34" charset="-128"/>
                <a:cs typeface="+mn-cs"/>
              </a:rPr>
              <a:t>vlan-5 sub-interface on Spine &amp;</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Arial" panose="020B0604020202020204" pitchFamily="34" charset="0"/>
                <a:ea typeface="ＭＳ Ｐゴシック" panose="020B0600070205080204" pitchFamily="34" charset="-128"/>
                <a:cs typeface="+mn-cs"/>
              </a:rPr>
              <a:t>Separate VRF on IP Network Router for this sub-interface</a:t>
            </a:r>
          </a:p>
        </p:txBody>
      </p:sp>
      <p:cxnSp>
        <p:nvCxnSpPr>
          <p:cNvPr id="122" name="Straight Arrow Connector 121"/>
          <p:cNvCxnSpPr>
            <a:stCxn id="323" idx="3"/>
          </p:cNvCxnSpPr>
          <p:nvPr/>
        </p:nvCxnSpPr>
        <p:spPr>
          <a:xfrm>
            <a:off x="2266713" y="2493030"/>
            <a:ext cx="890627" cy="48425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323" idx="3"/>
          </p:cNvCxnSpPr>
          <p:nvPr/>
        </p:nvCxnSpPr>
        <p:spPr>
          <a:xfrm>
            <a:off x="2266713" y="2493030"/>
            <a:ext cx="597734" cy="52331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3371244" y="2945885"/>
            <a:ext cx="2961331" cy="430693"/>
            <a:chOff x="7726523" y="729926"/>
            <a:chExt cx="2961331" cy="430693"/>
          </a:xfrm>
        </p:grpSpPr>
        <p:sp>
          <p:nvSpPr>
            <p:cNvPr id="22" name="Left-Right Arrow 21"/>
            <p:cNvSpPr/>
            <p:nvPr/>
          </p:nvSpPr>
          <p:spPr>
            <a:xfrm>
              <a:off x="7726523" y="729926"/>
              <a:ext cx="2462826" cy="430693"/>
            </a:xfrm>
            <a:prstGeom prst="leftRightArrow">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TextBox 22"/>
            <p:cNvSpPr txBox="1"/>
            <p:nvPr/>
          </p:nvSpPr>
          <p:spPr>
            <a:xfrm>
              <a:off x="7784337" y="819604"/>
              <a:ext cx="2903517" cy="246221"/>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Separate VRF for vlan-5 sub-interface</a:t>
              </a:r>
            </a:p>
          </p:txBody>
        </p:sp>
      </p:grpSp>
      <p:sp>
        <p:nvSpPr>
          <p:cNvPr id="45" name="TextBox 44">
            <a:extLst>
              <a:ext uri="{FF2B5EF4-FFF2-40B4-BE49-F238E27FC236}">
                <a16:creationId xmlns:a16="http://schemas.microsoft.com/office/drawing/2014/main" id="{1E4172A6-7F44-49D5-ADE6-FF7B6ECFFA61}"/>
              </a:ext>
            </a:extLst>
          </p:cNvPr>
          <p:cNvSpPr txBox="1"/>
          <p:nvPr/>
        </p:nvSpPr>
        <p:spPr>
          <a:xfrm>
            <a:off x="4653643" y="890252"/>
            <a:ext cx="4225335" cy="646331"/>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Separate sub-interface and VRF is created to make sure both multicast and unicast traffic takes same path and goes through Spines of the Pod where RL is attached to.</a:t>
            </a:r>
          </a:p>
        </p:txBody>
      </p:sp>
      <p:sp>
        <p:nvSpPr>
          <p:cNvPr id="19" name="Rectangle: Rounded Corners 18">
            <a:extLst>
              <a:ext uri="{FF2B5EF4-FFF2-40B4-BE49-F238E27FC236}">
                <a16:creationId xmlns:a16="http://schemas.microsoft.com/office/drawing/2014/main" id="{F7867A50-C9FF-4470-961F-454D10DD0266}"/>
              </a:ext>
            </a:extLst>
          </p:cNvPr>
          <p:cNvSpPr/>
          <p:nvPr/>
        </p:nvSpPr>
        <p:spPr>
          <a:xfrm>
            <a:off x="7783689" y="0"/>
            <a:ext cx="1360311" cy="523329"/>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Before 4.1.2</a:t>
            </a:r>
          </a:p>
        </p:txBody>
      </p:sp>
      <p:sp>
        <p:nvSpPr>
          <p:cNvPr id="21" name="TextBox 20">
            <a:extLst>
              <a:ext uri="{FF2B5EF4-FFF2-40B4-BE49-F238E27FC236}">
                <a16:creationId xmlns:a16="http://schemas.microsoft.com/office/drawing/2014/main" id="{8F7D2285-2D3B-4923-9E27-38E1D1BFE5E1}"/>
              </a:ext>
            </a:extLst>
          </p:cNvPr>
          <p:cNvSpPr txBox="1"/>
          <p:nvPr/>
        </p:nvSpPr>
        <p:spPr>
          <a:xfrm>
            <a:off x="218538" y="563724"/>
            <a:ext cx="3547766" cy="276999"/>
          </a:xfrm>
          <a:prstGeom prst="rect">
            <a:avLst/>
          </a:prstGeom>
          <a:noFill/>
        </p:spPr>
        <p:txBody>
          <a:bodyPr wrap="none" rtlCol="0">
            <a:spAutoFit/>
          </a:bodyPr>
          <a:lstStyle/>
          <a:p>
            <a:r>
              <a:rPr lang="en-US" sz="1200" dirty="0">
                <a:latin typeface="+mn-lt"/>
              </a:rPr>
              <a:t>RL is supported with Multi-pod since ACI 3.1(1).</a:t>
            </a:r>
          </a:p>
        </p:txBody>
      </p:sp>
    </p:spTree>
    <p:extLst>
      <p:ext uri="{BB962C8B-B14F-4D97-AF65-F5344CB8AC3E}">
        <p14:creationId xmlns:p14="http://schemas.microsoft.com/office/powerpoint/2010/main" val="4193065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2163602" y="895849"/>
            <a:ext cx="1219134" cy="104840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93" name="Rounded Rectangle 92"/>
          <p:cNvSpPr/>
          <p:nvPr/>
        </p:nvSpPr>
        <p:spPr>
          <a:xfrm>
            <a:off x="4955283" y="2925247"/>
            <a:ext cx="2380927" cy="1580840"/>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2239521" y="2965338"/>
            <a:ext cx="1466082" cy="154074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52" name="Cloud 51"/>
          <p:cNvSpPr/>
          <p:nvPr/>
        </p:nvSpPr>
        <p:spPr>
          <a:xfrm>
            <a:off x="2467373" y="2012369"/>
            <a:ext cx="4225335" cy="839349"/>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1600" dirty="0">
              <a:solidFill>
                <a:srgbClr val="58585B">
                  <a:lumMod val="75000"/>
                </a:srgbClr>
              </a:solidFill>
              <a:latin typeface="Arial"/>
            </a:endParaRPr>
          </a:p>
        </p:txBody>
      </p:sp>
      <p:sp>
        <p:nvSpPr>
          <p:cNvPr id="2" name="Title 1"/>
          <p:cNvSpPr>
            <a:spLocks noGrp="1"/>
          </p:cNvSpPr>
          <p:nvPr>
            <p:ph type="title" idx="4294967295"/>
          </p:nvPr>
        </p:nvSpPr>
        <p:spPr>
          <a:xfrm>
            <a:off x="0" y="85725"/>
            <a:ext cx="8831263" cy="523875"/>
          </a:xfrm>
        </p:spPr>
        <p:txBody>
          <a:bodyPr/>
          <a:lstStyle/>
          <a:p>
            <a:r>
              <a:rPr lang="en-US" dirty="0"/>
              <a:t>Multi-Pod and Remote Leaf with RL direct</a:t>
            </a:r>
          </a:p>
        </p:txBody>
      </p:sp>
      <p:grpSp>
        <p:nvGrpSpPr>
          <p:cNvPr id="3" name="Group 2"/>
          <p:cNvGrpSpPr/>
          <p:nvPr/>
        </p:nvGrpSpPr>
        <p:grpSpPr>
          <a:xfrm>
            <a:off x="2434402" y="3222038"/>
            <a:ext cx="1261177"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35380"/>
              <a:ext cx="694124"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122" y="2531095"/>
              <a:ext cx="671573"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stCxn id="24" idx="0"/>
            <a:endCxn id="51" idx="2"/>
          </p:cNvCxnSpPr>
          <p:nvPr/>
        </p:nvCxnSpPr>
        <p:spPr>
          <a:xfrm flipH="1" flipV="1">
            <a:off x="2795509" y="1265576"/>
            <a:ext cx="216140" cy="3642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586" y="1629803"/>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521" y="1637330"/>
            <a:ext cx="368125" cy="265954"/>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a:stCxn id="25" idx="2"/>
            <a:endCxn id="185" idx="0"/>
          </p:cNvCxnSpPr>
          <p:nvPr/>
        </p:nvCxnSpPr>
        <p:spPr>
          <a:xfrm>
            <a:off x="2423584" y="1903284"/>
            <a:ext cx="485069" cy="316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5" idx="0"/>
            <a:endCxn id="24" idx="2"/>
          </p:cNvCxnSpPr>
          <p:nvPr/>
        </p:nvCxnSpPr>
        <p:spPr>
          <a:xfrm flipV="1">
            <a:off x="2908653" y="1903284"/>
            <a:ext cx="102996" cy="316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14" y="930296"/>
            <a:ext cx="303389"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5186524" y="3067955"/>
            <a:ext cx="1667288" cy="912284"/>
            <a:chOff x="951707" y="2531095"/>
            <a:chExt cx="2937225" cy="1550750"/>
          </a:xfrm>
        </p:grpSpPr>
        <p:pic>
          <p:nvPicPr>
            <p:cNvPr id="79" name="Picture 7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p:cNvCxnSpPr>
              <a:stCxn id="81" idx="0"/>
              <a:endCxn id="8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1" idx="0"/>
              <a:endCxn id="7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0"/>
              <a:endCxn id="8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0" idx="0"/>
              <a:endCxn id="7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0"/>
              <a:endCxn id="8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0"/>
              <a:endCxn id="7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0"/>
              <a:endCxn id="7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2" idx="0"/>
              <a:endCxn id="8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8" name="Straight Connector 107"/>
          <p:cNvCxnSpPr>
            <a:stCxn id="25" idx="0"/>
            <a:endCxn id="51" idx="2"/>
          </p:cNvCxnSpPr>
          <p:nvPr/>
        </p:nvCxnSpPr>
        <p:spPr>
          <a:xfrm flipV="1">
            <a:off x="2423584" y="1265576"/>
            <a:ext cx="371925" cy="371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580085" y="1358078"/>
            <a:ext cx="313811"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8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606" y="4083187"/>
            <a:ext cx="247368" cy="335280"/>
          </a:xfrm>
          <a:prstGeom prst="rect">
            <a:avLst/>
          </a:prstGeom>
          <a:noFill/>
          <a:extLst>
            <a:ext uri="{909E8E84-426E-40DD-AFC4-6F175D3DCCD1}">
              <a14:hiddenFill xmlns:a14="http://schemas.microsoft.com/office/drawing/2010/main">
                <a:solidFill>
                  <a:srgbClr val="FFFFFF"/>
                </a:solidFill>
              </a14:hiddenFill>
            </a:ext>
          </a:extLst>
        </p:spPr>
      </p:pic>
      <p:sp>
        <p:nvSpPr>
          <p:cNvPr id="182" name="TextBox 181"/>
          <p:cNvSpPr txBox="1"/>
          <p:nvPr/>
        </p:nvSpPr>
        <p:spPr>
          <a:xfrm>
            <a:off x="6038539" y="4144154"/>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cxnSp>
        <p:nvCxnSpPr>
          <p:cNvPr id="54" name="Straight Connector 53"/>
          <p:cNvCxnSpPr>
            <a:cxnSpLocks/>
            <a:stCxn id="83" idx="2"/>
            <a:endCxn id="181" idx="0"/>
          </p:cNvCxnSpPr>
          <p:nvPr/>
        </p:nvCxnSpPr>
        <p:spPr>
          <a:xfrm>
            <a:off x="6260358" y="3971184"/>
            <a:ext cx="255932" cy="112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a:stCxn id="181" idx="0"/>
            <a:endCxn id="82" idx="2"/>
          </p:cNvCxnSpPr>
          <p:nvPr/>
        </p:nvCxnSpPr>
        <p:spPr>
          <a:xfrm flipV="1">
            <a:off x="6516290" y="3980239"/>
            <a:ext cx="193954" cy="102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Oval 182"/>
          <p:cNvSpPr/>
          <p:nvPr/>
        </p:nvSpPr>
        <p:spPr>
          <a:xfrm>
            <a:off x="6389120" y="4022396"/>
            <a:ext cx="248458" cy="56263"/>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4" name="TextBox 183"/>
          <p:cNvSpPr txBox="1"/>
          <p:nvPr/>
        </p:nvSpPr>
        <p:spPr>
          <a:xfrm>
            <a:off x="3988276" y="2278102"/>
            <a:ext cx="1184427" cy="338554"/>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600" dirty="0">
                <a:solidFill>
                  <a:srgbClr val="58585B">
                    <a:lumMod val="75000"/>
                  </a:srgbClr>
                </a:solidFill>
                <a:latin typeface="Arial"/>
                <a:ea typeface="+mn-ea"/>
                <a:cs typeface="+mn-cs"/>
              </a:rPr>
              <a:t>IP Network</a:t>
            </a:r>
          </a:p>
        </p:txBody>
      </p:sp>
      <p:pic>
        <p:nvPicPr>
          <p:cNvPr id="185"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8176" y="2219924"/>
            <a:ext cx="400953" cy="167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6" name="Rectangle 195"/>
          <p:cNvSpPr/>
          <p:nvPr/>
        </p:nvSpPr>
        <p:spPr>
          <a:xfrm>
            <a:off x="1693196" y="459777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pPr>
            <a:r>
              <a:rPr lang="en-US" sz="1400" b="1" kern="0" dirty="0">
                <a:solidFill>
                  <a:schemeClr val="accent2"/>
                </a:solidFill>
                <a:latin typeface="Arial"/>
                <a:ea typeface="ＭＳ Ｐゴシック" panose="020B0600070205080204" pitchFamily="34" charset="-128"/>
                <a:cs typeface="+mn-cs"/>
              </a:rPr>
              <a:t>ACI Main DC</a:t>
            </a:r>
          </a:p>
          <a:p>
            <a:pPr algn="ctr" defTabSz="685783" fontAlgn="auto">
              <a:spcBef>
                <a:spcPts val="0"/>
              </a:spcBef>
              <a:spcAft>
                <a:spcPts val="0"/>
              </a:spcAft>
            </a:pPr>
            <a:r>
              <a:rPr lang="en-US" sz="1400" b="1" kern="0" dirty="0">
                <a:solidFill>
                  <a:schemeClr val="accent2"/>
                </a:solidFill>
                <a:latin typeface="Arial"/>
                <a:ea typeface="ＭＳ Ｐゴシック" panose="020B0600070205080204" pitchFamily="34" charset="-128"/>
                <a:cs typeface="+mn-cs"/>
              </a:rPr>
              <a:t>POD1</a:t>
            </a:r>
          </a:p>
        </p:txBody>
      </p:sp>
      <p:sp>
        <p:nvSpPr>
          <p:cNvPr id="197" name="Rectangle 196"/>
          <p:cNvSpPr/>
          <p:nvPr/>
        </p:nvSpPr>
        <p:spPr>
          <a:xfrm>
            <a:off x="4781479" y="4584989"/>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pPr>
            <a:r>
              <a:rPr lang="en-US" sz="1400" b="1" kern="0" dirty="0">
                <a:solidFill>
                  <a:schemeClr val="bg1"/>
                </a:solidFill>
                <a:latin typeface="Arial"/>
                <a:ea typeface="ＭＳ Ｐゴシック" panose="020B0600070205080204" pitchFamily="34" charset="-128"/>
                <a:cs typeface="+mn-cs"/>
              </a:rPr>
              <a:t>ACI Main DC</a:t>
            </a:r>
          </a:p>
          <a:p>
            <a:pPr algn="ctr" defTabSz="685783" fontAlgn="auto">
              <a:spcBef>
                <a:spcPts val="0"/>
              </a:spcBef>
              <a:spcAft>
                <a:spcPts val="0"/>
              </a:spcAft>
            </a:pPr>
            <a:r>
              <a:rPr lang="en-US" sz="1400" b="1" kern="0" dirty="0">
                <a:solidFill>
                  <a:schemeClr val="bg1"/>
                </a:solidFill>
                <a:latin typeface="Arial"/>
                <a:ea typeface="ＭＳ Ｐゴシック" panose="020B0600070205080204" pitchFamily="34" charset="-128"/>
                <a:cs typeface="+mn-cs"/>
              </a:rPr>
              <a:t>POD2</a:t>
            </a:r>
          </a:p>
        </p:txBody>
      </p:sp>
      <p:sp>
        <p:nvSpPr>
          <p:cNvPr id="198" name="Rectangle 197"/>
          <p:cNvSpPr/>
          <p:nvPr/>
        </p:nvSpPr>
        <p:spPr>
          <a:xfrm>
            <a:off x="-40661" y="122709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cxnSp>
        <p:nvCxnSpPr>
          <p:cNvPr id="35" name="Straight Connector 34"/>
          <p:cNvCxnSpPr>
            <a:cxnSpLocks/>
            <a:stCxn id="200" idx="2"/>
          </p:cNvCxnSpPr>
          <p:nvPr/>
        </p:nvCxnSpPr>
        <p:spPr>
          <a:xfrm>
            <a:off x="5929661" y="2702150"/>
            <a:ext cx="265528" cy="40363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5012492" y="4231298"/>
            <a:ext cx="186565" cy="187997"/>
            <a:chOff x="614534" y="2759311"/>
            <a:chExt cx="754497" cy="744524"/>
          </a:xfrm>
        </p:grpSpPr>
        <p:grpSp>
          <p:nvGrpSpPr>
            <p:cNvPr id="274" name="Shape 314"/>
            <p:cNvGrpSpPr/>
            <p:nvPr/>
          </p:nvGrpSpPr>
          <p:grpSpPr>
            <a:xfrm>
              <a:off x="614534" y="2759311"/>
              <a:ext cx="618543" cy="670935"/>
              <a:chOff x="1853" y="592"/>
              <a:chExt cx="2052" cy="2052"/>
            </a:xfrm>
          </p:grpSpPr>
          <p:sp>
            <p:nvSpPr>
              <p:cNvPr id="28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5" name="Shape 314"/>
            <p:cNvGrpSpPr/>
            <p:nvPr/>
          </p:nvGrpSpPr>
          <p:grpSpPr>
            <a:xfrm>
              <a:off x="864118" y="3145605"/>
              <a:ext cx="318315" cy="331871"/>
              <a:chOff x="1937" y="1496"/>
              <a:chExt cx="1056" cy="1015"/>
            </a:xfrm>
          </p:grpSpPr>
          <p:sp>
            <p:nvSpPr>
              <p:cNvPr id="27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76" name="Shape 325"/>
            <p:cNvSpPr/>
            <p:nvPr/>
          </p:nvSpPr>
          <p:spPr>
            <a:xfrm>
              <a:off x="1326830" y="3497950"/>
              <a:ext cx="42201" cy="5885"/>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9" name="Group 148"/>
          <p:cNvGrpSpPr/>
          <p:nvPr/>
        </p:nvGrpSpPr>
        <p:grpSpPr>
          <a:xfrm>
            <a:off x="3363137" y="4230470"/>
            <a:ext cx="186565" cy="187997"/>
            <a:chOff x="614534" y="2759311"/>
            <a:chExt cx="754497" cy="744524"/>
          </a:xfrm>
        </p:grpSpPr>
        <p:grpSp>
          <p:nvGrpSpPr>
            <p:cNvPr id="171" name="Shape 314"/>
            <p:cNvGrpSpPr/>
            <p:nvPr/>
          </p:nvGrpSpPr>
          <p:grpSpPr>
            <a:xfrm>
              <a:off x="614534" y="2759311"/>
              <a:ext cx="618543" cy="670935"/>
              <a:chOff x="1853" y="592"/>
              <a:chExt cx="2052" cy="2052"/>
            </a:xfrm>
          </p:grpSpPr>
          <p:sp>
            <p:nvSpPr>
              <p:cNvPr id="1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2" name="Shape 314"/>
            <p:cNvGrpSpPr/>
            <p:nvPr/>
          </p:nvGrpSpPr>
          <p:grpSpPr>
            <a:xfrm>
              <a:off x="864118" y="3145605"/>
              <a:ext cx="318315" cy="331871"/>
              <a:chOff x="1937" y="1496"/>
              <a:chExt cx="1056" cy="1015"/>
            </a:xfrm>
          </p:grpSpPr>
          <p:sp>
            <p:nvSpPr>
              <p:cNvPr id="17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73" name="Shape 325"/>
            <p:cNvSpPr/>
            <p:nvPr/>
          </p:nvSpPr>
          <p:spPr>
            <a:xfrm>
              <a:off x="1326830" y="3497950"/>
              <a:ext cx="42201" cy="5885"/>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50" name="Group 149"/>
          <p:cNvGrpSpPr/>
          <p:nvPr/>
        </p:nvGrpSpPr>
        <p:grpSpPr>
          <a:xfrm>
            <a:off x="3446022" y="4245653"/>
            <a:ext cx="186565" cy="187997"/>
            <a:chOff x="614534" y="2759311"/>
            <a:chExt cx="754497" cy="744524"/>
          </a:xfrm>
        </p:grpSpPr>
        <p:grpSp>
          <p:nvGrpSpPr>
            <p:cNvPr id="152" name="Shape 314"/>
            <p:cNvGrpSpPr/>
            <p:nvPr/>
          </p:nvGrpSpPr>
          <p:grpSpPr>
            <a:xfrm>
              <a:off x="614534" y="2759311"/>
              <a:ext cx="618543" cy="670935"/>
              <a:chOff x="1853" y="592"/>
              <a:chExt cx="2052" cy="2052"/>
            </a:xfrm>
          </p:grpSpPr>
          <p:sp>
            <p:nvSpPr>
              <p:cNvPr id="16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53" name="Shape 314"/>
            <p:cNvGrpSpPr/>
            <p:nvPr/>
          </p:nvGrpSpPr>
          <p:grpSpPr>
            <a:xfrm>
              <a:off x="864118" y="3145605"/>
              <a:ext cx="318315" cy="331871"/>
              <a:chOff x="1937" y="1496"/>
              <a:chExt cx="1056" cy="1015"/>
            </a:xfrm>
          </p:grpSpPr>
          <p:sp>
            <p:nvSpPr>
              <p:cNvPr id="15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54" name="Shape 325"/>
            <p:cNvSpPr/>
            <p:nvPr/>
          </p:nvSpPr>
          <p:spPr>
            <a:xfrm>
              <a:off x="1326830" y="3497950"/>
              <a:ext cx="42201" cy="5885"/>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151" name="Rounded Rectangle 150"/>
          <p:cNvSpPr/>
          <p:nvPr/>
        </p:nvSpPr>
        <p:spPr>
          <a:xfrm>
            <a:off x="3305990" y="4188429"/>
            <a:ext cx="1924799" cy="282137"/>
          </a:xfrm>
          <a:prstGeom prst="roundRect">
            <a:avLst/>
          </a:prstGeom>
          <a:noFill/>
          <a:ln w="1270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00"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729184" y="2535108"/>
            <a:ext cx="400953" cy="167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94" name="Straight Connector 293"/>
          <p:cNvCxnSpPr/>
          <p:nvPr/>
        </p:nvCxnSpPr>
        <p:spPr>
          <a:xfrm flipH="1" flipV="1">
            <a:off x="5865052" y="2699510"/>
            <a:ext cx="4919" cy="37011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295"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17546" y="2702150"/>
            <a:ext cx="400953" cy="167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05" name="Straight Connector 304"/>
          <p:cNvCxnSpPr/>
          <p:nvPr/>
        </p:nvCxnSpPr>
        <p:spPr>
          <a:xfrm flipH="1">
            <a:off x="2848873" y="2860139"/>
            <a:ext cx="3491" cy="35284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059866" y="2851718"/>
            <a:ext cx="298569" cy="36444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4172A6-7F44-49D5-ADE6-FF7B6ECFFA61}"/>
              </a:ext>
            </a:extLst>
          </p:cNvPr>
          <p:cNvSpPr txBox="1"/>
          <p:nvPr/>
        </p:nvSpPr>
        <p:spPr>
          <a:xfrm>
            <a:off x="173467" y="606736"/>
            <a:ext cx="4225335"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No extra VRF and sub-interface is required</a:t>
            </a:r>
          </a:p>
        </p:txBody>
      </p:sp>
      <p:sp>
        <p:nvSpPr>
          <p:cNvPr id="127" name="Rectangle: Rounded Corners 126">
            <a:extLst>
              <a:ext uri="{FF2B5EF4-FFF2-40B4-BE49-F238E27FC236}">
                <a16:creationId xmlns:a16="http://schemas.microsoft.com/office/drawing/2014/main" id="{C4C7D8FA-821F-4D5B-A987-055146300C98}"/>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Tree>
    <p:extLst>
      <p:ext uri="{BB962C8B-B14F-4D97-AF65-F5344CB8AC3E}">
        <p14:creationId xmlns:p14="http://schemas.microsoft.com/office/powerpoint/2010/main" val="3777759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6393985" y="3301531"/>
            <a:ext cx="2233143"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2104328" y="3188976"/>
            <a:ext cx="2685656"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2104328" y="1194595"/>
            <a:ext cx="2680088"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6445192" y="1332839"/>
            <a:ext cx="2216524"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2869353" y="2516190"/>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824726" y="2139457"/>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987871" y="1571709"/>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089" y="1364178"/>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203934"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7594758"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2813"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769"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5037"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937832"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7119301"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937832"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467272"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31129"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959172"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810658"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7638"/>
            <a:ext cx="8915400" cy="434975"/>
          </a:xfrm>
        </p:spPr>
        <p:txBody>
          <a:bodyPr/>
          <a:lstStyle/>
          <a:p>
            <a:r>
              <a:rPr lang="en-US" dirty="0"/>
              <a:t>Traffic between RL pairs across sites</a:t>
            </a:r>
          </a:p>
        </p:txBody>
      </p:sp>
      <p:grpSp>
        <p:nvGrpSpPr>
          <p:cNvPr id="159" name="Group 158"/>
          <p:cNvGrpSpPr/>
          <p:nvPr/>
        </p:nvGrpSpPr>
        <p:grpSpPr>
          <a:xfrm>
            <a:off x="2184024" y="3272046"/>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7260"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976"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2639042"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2406941"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2528173" y="4270512"/>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2641650"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245" y="186597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808" y="137715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7017815" y="1584682"/>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7531590" y="1584682"/>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7408696" y="1615057"/>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660462" y="2437894"/>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824726" y="2131930"/>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738"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937832"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6605112"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7607527"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6617819" y="1333859"/>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7564072" y="1366783"/>
            <a:ext cx="367408" cy="215444"/>
          </a:xfrm>
          <a:prstGeom prst="rect">
            <a:avLst/>
          </a:prstGeom>
          <a:noFill/>
        </p:spPr>
        <p:txBody>
          <a:bodyPr wrap="none" rtlCol="0">
            <a:spAutoFit/>
          </a:bodyPr>
          <a:lstStyle/>
          <a:p>
            <a:r>
              <a:rPr lang="en-US" sz="800" dirty="0">
                <a:latin typeface="+mn-lt"/>
              </a:rPr>
              <a:t>EP4</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6652624" y="1534257"/>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7348357" y="1615550"/>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6599029"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7425465"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2494748" y="4135208"/>
            <a:ext cx="419234" cy="184666"/>
          </a:xfrm>
          <a:prstGeom prst="rect">
            <a:avLst/>
          </a:prstGeom>
          <a:noFill/>
        </p:spPr>
        <p:txBody>
          <a:bodyPr wrap="square" rtlCol="0">
            <a:spAutoFit/>
          </a:bodyPr>
          <a:lstStyle/>
          <a:p>
            <a:r>
              <a:rPr lang="en-US" sz="600" dirty="0">
                <a:latin typeface="+mn-lt"/>
              </a:rPr>
              <a:t>Po1</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888215"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1953253" y="465923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6220022"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6123051" y="8488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652" y="127168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4021434" y="1479219"/>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3729620" y="1479219"/>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3646612" y="1311942"/>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2189186" y="1638908"/>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2" name="Oval 301">
            <a:extLst>
              <a:ext uri="{FF2B5EF4-FFF2-40B4-BE49-F238E27FC236}">
                <a16:creationId xmlns:a16="http://schemas.microsoft.com/office/drawing/2014/main" id="{2243CBF7-7BA0-478F-B159-E0D81DF454C2}"/>
              </a:ext>
            </a:extLst>
          </p:cNvPr>
          <p:cNvSpPr/>
          <p:nvPr/>
        </p:nvSpPr>
        <p:spPr>
          <a:xfrm>
            <a:off x="3888848" y="1513044"/>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312066" y="251743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2785262" y="2230854"/>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3491595" y="2228550"/>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3866281" y="1526041"/>
            <a:ext cx="419234" cy="184666"/>
          </a:xfrm>
          <a:prstGeom prst="rect">
            <a:avLst/>
          </a:prstGeom>
          <a:noFill/>
        </p:spPr>
        <p:txBody>
          <a:bodyPr wrap="square" rtlCol="0">
            <a:spAutoFit/>
          </a:bodyPr>
          <a:lstStyle/>
          <a:p>
            <a:r>
              <a:rPr lang="en-US" sz="600" dirty="0">
                <a:latin typeface="+mn-lt"/>
              </a:rPr>
              <a:t>Po1</a:t>
            </a:r>
          </a:p>
        </p:txBody>
      </p:sp>
      <p:sp>
        <p:nvSpPr>
          <p:cNvPr id="313" name="Rectangle 312">
            <a:extLst>
              <a:ext uri="{FF2B5EF4-FFF2-40B4-BE49-F238E27FC236}">
                <a16:creationId xmlns:a16="http://schemas.microsoft.com/office/drawing/2014/main" id="{9BDAE0EA-F4F8-4CED-85A4-EF17369C6154}"/>
              </a:ext>
            </a:extLst>
          </p:cNvPr>
          <p:cNvSpPr/>
          <p:nvPr/>
        </p:nvSpPr>
        <p:spPr>
          <a:xfrm>
            <a:off x="2014974" y="73518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Site2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752" y="1865976"/>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518" name="Rectangle 517">
            <a:extLst>
              <a:ext uri="{FF2B5EF4-FFF2-40B4-BE49-F238E27FC236}">
                <a16:creationId xmlns:a16="http://schemas.microsoft.com/office/drawing/2014/main" id="{702C4E04-26CC-4EF9-A8B4-99E8066FE866}"/>
              </a:ext>
            </a:extLst>
          </p:cNvPr>
          <p:cNvSpPr/>
          <p:nvPr/>
        </p:nvSpPr>
        <p:spPr>
          <a:xfrm>
            <a:off x="37564" y="1129473"/>
            <a:ext cx="1845368" cy="1015663"/>
          </a:xfrm>
          <a:prstGeom prst="rect">
            <a:avLst/>
          </a:prstGeom>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Traffic is forwarded through the Spines of the Pod where RL is attached</a:t>
            </a: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p:txBody>
      </p:sp>
      <p:sp>
        <p:nvSpPr>
          <p:cNvPr id="136" name="Rectangle: Rounded Corners 135">
            <a:extLst>
              <a:ext uri="{FF2B5EF4-FFF2-40B4-BE49-F238E27FC236}">
                <a16:creationId xmlns:a16="http://schemas.microsoft.com/office/drawing/2014/main" id="{39B83A08-DF8A-4DD9-B63A-6ABC0A7D6466}"/>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
        <p:nvSpPr>
          <p:cNvPr id="137" name="Freeform: Shape 136">
            <a:extLst>
              <a:ext uri="{FF2B5EF4-FFF2-40B4-BE49-F238E27FC236}">
                <a16:creationId xmlns:a16="http://schemas.microsoft.com/office/drawing/2014/main" id="{2B030A89-06A8-4318-8675-4642D1E52F82}"/>
              </a:ext>
            </a:extLst>
          </p:cNvPr>
          <p:cNvSpPr/>
          <p:nvPr/>
        </p:nvSpPr>
        <p:spPr>
          <a:xfrm>
            <a:off x="3330699" y="1553308"/>
            <a:ext cx="4038890" cy="2795954"/>
          </a:xfrm>
          <a:custGeom>
            <a:avLst/>
            <a:gdLst>
              <a:gd name="connsiteX0" fmla="*/ 3603501 w 4038890"/>
              <a:gd name="connsiteY0" fmla="*/ 0 h 2795954"/>
              <a:gd name="connsiteX1" fmla="*/ 3644532 w 4038890"/>
              <a:gd name="connsiteY1" fmla="*/ 480646 h 2795954"/>
              <a:gd name="connsiteX2" fmla="*/ 3556609 w 4038890"/>
              <a:gd name="connsiteY2" fmla="*/ 943707 h 2795954"/>
              <a:gd name="connsiteX3" fmla="*/ 151055 w 4038890"/>
              <a:gd name="connsiteY3" fmla="*/ 1072661 h 2795954"/>
              <a:gd name="connsiteX4" fmla="*/ 567224 w 4038890"/>
              <a:gd name="connsiteY4" fmla="*/ 615461 h 2795954"/>
              <a:gd name="connsiteX5" fmla="*/ 285870 w 4038890"/>
              <a:gd name="connsiteY5" fmla="*/ 1002323 h 2795954"/>
              <a:gd name="connsiteX6" fmla="*/ 549639 w 4038890"/>
              <a:gd name="connsiteY6" fmla="*/ 1395046 h 2795954"/>
              <a:gd name="connsiteX7" fmla="*/ 666870 w 4038890"/>
              <a:gd name="connsiteY7" fmla="*/ 2063261 h 2795954"/>
              <a:gd name="connsiteX8" fmla="*/ 315178 w 4038890"/>
              <a:gd name="connsiteY8" fmla="*/ 1348154 h 2795954"/>
              <a:gd name="connsiteX9" fmla="*/ 3849686 w 4038890"/>
              <a:gd name="connsiteY9" fmla="*/ 1430215 h 2795954"/>
              <a:gd name="connsiteX10" fmla="*/ 3568332 w 4038890"/>
              <a:gd name="connsiteY10" fmla="*/ 2203938 h 2795954"/>
              <a:gd name="connsiteX11" fmla="*/ 3662116 w 4038890"/>
              <a:gd name="connsiteY11" fmla="*/ 2795954 h 279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890" h="2795954">
                <a:moveTo>
                  <a:pt x="3603501" y="0"/>
                </a:moveTo>
                <a:cubicBezTo>
                  <a:pt x="3627924" y="161681"/>
                  <a:pt x="3652347" y="323362"/>
                  <a:pt x="3644532" y="480646"/>
                </a:cubicBezTo>
                <a:cubicBezTo>
                  <a:pt x="3636717" y="637930"/>
                  <a:pt x="4138855" y="845038"/>
                  <a:pt x="3556609" y="943707"/>
                </a:cubicBezTo>
                <a:cubicBezTo>
                  <a:pt x="2974363" y="1042376"/>
                  <a:pt x="649286" y="1127369"/>
                  <a:pt x="151055" y="1072661"/>
                </a:cubicBezTo>
                <a:cubicBezTo>
                  <a:pt x="-347176" y="1017953"/>
                  <a:pt x="544755" y="627184"/>
                  <a:pt x="567224" y="615461"/>
                </a:cubicBezTo>
                <a:cubicBezTo>
                  <a:pt x="589693" y="603738"/>
                  <a:pt x="288801" y="872392"/>
                  <a:pt x="285870" y="1002323"/>
                </a:cubicBezTo>
                <a:cubicBezTo>
                  <a:pt x="282939" y="1132254"/>
                  <a:pt x="486139" y="1218223"/>
                  <a:pt x="549639" y="1395046"/>
                </a:cubicBezTo>
                <a:cubicBezTo>
                  <a:pt x="613139" y="1571869"/>
                  <a:pt x="705947" y="2071076"/>
                  <a:pt x="666870" y="2063261"/>
                </a:cubicBezTo>
                <a:cubicBezTo>
                  <a:pt x="627793" y="2055446"/>
                  <a:pt x="-215291" y="1453662"/>
                  <a:pt x="315178" y="1348154"/>
                </a:cubicBezTo>
                <a:cubicBezTo>
                  <a:pt x="845647" y="1242646"/>
                  <a:pt x="3307494" y="1287584"/>
                  <a:pt x="3849686" y="1430215"/>
                </a:cubicBezTo>
                <a:cubicBezTo>
                  <a:pt x="4391878" y="1572846"/>
                  <a:pt x="3599594" y="1976315"/>
                  <a:pt x="3568332" y="2203938"/>
                </a:cubicBezTo>
                <a:cubicBezTo>
                  <a:pt x="3537070" y="2431561"/>
                  <a:pt x="3599593" y="2613757"/>
                  <a:pt x="3662116" y="2795954"/>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grpSp>
        <p:nvGrpSpPr>
          <p:cNvPr id="133" name="Group 132">
            <a:extLst>
              <a:ext uri="{FF2B5EF4-FFF2-40B4-BE49-F238E27FC236}">
                <a16:creationId xmlns:a16="http://schemas.microsoft.com/office/drawing/2014/main" id="{96E9EA66-CEC6-4577-A121-FBBE02F1D53F}"/>
              </a:ext>
            </a:extLst>
          </p:cNvPr>
          <p:cNvGrpSpPr/>
          <p:nvPr/>
        </p:nvGrpSpPr>
        <p:grpSpPr>
          <a:xfrm>
            <a:off x="2147975" y="2049647"/>
            <a:ext cx="340800" cy="246582"/>
            <a:chOff x="614534" y="2759311"/>
            <a:chExt cx="1043267" cy="871763"/>
          </a:xfrm>
        </p:grpSpPr>
        <p:grpSp>
          <p:nvGrpSpPr>
            <p:cNvPr id="135" name="Shape 314">
              <a:extLst>
                <a:ext uri="{FF2B5EF4-FFF2-40B4-BE49-F238E27FC236}">
                  <a16:creationId xmlns:a16="http://schemas.microsoft.com/office/drawing/2014/main" id="{8B011256-06AF-4AAF-AED9-CE4756522628}"/>
                </a:ext>
              </a:extLst>
            </p:cNvPr>
            <p:cNvGrpSpPr/>
            <p:nvPr/>
          </p:nvGrpSpPr>
          <p:grpSpPr>
            <a:xfrm>
              <a:off x="614534" y="2759311"/>
              <a:ext cx="618543" cy="670935"/>
              <a:chOff x="1853" y="592"/>
              <a:chExt cx="2052" cy="2052"/>
            </a:xfrm>
          </p:grpSpPr>
          <p:sp>
            <p:nvSpPr>
              <p:cNvPr id="181" name="Shape 315">
                <a:extLst>
                  <a:ext uri="{FF2B5EF4-FFF2-40B4-BE49-F238E27FC236}">
                    <a16:creationId xmlns:a16="http://schemas.microsoft.com/office/drawing/2014/main" id="{F2BF2B47-D4B2-4CFD-899A-3B55CB6C43D9}"/>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16">
                <a:extLst>
                  <a:ext uri="{FF2B5EF4-FFF2-40B4-BE49-F238E27FC236}">
                    <a16:creationId xmlns:a16="http://schemas.microsoft.com/office/drawing/2014/main" id="{D0E62B52-F71F-4523-A9E0-CDE36CA3339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17">
                <a:extLst>
                  <a:ext uri="{FF2B5EF4-FFF2-40B4-BE49-F238E27FC236}">
                    <a16:creationId xmlns:a16="http://schemas.microsoft.com/office/drawing/2014/main" id="{914812C2-3B57-416B-B54A-F6286AA8031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18">
                <a:extLst>
                  <a:ext uri="{FF2B5EF4-FFF2-40B4-BE49-F238E27FC236}">
                    <a16:creationId xmlns:a16="http://schemas.microsoft.com/office/drawing/2014/main" id="{9C0B7588-33BD-4508-9693-8EE3E9290443}"/>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19">
                <a:extLst>
                  <a:ext uri="{FF2B5EF4-FFF2-40B4-BE49-F238E27FC236}">
                    <a16:creationId xmlns:a16="http://schemas.microsoft.com/office/drawing/2014/main" id="{7DC2E15F-6CA4-4814-A6D7-B81E35E9553C}"/>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0">
                <a:extLst>
                  <a:ext uri="{FF2B5EF4-FFF2-40B4-BE49-F238E27FC236}">
                    <a16:creationId xmlns:a16="http://schemas.microsoft.com/office/drawing/2014/main" id="{62D9310C-BB1B-4DA3-8521-4D3B2C5F3764}"/>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1">
                <a:extLst>
                  <a:ext uri="{FF2B5EF4-FFF2-40B4-BE49-F238E27FC236}">
                    <a16:creationId xmlns:a16="http://schemas.microsoft.com/office/drawing/2014/main" id="{B8CA87B3-9F3D-4985-BEB4-EF3A567A78E5}"/>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22">
                <a:extLst>
                  <a:ext uri="{FF2B5EF4-FFF2-40B4-BE49-F238E27FC236}">
                    <a16:creationId xmlns:a16="http://schemas.microsoft.com/office/drawing/2014/main" id="{FA29999A-A05E-4862-A100-BC01D329F726}"/>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3">
                <a:extLst>
                  <a:ext uri="{FF2B5EF4-FFF2-40B4-BE49-F238E27FC236}">
                    <a16:creationId xmlns:a16="http://schemas.microsoft.com/office/drawing/2014/main" id="{EB38933E-88D3-4BE7-85C3-B3946FFA3DB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4">
                <a:extLst>
                  <a:ext uri="{FF2B5EF4-FFF2-40B4-BE49-F238E27FC236}">
                    <a16:creationId xmlns:a16="http://schemas.microsoft.com/office/drawing/2014/main" id="{0AD1610B-34E1-4A67-A8E0-F1C1BC9EA1E2}"/>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25">
                <a:extLst>
                  <a:ext uri="{FF2B5EF4-FFF2-40B4-BE49-F238E27FC236}">
                    <a16:creationId xmlns:a16="http://schemas.microsoft.com/office/drawing/2014/main" id="{B7BA1587-EC94-4FB0-B858-7CF1B05E3FB9}"/>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38" name="Shape 314">
              <a:extLst>
                <a:ext uri="{FF2B5EF4-FFF2-40B4-BE49-F238E27FC236}">
                  <a16:creationId xmlns:a16="http://schemas.microsoft.com/office/drawing/2014/main" id="{7E48FBB2-B692-4A44-927D-3C18D212F925}"/>
                </a:ext>
              </a:extLst>
            </p:cNvPr>
            <p:cNvGrpSpPr/>
            <p:nvPr/>
          </p:nvGrpSpPr>
          <p:grpSpPr>
            <a:xfrm>
              <a:off x="838797" y="2850027"/>
              <a:ext cx="618543" cy="670935"/>
              <a:chOff x="1853" y="592"/>
              <a:chExt cx="2052" cy="2052"/>
            </a:xfrm>
          </p:grpSpPr>
          <p:sp>
            <p:nvSpPr>
              <p:cNvPr id="152" name="Shape 315">
                <a:extLst>
                  <a:ext uri="{FF2B5EF4-FFF2-40B4-BE49-F238E27FC236}">
                    <a16:creationId xmlns:a16="http://schemas.microsoft.com/office/drawing/2014/main" id="{9B881AC7-B153-47EA-BCC1-D88338075D37}"/>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16">
                <a:extLst>
                  <a:ext uri="{FF2B5EF4-FFF2-40B4-BE49-F238E27FC236}">
                    <a16:creationId xmlns:a16="http://schemas.microsoft.com/office/drawing/2014/main" id="{8AE2B2F3-51AE-4314-A47A-3D6A139BE0C7}"/>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17">
                <a:extLst>
                  <a:ext uri="{FF2B5EF4-FFF2-40B4-BE49-F238E27FC236}">
                    <a16:creationId xmlns:a16="http://schemas.microsoft.com/office/drawing/2014/main" id="{322C28D0-B86F-46F6-A889-69D900ED9DF9}"/>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18">
                <a:extLst>
                  <a:ext uri="{FF2B5EF4-FFF2-40B4-BE49-F238E27FC236}">
                    <a16:creationId xmlns:a16="http://schemas.microsoft.com/office/drawing/2014/main" id="{590F40BF-1FBE-4CC0-B454-8BFB652FE5E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19">
                <a:extLst>
                  <a:ext uri="{FF2B5EF4-FFF2-40B4-BE49-F238E27FC236}">
                    <a16:creationId xmlns:a16="http://schemas.microsoft.com/office/drawing/2014/main" id="{9CF1A8A1-E685-4959-9404-05A85AF7691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0">
                <a:extLst>
                  <a:ext uri="{FF2B5EF4-FFF2-40B4-BE49-F238E27FC236}">
                    <a16:creationId xmlns:a16="http://schemas.microsoft.com/office/drawing/2014/main" id="{ACCF3870-A05F-44AE-AB05-076C7EC95537}"/>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1">
                <a:extLst>
                  <a:ext uri="{FF2B5EF4-FFF2-40B4-BE49-F238E27FC236}">
                    <a16:creationId xmlns:a16="http://schemas.microsoft.com/office/drawing/2014/main" id="{33B1CDBA-B1D2-44D3-9EFE-75B80D240EEC}"/>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2">
                <a:extLst>
                  <a:ext uri="{FF2B5EF4-FFF2-40B4-BE49-F238E27FC236}">
                    <a16:creationId xmlns:a16="http://schemas.microsoft.com/office/drawing/2014/main" id="{8F748FBB-0D30-4FFD-8BE1-FF0AF7E276CB}"/>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3">
                <a:extLst>
                  <a:ext uri="{FF2B5EF4-FFF2-40B4-BE49-F238E27FC236}">
                    <a16:creationId xmlns:a16="http://schemas.microsoft.com/office/drawing/2014/main" id="{AF0FBF1C-528D-4EFA-886F-2E5D4EEF53B3}"/>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24">
                <a:extLst>
                  <a:ext uri="{FF2B5EF4-FFF2-40B4-BE49-F238E27FC236}">
                    <a16:creationId xmlns:a16="http://schemas.microsoft.com/office/drawing/2014/main" id="{D6345EA9-9C44-41B6-AC00-2607326658E0}"/>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5">
                <a:extLst>
                  <a:ext uri="{FF2B5EF4-FFF2-40B4-BE49-F238E27FC236}">
                    <a16:creationId xmlns:a16="http://schemas.microsoft.com/office/drawing/2014/main" id="{09A46609-A674-48FA-A0C3-A54F35B707B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39" name="Shape 314">
              <a:extLst>
                <a:ext uri="{FF2B5EF4-FFF2-40B4-BE49-F238E27FC236}">
                  <a16:creationId xmlns:a16="http://schemas.microsoft.com/office/drawing/2014/main" id="{241A3A90-BACE-47A8-ADF1-A4224A6AB92A}"/>
                </a:ext>
              </a:extLst>
            </p:cNvPr>
            <p:cNvGrpSpPr/>
            <p:nvPr/>
          </p:nvGrpSpPr>
          <p:grpSpPr>
            <a:xfrm>
              <a:off x="1039258" y="2960139"/>
              <a:ext cx="618543" cy="670935"/>
              <a:chOff x="1853" y="592"/>
              <a:chExt cx="2052" cy="2052"/>
            </a:xfrm>
          </p:grpSpPr>
          <p:sp>
            <p:nvSpPr>
              <p:cNvPr id="140" name="Shape 315">
                <a:extLst>
                  <a:ext uri="{FF2B5EF4-FFF2-40B4-BE49-F238E27FC236}">
                    <a16:creationId xmlns:a16="http://schemas.microsoft.com/office/drawing/2014/main" id="{F91F787D-7DE8-4A6E-87F4-28DBE433DED8}"/>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16">
                <a:extLst>
                  <a:ext uri="{FF2B5EF4-FFF2-40B4-BE49-F238E27FC236}">
                    <a16:creationId xmlns:a16="http://schemas.microsoft.com/office/drawing/2014/main" id="{1C56373F-F5C7-468D-8F3F-A07424FF90DA}"/>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17">
                <a:extLst>
                  <a:ext uri="{FF2B5EF4-FFF2-40B4-BE49-F238E27FC236}">
                    <a16:creationId xmlns:a16="http://schemas.microsoft.com/office/drawing/2014/main" id="{CA85713E-F010-4790-84CD-820CEA7AD7F5}"/>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4" name="Shape 318">
                <a:extLst>
                  <a:ext uri="{FF2B5EF4-FFF2-40B4-BE49-F238E27FC236}">
                    <a16:creationId xmlns:a16="http://schemas.microsoft.com/office/drawing/2014/main" id="{75D48E8F-283B-45F9-8AB1-8EA0E5B3C69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19">
                <a:extLst>
                  <a:ext uri="{FF2B5EF4-FFF2-40B4-BE49-F238E27FC236}">
                    <a16:creationId xmlns:a16="http://schemas.microsoft.com/office/drawing/2014/main" id="{F7CC9B62-87FE-480F-8B35-B2AFDC9972A4}"/>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0">
                <a:extLst>
                  <a:ext uri="{FF2B5EF4-FFF2-40B4-BE49-F238E27FC236}">
                    <a16:creationId xmlns:a16="http://schemas.microsoft.com/office/drawing/2014/main" id="{77D8ADD0-0D03-4B66-B24E-890B7EC08A3C}"/>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21">
                <a:extLst>
                  <a:ext uri="{FF2B5EF4-FFF2-40B4-BE49-F238E27FC236}">
                    <a16:creationId xmlns:a16="http://schemas.microsoft.com/office/drawing/2014/main" id="{03A32B6F-D5EA-4EEA-ACA5-E87B7A8DF12F}"/>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22">
                <a:extLst>
                  <a:ext uri="{FF2B5EF4-FFF2-40B4-BE49-F238E27FC236}">
                    <a16:creationId xmlns:a16="http://schemas.microsoft.com/office/drawing/2014/main" id="{45646C83-1076-40D2-A18C-DA85B942C160}"/>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23">
                <a:extLst>
                  <a:ext uri="{FF2B5EF4-FFF2-40B4-BE49-F238E27FC236}">
                    <a16:creationId xmlns:a16="http://schemas.microsoft.com/office/drawing/2014/main" id="{D1EFAF77-6F5D-461B-AB35-3F2BD45E4F00}"/>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24">
                <a:extLst>
                  <a:ext uri="{FF2B5EF4-FFF2-40B4-BE49-F238E27FC236}">
                    <a16:creationId xmlns:a16="http://schemas.microsoft.com/office/drawing/2014/main" id="{9C5F12AD-F883-419F-B67F-443CD6EAF432}"/>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25">
                <a:extLst>
                  <a:ext uri="{FF2B5EF4-FFF2-40B4-BE49-F238E27FC236}">
                    <a16:creationId xmlns:a16="http://schemas.microsoft.com/office/drawing/2014/main" id="{765330B1-6CE4-4203-873E-C661BAF319EC}"/>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92" name="Picture 191">
            <a:extLst>
              <a:ext uri="{FF2B5EF4-FFF2-40B4-BE49-F238E27FC236}">
                <a16:creationId xmlns:a16="http://schemas.microsoft.com/office/drawing/2014/main" id="{83021037-CB7E-46B9-93A5-8AAD0F0CBF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3347" y="2583974"/>
            <a:ext cx="573249" cy="339671"/>
          </a:xfrm>
          <a:prstGeom prst="rect">
            <a:avLst/>
          </a:prstGeom>
        </p:spPr>
      </p:pic>
      <p:cxnSp>
        <p:nvCxnSpPr>
          <p:cNvPr id="193" name="Straight Arrow Connector 192">
            <a:extLst>
              <a:ext uri="{FF2B5EF4-FFF2-40B4-BE49-F238E27FC236}">
                <a16:creationId xmlns:a16="http://schemas.microsoft.com/office/drawing/2014/main" id="{A9350F18-7CA1-49F0-B357-93FD4545D0F8}"/>
              </a:ext>
            </a:extLst>
          </p:cNvPr>
          <p:cNvCxnSpPr>
            <a:cxnSpLocks/>
            <a:stCxn id="192" idx="0"/>
          </p:cNvCxnSpPr>
          <p:nvPr/>
        </p:nvCxnSpPr>
        <p:spPr>
          <a:xfrm flipH="1" flipV="1">
            <a:off x="2264954" y="2273409"/>
            <a:ext cx="255018" cy="3105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1332D73-D323-4942-ACA7-A1771B78B19A}"/>
              </a:ext>
            </a:extLst>
          </p:cNvPr>
          <p:cNvCxnSpPr>
            <a:cxnSpLocks/>
            <a:stCxn id="192" idx="2"/>
          </p:cNvCxnSpPr>
          <p:nvPr/>
        </p:nvCxnSpPr>
        <p:spPr>
          <a:xfrm flipH="1">
            <a:off x="2343344" y="2923645"/>
            <a:ext cx="176628" cy="3496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1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95714" y="3070273"/>
            <a:ext cx="2685656"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46" name="Rounded Rectangle 45"/>
          <p:cNvSpPr/>
          <p:nvPr/>
        </p:nvSpPr>
        <p:spPr>
          <a:xfrm>
            <a:off x="6038208" y="3243650"/>
            <a:ext cx="2233143"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395714" y="1075892"/>
            <a:ext cx="2680088"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6148049" y="1274958"/>
            <a:ext cx="2135926"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1903470" y="2423953"/>
            <a:ext cx="5335064" cy="54416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468949" y="2081576"/>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632094" y="1513828"/>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312" y="1306297"/>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20291" y="3244212"/>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7238981" y="3800016"/>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036" y="352653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992" y="3507990"/>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530346" y="2719087"/>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582055" y="2837685"/>
            <a:ext cx="112555" cy="670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694610" y="2837685"/>
            <a:ext cx="956489" cy="688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582055" y="3773944"/>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111495" y="4079473"/>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922515" y="273334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1375529" y="2885656"/>
            <a:ext cx="726515" cy="35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2102044" y="2885656"/>
            <a:ext cx="265224" cy="371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28575"/>
            <a:ext cx="9020175" cy="434975"/>
          </a:xfrm>
        </p:spPr>
        <p:txBody>
          <a:bodyPr/>
          <a:lstStyle/>
          <a:p>
            <a:r>
              <a:rPr lang="en-US" dirty="0"/>
              <a:t>VXLAN tunnels from RL to ACI main DC with Multi-site</a:t>
            </a:r>
          </a:p>
        </p:txBody>
      </p:sp>
      <p:grpSp>
        <p:nvGrpSpPr>
          <p:cNvPr id="159" name="Group 158"/>
          <p:cNvGrpSpPr/>
          <p:nvPr/>
        </p:nvGrpSpPr>
        <p:grpSpPr>
          <a:xfrm>
            <a:off x="475410" y="3153343"/>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46" y="4224320"/>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199" y="415786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930428" y="4023142"/>
            <a:ext cx="471173" cy="201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823298" y="4022150"/>
            <a:ext cx="107130" cy="202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819559" y="4151809"/>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933036" y="4220877"/>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031" y="1319270"/>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662038" y="1526801"/>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7175813" y="1526801"/>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7052919" y="1557176"/>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304685" y="238001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468949" y="2074049"/>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961" y="4151776"/>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582055" y="3773944"/>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6249335" y="4154949"/>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7251750" y="4168132"/>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6262042" y="1275978"/>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7208295" y="1308902"/>
            <a:ext cx="367408" cy="215444"/>
          </a:xfrm>
          <a:prstGeom prst="rect">
            <a:avLst/>
          </a:prstGeom>
          <a:noFill/>
        </p:spPr>
        <p:txBody>
          <a:bodyPr wrap="none" rtlCol="0">
            <a:spAutoFit/>
          </a:bodyPr>
          <a:lstStyle/>
          <a:p>
            <a:r>
              <a:rPr lang="en-US" sz="800" dirty="0">
                <a:latin typeface="+mn-lt"/>
              </a:rPr>
              <a:t>EP4</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6296847" y="1476376"/>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992580" y="1557669"/>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6243252" y="3754410"/>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7069688" y="3917105"/>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786134" y="4016505"/>
            <a:ext cx="419234" cy="184666"/>
          </a:xfrm>
          <a:prstGeom prst="rect">
            <a:avLst/>
          </a:prstGeom>
          <a:noFill/>
        </p:spPr>
        <p:txBody>
          <a:bodyPr wrap="square" rtlCol="0">
            <a:spAutoFit/>
          </a:bodyPr>
          <a:lstStyle/>
          <a:p>
            <a:r>
              <a:rPr lang="en-US" sz="600" dirty="0">
                <a:latin typeface="+mn-lt"/>
              </a:rPr>
              <a:t>Po1</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532438" y="1787248"/>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306360" y="451601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5729410" y="444269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5767274" y="790989"/>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038" y="1152985"/>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2312820" y="1360516"/>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021006" y="1360516"/>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1937998" y="1193239"/>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480572" y="1520205"/>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2" name="Oval 301">
            <a:extLst>
              <a:ext uri="{FF2B5EF4-FFF2-40B4-BE49-F238E27FC236}">
                <a16:creationId xmlns:a16="http://schemas.microsoft.com/office/drawing/2014/main" id="{2243CBF7-7BA0-478F-B159-E0D81DF454C2}"/>
              </a:ext>
            </a:extLst>
          </p:cNvPr>
          <p:cNvSpPr/>
          <p:nvPr/>
        </p:nvSpPr>
        <p:spPr>
          <a:xfrm>
            <a:off x="2180234" y="1394341"/>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274468" y="245526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cxnSpLocks/>
            <a:stCxn id="309" idx="2"/>
            <a:endCxn id="310" idx="0"/>
          </p:cNvCxnSpPr>
          <p:nvPr/>
        </p:nvCxnSpPr>
        <p:spPr>
          <a:xfrm>
            <a:off x="1076648" y="2112151"/>
            <a:ext cx="1377349" cy="34311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H="1" flipV="1">
            <a:off x="2110681" y="2109847"/>
            <a:ext cx="343316" cy="34542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2157667" y="1407338"/>
            <a:ext cx="419234" cy="184666"/>
          </a:xfrm>
          <a:prstGeom prst="rect">
            <a:avLst/>
          </a:prstGeom>
          <a:noFill/>
        </p:spPr>
        <p:txBody>
          <a:bodyPr wrap="square" rtlCol="0">
            <a:spAutoFit/>
          </a:bodyPr>
          <a:lstStyle/>
          <a:p>
            <a:r>
              <a:rPr lang="en-US" sz="600" dirty="0">
                <a:latin typeface="+mn-lt"/>
              </a:rPr>
              <a:t>Po1</a:t>
            </a:r>
          </a:p>
        </p:txBody>
      </p:sp>
      <p:sp>
        <p:nvSpPr>
          <p:cNvPr id="313" name="Rectangle 312">
            <a:extLst>
              <a:ext uri="{FF2B5EF4-FFF2-40B4-BE49-F238E27FC236}">
                <a16:creationId xmlns:a16="http://schemas.microsoft.com/office/drawing/2014/main" id="{9BDAE0EA-F4F8-4CED-85A4-EF17369C6154}"/>
              </a:ext>
            </a:extLst>
          </p:cNvPr>
          <p:cNvSpPr/>
          <p:nvPr/>
        </p:nvSpPr>
        <p:spPr>
          <a:xfrm>
            <a:off x="306360" y="61648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Site2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sp>
        <p:nvSpPr>
          <p:cNvPr id="137" name="Rounded Rectangle 102">
            <a:extLst>
              <a:ext uri="{FF2B5EF4-FFF2-40B4-BE49-F238E27FC236}">
                <a16:creationId xmlns:a16="http://schemas.microsoft.com/office/drawing/2014/main" id="{B1B22FBF-860A-4F09-B5DC-D02DAC197EB7}"/>
              </a:ext>
            </a:extLst>
          </p:cNvPr>
          <p:cNvSpPr/>
          <p:nvPr/>
        </p:nvSpPr>
        <p:spPr>
          <a:xfrm>
            <a:off x="1903567" y="3243094"/>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Site1-DCI-Ucast-TEP </a:t>
            </a:r>
          </a:p>
        </p:txBody>
      </p:sp>
      <p:sp>
        <p:nvSpPr>
          <p:cNvPr id="138" name="Rounded Rectangle 102">
            <a:extLst>
              <a:ext uri="{FF2B5EF4-FFF2-40B4-BE49-F238E27FC236}">
                <a16:creationId xmlns:a16="http://schemas.microsoft.com/office/drawing/2014/main" id="{A7DE9F09-FF9C-4884-B0C9-C36B266DA342}"/>
              </a:ext>
            </a:extLst>
          </p:cNvPr>
          <p:cNvSpPr/>
          <p:nvPr/>
        </p:nvSpPr>
        <p:spPr>
          <a:xfrm>
            <a:off x="868620" y="3247974"/>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Site1-DCI-Ucast-TEP </a:t>
            </a:r>
          </a:p>
        </p:txBody>
      </p:sp>
      <p:sp>
        <p:nvSpPr>
          <p:cNvPr id="142" name="Rounded Rectangle 102">
            <a:extLst>
              <a:ext uri="{FF2B5EF4-FFF2-40B4-BE49-F238E27FC236}">
                <a16:creationId xmlns:a16="http://schemas.microsoft.com/office/drawing/2014/main" id="{61B8BE1C-C799-459F-809C-BA634BE0C93A}"/>
              </a:ext>
            </a:extLst>
          </p:cNvPr>
          <p:cNvSpPr/>
          <p:nvPr/>
        </p:nvSpPr>
        <p:spPr>
          <a:xfrm>
            <a:off x="6718524" y="3723189"/>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44" name="Rounded Rectangle 102">
            <a:extLst>
              <a:ext uri="{FF2B5EF4-FFF2-40B4-BE49-F238E27FC236}">
                <a16:creationId xmlns:a16="http://schemas.microsoft.com/office/drawing/2014/main" id="{67B7812D-B237-4EF5-A450-B1A6A0E1AE74}"/>
              </a:ext>
            </a:extLst>
          </p:cNvPr>
          <p:cNvSpPr/>
          <p:nvPr/>
        </p:nvSpPr>
        <p:spPr>
          <a:xfrm>
            <a:off x="6182679" y="3447380"/>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45" name="Rounded Rectangle 102">
            <a:extLst>
              <a:ext uri="{FF2B5EF4-FFF2-40B4-BE49-F238E27FC236}">
                <a16:creationId xmlns:a16="http://schemas.microsoft.com/office/drawing/2014/main" id="{D6C30F99-D487-405B-AC2C-9E15242FEE8E}"/>
              </a:ext>
            </a:extLst>
          </p:cNvPr>
          <p:cNvSpPr/>
          <p:nvPr/>
        </p:nvSpPr>
        <p:spPr>
          <a:xfrm>
            <a:off x="7217167" y="342855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57" name="Rounded Rectangle 102">
            <a:extLst>
              <a:ext uri="{FF2B5EF4-FFF2-40B4-BE49-F238E27FC236}">
                <a16:creationId xmlns:a16="http://schemas.microsoft.com/office/drawing/2014/main" id="{AA9152D2-18E5-4BA3-B503-85F1DF678355}"/>
              </a:ext>
            </a:extLst>
          </p:cNvPr>
          <p:cNvSpPr/>
          <p:nvPr/>
        </p:nvSpPr>
        <p:spPr>
          <a:xfrm>
            <a:off x="1668814" y="1786930"/>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Site2-DCI-Ucast-TEP </a:t>
            </a:r>
          </a:p>
        </p:txBody>
      </p:sp>
      <p:sp>
        <p:nvSpPr>
          <p:cNvPr id="158" name="Rounded Rectangle 102">
            <a:extLst>
              <a:ext uri="{FF2B5EF4-FFF2-40B4-BE49-F238E27FC236}">
                <a16:creationId xmlns:a16="http://schemas.microsoft.com/office/drawing/2014/main" id="{BF265F5D-527D-4FF5-A999-2DD3CAA24558}"/>
              </a:ext>
            </a:extLst>
          </p:cNvPr>
          <p:cNvSpPr/>
          <p:nvPr/>
        </p:nvSpPr>
        <p:spPr>
          <a:xfrm>
            <a:off x="605227" y="178142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Site2-DCI-Ucast-TEP </a:t>
            </a:r>
          </a:p>
        </p:txBody>
      </p:sp>
      <p:sp>
        <p:nvSpPr>
          <p:cNvPr id="176" name="Speech Bubble: Rectangle 175">
            <a:extLst>
              <a:ext uri="{FF2B5EF4-FFF2-40B4-BE49-F238E27FC236}">
                <a16:creationId xmlns:a16="http://schemas.microsoft.com/office/drawing/2014/main" id="{21298730-D043-4339-BEAA-0B3C243FAAEC}"/>
              </a:ext>
            </a:extLst>
          </p:cNvPr>
          <p:cNvSpPr/>
          <p:nvPr/>
        </p:nvSpPr>
        <p:spPr>
          <a:xfrm>
            <a:off x="2881094" y="1406493"/>
            <a:ext cx="3275396" cy="572712"/>
          </a:xfrm>
          <a:prstGeom prst="wedgeRectCallout">
            <a:avLst>
              <a:gd name="adj1" fmla="val 32110"/>
              <a:gd name="adj2" fmla="val 13576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200" dirty="0">
                <a:solidFill>
                  <a:srgbClr val="FFFFFF"/>
                </a:solidFill>
                <a:latin typeface="Arial"/>
              </a:rPr>
              <a:t>VLAN Tunnel between Spine and RL is formed with Anycast IP used for ACI multi-site</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975" y="1808095"/>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468" y="1808095"/>
            <a:ext cx="368125" cy="273481"/>
          </a:xfrm>
          <a:prstGeom prst="rect">
            <a:avLst/>
          </a:prstGeom>
          <a:noFill/>
          <a:extLst>
            <a:ext uri="{909E8E84-426E-40DD-AFC4-6F175D3DCCD1}">
              <a14:hiddenFill xmlns:a14="http://schemas.microsoft.com/office/drawing/2010/main">
                <a:solidFill>
                  <a:srgbClr val="FFFFFF"/>
                </a:solidFill>
              </a14:hiddenFill>
            </a:ext>
          </a:extLst>
        </p:spPr>
      </p:pic>
      <p:sp>
        <p:nvSpPr>
          <p:cNvPr id="146" name="Rounded Rectangle 102">
            <a:extLst>
              <a:ext uri="{FF2B5EF4-FFF2-40B4-BE49-F238E27FC236}">
                <a16:creationId xmlns:a16="http://schemas.microsoft.com/office/drawing/2014/main" id="{71B31EFF-BFB0-412C-9B12-C5F775990814}"/>
              </a:ext>
            </a:extLst>
          </p:cNvPr>
          <p:cNvSpPr/>
          <p:nvPr/>
        </p:nvSpPr>
        <p:spPr>
          <a:xfrm>
            <a:off x="7317521" y="1716706"/>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sp>
        <p:nvSpPr>
          <p:cNvPr id="148" name="Rounded Rectangle 102">
            <a:extLst>
              <a:ext uri="{FF2B5EF4-FFF2-40B4-BE49-F238E27FC236}">
                <a16:creationId xmlns:a16="http://schemas.microsoft.com/office/drawing/2014/main" id="{2BEBC79A-7535-4C86-970C-B4755BDD28CF}"/>
              </a:ext>
            </a:extLst>
          </p:cNvPr>
          <p:cNvSpPr/>
          <p:nvPr/>
        </p:nvSpPr>
        <p:spPr>
          <a:xfrm>
            <a:off x="6221635" y="1721582"/>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147" name="Rounded Rectangle 102">
            <a:extLst>
              <a:ext uri="{FF2B5EF4-FFF2-40B4-BE49-F238E27FC236}">
                <a16:creationId xmlns:a16="http://schemas.microsoft.com/office/drawing/2014/main" id="{98235AF3-43D2-4D2B-9BB4-1D6982807056}"/>
              </a:ext>
            </a:extLst>
          </p:cNvPr>
          <p:cNvSpPr/>
          <p:nvPr/>
        </p:nvSpPr>
        <p:spPr>
          <a:xfrm>
            <a:off x="6719599" y="1968519"/>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sp>
        <p:nvSpPr>
          <p:cNvPr id="149" name="Rectangle: Rounded Corners 148">
            <a:extLst>
              <a:ext uri="{FF2B5EF4-FFF2-40B4-BE49-F238E27FC236}">
                <a16:creationId xmlns:a16="http://schemas.microsoft.com/office/drawing/2014/main" id="{58E3D271-9A87-4491-BBE2-A020902774A6}"/>
              </a:ext>
            </a:extLst>
          </p:cNvPr>
          <p:cNvSpPr/>
          <p:nvPr/>
        </p:nvSpPr>
        <p:spPr>
          <a:xfrm>
            <a:off x="7882848" y="399146"/>
            <a:ext cx="1243144" cy="274637"/>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
        <p:nvSpPr>
          <p:cNvPr id="44" name="Freeform: Shape 43">
            <a:extLst>
              <a:ext uri="{FF2B5EF4-FFF2-40B4-BE49-F238E27FC236}">
                <a16:creationId xmlns:a16="http://schemas.microsoft.com/office/drawing/2014/main" id="{74E711B9-025E-44F8-8552-A73B6B0FDA0A}"/>
              </a:ext>
            </a:extLst>
          </p:cNvPr>
          <p:cNvSpPr/>
          <p:nvPr/>
        </p:nvSpPr>
        <p:spPr>
          <a:xfrm>
            <a:off x="1991287" y="2757067"/>
            <a:ext cx="4832815" cy="695817"/>
          </a:xfrm>
          <a:custGeom>
            <a:avLst/>
            <a:gdLst>
              <a:gd name="connsiteX0" fmla="*/ 4607406 w 4832815"/>
              <a:gd name="connsiteY0" fmla="*/ 695817 h 695817"/>
              <a:gd name="connsiteX1" fmla="*/ 4661997 w 4832815"/>
              <a:gd name="connsiteY1" fmla="*/ 54372 h 695817"/>
              <a:gd name="connsiteX2" fmla="*/ 2710367 w 4832815"/>
              <a:gd name="connsiteY2" fmla="*/ 47548 h 695817"/>
              <a:gd name="connsiteX3" fmla="*/ 199179 w 4832815"/>
              <a:gd name="connsiteY3" fmla="*/ 27076 h 695817"/>
              <a:gd name="connsiteX4" fmla="*/ 342480 w 4832815"/>
              <a:gd name="connsiteY4" fmla="*/ 463805 h 69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2815" h="695817">
                <a:moveTo>
                  <a:pt x="4607406" y="695817"/>
                </a:moveTo>
                <a:cubicBezTo>
                  <a:pt x="4792788" y="429117"/>
                  <a:pt x="4978170" y="162417"/>
                  <a:pt x="4661997" y="54372"/>
                </a:cubicBezTo>
                <a:cubicBezTo>
                  <a:pt x="4345824" y="-53673"/>
                  <a:pt x="2710367" y="47548"/>
                  <a:pt x="2710367" y="47548"/>
                </a:cubicBezTo>
                <a:cubicBezTo>
                  <a:pt x="1966564" y="42999"/>
                  <a:pt x="593827" y="-42300"/>
                  <a:pt x="199179" y="27076"/>
                </a:cubicBezTo>
                <a:cubicBezTo>
                  <a:pt x="-195469" y="96452"/>
                  <a:pt x="73505" y="280128"/>
                  <a:pt x="342480" y="463805"/>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Shape 50">
            <a:extLst>
              <a:ext uri="{FF2B5EF4-FFF2-40B4-BE49-F238E27FC236}">
                <a16:creationId xmlns:a16="http://schemas.microsoft.com/office/drawing/2014/main" id="{F344888B-2A30-4EF4-B2ED-BBDEC1561BA3}"/>
              </a:ext>
            </a:extLst>
          </p:cNvPr>
          <p:cNvSpPr/>
          <p:nvPr/>
        </p:nvSpPr>
        <p:spPr>
          <a:xfrm>
            <a:off x="2046300" y="2774204"/>
            <a:ext cx="5459969" cy="630912"/>
          </a:xfrm>
          <a:custGeom>
            <a:avLst/>
            <a:gdLst>
              <a:gd name="connsiteX0" fmla="*/ 314763 w 5459969"/>
              <a:gd name="connsiteY0" fmla="*/ 453492 h 630912"/>
              <a:gd name="connsiteX1" fmla="*/ 171461 w 5459969"/>
              <a:gd name="connsiteY1" fmla="*/ 71354 h 630912"/>
              <a:gd name="connsiteX2" fmla="*/ 2389222 w 5459969"/>
              <a:gd name="connsiteY2" fmla="*/ 119121 h 630912"/>
              <a:gd name="connsiteX3" fmla="*/ 4641103 w 5459969"/>
              <a:gd name="connsiteY3" fmla="*/ 23587 h 630912"/>
              <a:gd name="connsiteX4" fmla="*/ 5459969 w 5459969"/>
              <a:gd name="connsiteY4" fmla="*/ 630912 h 63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969" h="630912">
                <a:moveTo>
                  <a:pt x="314763" y="453492"/>
                </a:moveTo>
                <a:cubicBezTo>
                  <a:pt x="70240" y="290287"/>
                  <a:pt x="-174282" y="127082"/>
                  <a:pt x="171461" y="71354"/>
                </a:cubicBezTo>
                <a:cubicBezTo>
                  <a:pt x="517204" y="15626"/>
                  <a:pt x="1644282" y="127082"/>
                  <a:pt x="2389222" y="119121"/>
                </a:cubicBezTo>
                <a:cubicBezTo>
                  <a:pt x="3134162" y="111160"/>
                  <a:pt x="4129312" y="-61711"/>
                  <a:pt x="4641103" y="23587"/>
                </a:cubicBezTo>
                <a:cubicBezTo>
                  <a:pt x="5152894" y="108885"/>
                  <a:pt x="5306431" y="369898"/>
                  <a:pt x="5459969" y="630912"/>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Freeform: Shape 51">
            <a:extLst>
              <a:ext uri="{FF2B5EF4-FFF2-40B4-BE49-F238E27FC236}">
                <a16:creationId xmlns:a16="http://schemas.microsoft.com/office/drawing/2014/main" id="{6767694C-7832-476D-935C-29BFCD70A544}"/>
              </a:ext>
            </a:extLst>
          </p:cNvPr>
          <p:cNvSpPr/>
          <p:nvPr/>
        </p:nvSpPr>
        <p:spPr>
          <a:xfrm>
            <a:off x="1757896" y="2671772"/>
            <a:ext cx="5476382" cy="1067715"/>
          </a:xfrm>
          <a:custGeom>
            <a:avLst/>
            <a:gdLst>
              <a:gd name="connsiteX0" fmla="*/ 5434474 w 5476382"/>
              <a:gd name="connsiteY0" fmla="*/ 1067715 h 1067715"/>
              <a:gd name="connsiteX1" fmla="*/ 5373059 w 5476382"/>
              <a:gd name="connsiteY1" fmla="*/ 596867 h 1067715"/>
              <a:gd name="connsiteX2" fmla="*/ 5004570 w 5476382"/>
              <a:gd name="connsiteY2" fmla="*/ 71428 h 1067715"/>
              <a:gd name="connsiteX3" fmla="*/ 391626 w 5476382"/>
              <a:gd name="connsiteY3" fmla="*/ 57780 h 1067715"/>
              <a:gd name="connsiteX4" fmla="*/ 562223 w 5476382"/>
              <a:gd name="connsiteY4" fmla="*/ 562747 h 1067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382" h="1067715">
                <a:moveTo>
                  <a:pt x="5434474" y="1067715"/>
                </a:moveTo>
                <a:cubicBezTo>
                  <a:pt x="5439592" y="915315"/>
                  <a:pt x="5444710" y="762915"/>
                  <a:pt x="5373059" y="596867"/>
                </a:cubicBezTo>
                <a:cubicBezTo>
                  <a:pt x="5301408" y="430819"/>
                  <a:pt x="5834809" y="161276"/>
                  <a:pt x="5004570" y="71428"/>
                </a:cubicBezTo>
                <a:cubicBezTo>
                  <a:pt x="4174331" y="-18420"/>
                  <a:pt x="1132017" y="-24106"/>
                  <a:pt x="391626" y="57780"/>
                </a:cubicBezTo>
                <a:cubicBezTo>
                  <a:pt x="-348765" y="139666"/>
                  <a:pt x="106729" y="351206"/>
                  <a:pt x="562223" y="562747"/>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53">
            <a:extLst>
              <a:ext uri="{FF2B5EF4-FFF2-40B4-BE49-F238E27FC236}">
                <a16:creationId xmlns:a16="http://schemas.microsoft.com/office/drawing/2014/main" id="{6F57B3FD-216C-4BCE-812D-BC774C2D6EB0}"/>
              </a:ext>
            </a:extLst>
          </p:cNvPr>
          <p:cNvSpPr/>
          <p:nvPr/>
        </p:nvSpPr>
        <p:spPr>
          <a:xfrm>
            <a:off x="2115403" y="1937982"/>
            <a:ext cx="4630647" cy="638934"/>
          </a:xfrm>
          <a:custGeom>
            <a:avLst/>
            <a:gdLst>
              <a:gd name="connsiteX0" fmla="*/ 4503761 w 4630647"/>
              <a:gd name="connsiteY0" fmla="*/ 0 h 638934"/>
              <a:gd name="connsiteX1" fmla="*/ 4305869 w 4630647"/>
              <a:gd name="connsiteY1" fmla="*/ 518615 h 638934"/>
              <a:gd name="connsiteX2" fmla="*/ 1705970 w 4630647"/>
              <a:gd name="connsiteY2" fmla="*/ 607325 h 638934"/>
              <a:gd name="connsiteX3" fmla="*/ 423081 w 4630647"/>
              <a:gd name="connsiteY3" fmla="*/ 593678 h 638934"/>
              <a:gd name="connsiteX4" fmla="*/ 0 w 4630647"/>
              <a:gd name="connsiteY4" fmla="*/ 95534 h 63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0647" h="638934">
                <a:moveTo>
                  <a:pt x="4503761" y="0"/>
                </a:moveTo>
                <a:cubicBezTo>
                  <a:pt x="4637964" y="208697"/>
                  <a:pt x="4772167" y="417394"/>
                  <a:pt x="4305869" y="518615"/>
                </a:cubicBezTo>
                <a:cubicBezTo>
                  <a:pt x="3839571" y="619836"/>
                  <a:pt x="2353101" y="594815"/>
                  <a:pt x="1705970" y="607325"/>
                </a:cubicBezTo>
                <a:cubicBezTo>
                  <a:pt x="1058839" y="619835"/>
                  <a:pt x="707409" y="678977"/>
                  <a:pt x="423081" y="593678"/>
                </a:cubicBezTo>
                <a:cubicBezTo>
                  <a:pt x="138753" y="508379"/>
                  <a:pt x="69376" y="301956"/>
                  <a:pt x="0" y="95534"/>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Freeform: Shape 55">
            <a:extLst>
              <a:ext uri="{FF2B5EF4-FFF2-40B4-BE49-F238E27FC236}">
                <a16:creationId xmlns:a16="http://schemas.microsoft.com/office/drawing/2014/main" id="{3FBBB72A-E179-481C-9AC9-E9070A9F9470}"/>
              </a:ext>
            </a:extLst>
          </p:cNvPr>
          <p:cNvSpPr/>
          <p:nvPr/>
        </p:nvSpPr>
        <p:spPr>
          <a:xfrm>
            <a:off x="2115403" y="1951630"/>
            <a:ext cx="5728601" cy="597385"/>
          </a:xfrm>
          <a:custGeom>
            <a:avLst/>
            <a:gdLst>
              <a:gd name="connsiteX0" fmla="*/ 5650173 w 5728601"/>
              <a:gd name="connsiteY0" fmla="*/ 0 h 597385"/>
              <a:gd name="connsiteX1" fmla="*/ 5609230 w 5728601"/>
              <a:gd name="connsiteY1" fmla="*/ 361666 h 597385"/>
              <a:gd name="connsiteX2" fmla="*/ 4517409 w 5728601"/>
              <a:gd name="connsiteY2" fmla="*/ 484495 h 597385"/>
              <a:gd name="connsiteX3" fmla="*/ 996287 w 5728601"/>
              <a:gd name="connsiteY3" fmla="*/ 559558 h 597385"/>
              <a:gd name="connsiteX4" fmla="*/ 477672 w 5728601"/>
              <a:gd name="connsiteY4" fmla="*/ 559558 h 597385"/>
              <a:gd name="connsiteX5" fmla="*/ 0 w 5728601"/>
              <a:gd name="connsiteY5" fmla="*/ 88710 h 59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8601" h="597385">
                <a:moveTo>
                  <a:pt x="5650173" y="0"/>
                </a:moveTo>
                <a:cubicBezTo>
                  <a:pt x="5724098" y="140458"/>
                  <a:pt x="5798024" y="280917"/>
                  <a:pt x="5609230" y="361666"/>
                </a:cubicBezTo>
                <a:cubicBezTo>
                  <a:pt x="5420436" y="442415"/>
                  <a:pt x="5286233" y="451513"/>
                  <a:pt x="4517409" y="484495"/>
                </a:cubicBezTo>
                <a:cubicBezTo>
                  <a:pt x="3748585" y="517477"/>
                  <a:pt x="1669576" y="547048"/>
                  <a:pt x="996287" y="559558"/>
                </a:cubicBezTo>
                <a:cubicBezTo>
                  <a:pt x="322998" y="572068"/>
                  <a:pt x="643720" y="638033"/>
                  <a:pt x="477672" y="559558"/>
                </a:cubicBezTo>
                <a:cubicBezTo>
                  <a:pt x="311624" y="481083"/>
                  <a:pt x="155812" y="284896"/>
                  <a:pt x="0" y="88710"/>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Shape 56">
            <a:extLst>
              <a:ext uri="{FF2B5EF4-FFF2-40B4-BE49-F238E27FC236}">
                <a16:creationId xmlns:a16="http://schemas.microsoft.com/office/drawing/2014/main" id="{21CFD64B-3B94-419D-8AB2-371DEFDB1CAA}"/>
              </a:ext>
            </a:extLst>
          </p:cNvPr>
          <p:cNvSpPr/>
          <p:nvPr/>
        </p:nvSpPr>
        <p:spPr>
          <a:xfrm>
            <a:off x="2135875" y="2053988"/>
            <a:ext cx="5070143" cy="585444"/>
          </a:xfrm>
          <a:custGeom>
            <a:avLst/>
            <a:gdLst>
              <a:gd name="connsiteX0" fmla="*/ 5070143 w 5070143"/>
              <a:gd name="connsiteY0" fmla="*/ 150125 h 585444"/>
              <a:gd name="connsiteX1" fmla="*/ 4333164 w 5070143"/>
              <a:gd name="connsiteY1" fmla="*/ 443552 h 585444"/>
              <a:gd name="connsiteX2" fmla="*/ 2088107 w 5070143"/>
              <a:gd name="connsiteY2" fmla="*/ 545911 h 585444"/>
              <a:gd name="connsiteX3" fmla="*/ 382137 w 5070143"/>
              <a:gd name="connsiteY3" fmla="*/ 539087 h 585444"/>
              <a:gd name="connsiteX4" fmla="*/ 0 w 5070143"/>
              <a:gd name="connsiteY4" fmla="*/ 0 h 585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143" h="585444">
                <a:moveTo>
                  <a:pt x="5070143" y="150125"/>
                </a:moveTo>
                <a:cubicBezTo>
                  <a:pt x="4950156" y="263856"/>
                  <a:pt x="4830170" y="377588"/>
                  <a:pt x="4333164" y="443552"/>
                </a:cubicBezTo>
                <a:cubicBezTo>
                  <a:pt x="3836158" y="509516"/>
                  <a:pt x="2746611" y="529989"/>
                  <a:pt x="2088107" y="545911"/>
                </a:cubicBezTo>
                <a:cubicBezTo>
                  <a:pt x="1429603" y="561833"/>
                  <a:pt x="730155" y="630072"/>
                  <a:pt x="382137" y="539087"/>
                </a:cubicBezTo>
                <a:cubicBezTo>
                  <a:pt x="34119" y="448102"/>
                  <a:pt x="17059" y="224051"/>
                  <a:pt x="0" y="0"/>
                </a:cubicBezTo>
              </a:path>
            </a:pathLst>
          </a:custGeom>
          <a:noFill/>
          <a:ln w="1905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0" name="Group 149">
            <a:extLst>
              <a:ext uri="{FF2B5EF4-FFF2-40B4-BE49-F238E27FC236}">
                <a16:creationId xmlns:a16="http://schemas.microsoft.com/office/drawing/2014/main" id="{F2020496-FAB3-4E39-BE9C-8121F4AC1827}"/>
              </a:ext>
            </a:extLst>
          </p:cNvPr>
          <p:cNvGrpSpPr/>
          <p:nvPr/>
        </p:nvGrpSpPr>
        <p:grpSpPr>
          <a:xfrm>
            <a:off x="397666" y="2003740"/>
            <a:ext cx="340800" cy="246582"/>
            <a:chOff x="614534" y="2759311"/>
            <a:chExt cx="1043267" cy="871763"/>
          </a:xfrm>
        </p:grpSpPr>
        <p:grpSp>
          <p:nvGrpSpPr>
            <p:cNvPr id="151" name="Shape 314">
              <a:extLst>
                <a:ext uri="{FF2B5EF4-FFF2-40B4-BE49-F238E27FC236}">
                  <a16:creationId xmlns:a16="http://schemas.microsoft.com/office/drawing/2014/main" id="{FEC4D2BF-841D-45A4-83ED-B0560F70FB7E}"/>
                </a:ext>
              </a:extLst>
            </p:cNvPr>
            <p:cNvGrpSpPr/>
            <p:nvPr/>
          </p:nvGrpSpPr>
          <p:grpSpPr>
            <a:xfrm>
              <a:off x="614534" y="2759311"/>
              <a:ext cx="618543" cy="670935"/>
              <a:chOff x="1853" y="592"/>
              <a:chExt cx="2052" cy="2052"/>
            </a:xfrm>
          </p:grpSpPr>
          <p:sp>
            <p:nvSpPr>
              <p:cNvPr id="198" name="Shape 315">
                <a:extLst>
                  <a:ext uri="{FF2B5EF4-FFF2-40B4-BE49-F238E27FC236}">
                    <a16:creationId xmlns:a16="http://schemas.microsoft.com/office/drawing/2014/main" id="{7C0B7D5E-CFA5-48CC-93FE-786D539F25AE}"/>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6">
                <a:extLst>
                  <a:ext uri="{FF2B5EF4-FFF2-40B4-BE49-F238E27FC236}">
                    <a16:creationId xmlns:a16="http://schemas.microsoft.com/office/drawing/2014/main" id="{30425270-AC1F-47C0-B053-ED83E7C7A45E}"/>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17">
                <a:extLst>
                  <a:ext uri="{FF2B5EF4-FFF2-40B4-BE49-F238E27FC236}">
                    <a16:creationId xmlns:a16="http://schemas.microsoft.com/office/drawing/2014/main" id="{D3B2C0D6-49E3-491C-A192-7C6979BB08E0}"/>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18">
                <a:extLst>
                  <a:ext uri="{FF2B5EF4-FFF2-40B4-BE49-F238E27FC236}">
                    <a16:creationId xmlns:a16="http://schemas.microsoft.com/office/drawing/2014/main" id="{54F7D40C-40EA-4BFB-944E-32E07023C442}"/>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7" name="Shape 319">
                <a:extLst>
                  <a:ext uri="{FF2B5EF4-FFF2-40B4-BE49-F238E27FC236}">
                    <a16:creationId xmlns:a16="http://schemas.microsoft.com/office/drawing/2014/main" id="{E6B4AEC8-2039-42B2-BC7B-AB028D430AA6}"/>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8" name="Shape 320">
                <a:extLst>
                  <a:ext uri="{FF2B5EF4-FFF2-40B4-BE49-F238E27FC236}">
                    <a16:creationId xmlns:a16="http://schemas.microsoft.com/office/drawing/2014/main" id="{94DB4055-4C96-4AEF-9E96-F08DD0C79858}"/>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9" name="Shape 321">
                <a:extLst>
                  <a:ext uri="{FF2B5EF4-FFF2-40B4-BE49-F238E27FC236}">
                    <a16:creationId xmlns:a16="http://schemas.microsoft.com/office/drawing/2014/main" id="{D284712D-A7DB-47EA-9623-A54772C038B6}"/>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0" name="Shape 322">
                <a:extLst>
                  <a:ext uri="{FF2B5EF4-FFF2-40B4-BE49-F238E27FC236}">
                    <a16:creationId xmlns:a16="http://schemas.microsoft.com/office/drawing/2014/main" id="{8DD2091E-B558-4BA0-BB81-A32A306E7EE4}"/>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1" name="Shape 323">
                <a:extLst>
                  <a:ext uri="{FF2B5EF4-FFF2-40B4-BE49-F238E27FC236}">
                    <a16:creationId xmlns:a16="http://schemas.microsoft.com/office/drawing/2014/main" id="{44D0640C-B2A2-470C-BBAF-45EF9F22BCB2}"/>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2" name="Shape 324">
                <a:extLst>
                  <a:ext uri="{FF2B5EF4-FFF2-40B4-BE49-F238E27FC236}">
                    <a16:creationId xmlns:a16="http://schemas.microsoft.com/office/drawing/2014/main" id="{AA54BEEC-98A7-4779-90D6-E1B80A8A6890}"/>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33" name="Shape 325">
                <a:extLst>
                  <a:ext uri="{FF2B5EF4-FFF2-40B4-BE49-F238E27FC236}">
                    <a16:creationId xmlns:a16="http://schemas.microsoft.com/office/drawing/2014/main" id="{21A99A21-D542-408D-A101-64EED660F815}"/>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52" name="Shape 314">
              <a:extLst>
                <a:ext uri="{FF2B5EF4-FFF2-40B4-BE49-F238E27FC236}">
                  <a16:creationId xmlns:a16="http://schemas.microsoft.com/office/drawing/2014/main" id="{01B35E6C-2E4A-411F-A6C8-32C5CD7BDA97}"/>
                </a:ext>
              </a:extLst>
            </p:cNvPr>
            <p:cNvGrpSpPr/>
            <p:nvPr/>
          </p:nvGrpSpPr>
          <p:grpSpPr>
            <a:xfrm>
              <a:off x="838797" y="2850027"/>
              <a:ext cx="618543" cy="670935"/>
              <a:chOff x="1853" y="592"/>
              <a:chExt cx="2052" cy="2052"/>
            </a:xfrm>
          </p:grpSpPr>
          <p:sp>
            <p:nvSpPr>
              <p:cNvPr id="186" name="Shape 315">
                <a:extLst>
                  <a:ext uri="{FF2B5EF4-FFF2-40B4-BE49-F238E27FC236}">
                    <a16:creationId xmlns:a16="http://schemas.microsoft.com/office/drawing/2014/main" id="{A367E1CA-52BF-4F5A-B18F-49CE506FF073}"/>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16">
                <a:extLst>
                  <a:ext uri="{FF2B5EF4-FFF2-40B4-BE49-F238E27FC236}">
                    <a16:creationId xmlns:a16="http://schemas.microsoft.com/office/drawing/2014/main" id="{99CFADF2-D6F1-4BEF-A60D-7FE9DDA4284F}"/>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17">
                <a:extLst>
                  <a:ext uri="{FF2B5EF4-FFF2-40B4-BE49-F238E27FC236}">
                    <a16:creationId xmlns:a16="http://schemas.microsoft.com/office/drawing/2014/main" id="{432AC682-8032-4AD5-83DD-74C54C5E079F}"/>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8">
                <a:extLst>
                  <a:ext uri="{FF2B5EF4-FFF2-40B4-BE49-F238E27FC236}">
                    <a16:creationId xmlns:a16="http://schemas.microsoft.com/office/drawing/2014/main" id="{97607E91-90FD-4C5D-BD43-4E6FA2F34B7E}"/>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9">
                <a:extLst>
                  <a:ext uri="{FF2B5EF4-FFF2-40B4-BE49-F238E27FC236}">
                    <a16:creationId xmlns:a16="http://schemas.microsoft.com/office/drawing/2014/main" id="{2697DCB9-EFBC-4B13-9651-11A981C98703}"/>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20">
                <a:extLst>
                  <a:ext uri="{FF2B5EF4-FFF2-40B4-BE49-F238E27FC236}">
                    <a16:creationId xmlns:a16="http://schemas.microsoft.com/office/drawing/2014/main" id="{CF66D51A-B2AE-4C16-8B2A-EEB405511E55}"/>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21">
                <a:extLst>
                  <a:ext uri="{FF2B5EF4-FFF2-40B4-BE49-F238E27FC236}">
                    <a16:creationId xmlns:a16="http://schemas.microsoft.com/office/drawing/2014/main" id="{7C662C91-CDC6-44BF-BE5F-E50E9598F5AC}"/>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2">
                <a:extLst>
                  <a:ext uri="{FF2B5EF4-FFF2-40B4-BE49-F238E27FC236}">
                    <a16:creationId xmlns:a16="http://schemas.microsoft.com/office/drawing/2014/main" id="{E62E14FD-30B7-4103-870A-119580200887}"/>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3">
                <a:extLst>
                  <a:ext uri="{FF2B5EF4-FFF2-40B4-BE49-F238E27FC236}">
                    <a16:creationId xmlns:a16="http://schemas.microsoft.com/office/drawing/2014/main" id="{F8AD824F-401F-49A8-8351-95DE3F3C9F3A}"/>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4">
                <a:extLst>
                  <a:ext uri="{FF2B5EF4-FFF2-40B4-BE49-F238E27FC236}">
                    <a16:creationId xmlns:a16="http://schemas.microsoft.com/office/drawing/2014/main" id="{624BEA55-C9FC-46E0-8F93-EFBCB3B9BE9C}"/>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5">
                <a:extLst>
                  <a:ext uri="{FF2B5EF4-FFF2-40B4-BE49-F238E27FC236}">
                    <a16:creationId xmlns:a16="http://schemas.microsoft.com/office/drawing/2014/main" id="{46EE338D-BDEE-42B2-A3E8-BCC5B4C0EB9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53" name="Shape 314">
              <a:extLst>
                <a:ext uri="{FF2B5EF4-FFF2-40B4-BE49-F238E27FC236}">
                  <a16:creationId xmlns:a16="http://schemas.microsoft.com/office/drawing/2014/main" id="{9F49D72B-A6FF-4B90-AB72-08AE91580221}"/>
                </a:ext>
              </a:extLst>
            </p:cNvPr>
            <p:cNvGrpSpPr/>
            <p:nvPr/>
          </p:nvGrpSpPr>
          <p:grpSpPr>
            <a:xfrm>
              <a:off x="1039258" y="2960139"/>
              <a:ext cx="618543" cy="670935"/>
              <a:chOff x="1853" y="592"/>
              <a:chExt cx="2052" cy="2052"/>
            </a:xfrm>
          </p:grpSpPr>
          <p:sp>
            <p:nvSpPr>
              <p:cNvPr id="156" name="Shape 315">
                <a:extLst>
                  <a:ext uri="{FF2B5EF4-FFF2-40B4-BE49-F238E27FC236}">
                    <a16:creationId xmlns:a16="http://schemas.microsoft.com/office/drawing/2014/main" id="{049A090D-34DE-4EBA-9C06-0EC8778B427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6">
                <a:extLst>
                  <a:ext uri="{FF2B5EF4-FFF2-40B4-BE49-F238E27FC236}">
                    <a16:creationId xmlns:a16="http://schemas.microsoft.com/office/drawing/2014/main" id="{2C67D3AE-6E6B-4A1C-940C-FF3211DB8659}"/>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17">
                <a:extLst>
                  <a:ext uri="{FF2B5EF4-FFF2-40B4-BE49-F238E27FC236}">
                    <a16:creationId xmlns:a16="http://schemas.microsoft.com/office/drawing/2014/main" id="{F9776856-75EC-4D33-B296-DCA615A02675}"/>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8">
                <a:extLst>
                  <a:ext uri="{FF2B5EF4-FFF2-40B4-BE49-F238E27FC236}">
                    <a16:creationId xmlns:a16="http://schemas.microsoft.com/office/drawing/2014/main" id="{EB82FB8D-D831-4DDD-831C-AD49588B41F7}"/>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19">
                <a:extLst>
                  <a:ext uri="{FF2B5EF4-FFF2-40B4-BE49-F238E27FC236}">
                    <a16:creationId xmlns:a16="http://schemas.microsoft.com/office/drawing/2014/main" id="{2C3FFB87-4FDA-4987-84EF-123D09107D59}"/>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0">
                <a:extLst>
                  <a:ext uri="{FF2B5EF4-FFF2-40B4-BE49-F238E27FC236}">
                    <a16:creationId xmlns:a16="http://schemas.microsoft.com/office/drawing/2014/main" id="{08BF6732-3ACE-45D8-88FA-378A47E60F70}"/>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21">
                <a:extLst>
                  <a:ext uri="{FF2B5EF4-FFF2-40B4-BE49-F238E27FC236}">
                    <a16:creationId xmlns:a16="http://schemas.microsoft.com/office/drawing/2014/main" id="{C57762F0-F1E5-42EC-AAC3-BE8CDDBBF81F}"/>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2">
                <a:extLst>
                  <a:ext uri="{FF2B5EF4-FFF2-40B4-BE49-F238E27FC236}">
                    <a16:creationId xmlns:a16="http://schemas.microsoft.com/office/drawing/2014/main" id="{3B40453A-39F3-49EE-88A6-F178F0C7E7B4}"/>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3">
                <a:extLst>
                  <a:ext uri="{FF2B5EF4-FFF2-40B4-BE49-F238E27FC236}">
                    <a16:creationId xmlns:a16="http://schemas.microsoft.com/office/drawing/2014/main" id="{81AFABDA-8BF6-4470-A7BB-FACE4B1777C5}"/>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4">
                <a:extLst>
                  <a:ext uri="{FF2B5EF4-FFF2-40B4-BE49-F238E27FC236}">
                    <a16:creationId xmlns:a16="http://schemas.microsoft.com/office/drawing/2014/main" id="{35F734B0-2355-412E-81BA-9CA69248AFFA}"/>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5">
                <a:extLst>
                  <a:ext uri="{FF2B5EF4-FFF2-40B4-BE49-F238E27FC236}">
                    <a16:creationId xmlns:a16="http://schemas.microsoft.com/office/drawing/2014/main" id="{B06E811F-6BBA-4A68-A5B5-F020596E2056}"/>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234" name="Picture 233">
            <a:extLst>
              <a:ext uri="{FF2B5EF4-FFF2-40B4-BE49-F238E27FC236}">
                <a16:creationId xmlns:a16="http://schemas.microsoft.com/office/drawing/2014/main" id="{0B53D456-A61F-4D4C-931F-6AA8EA61B5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034" y="2541438"/>
            <a:ext cx="573249" cy="339671"/>
          </a:xfrm>
          <a:prstGeom prst="rect">
            <a:avLst/>
          </a:prstGeom>
        </p:spPr>
      </p:pic>
      <p:cxnSp>
        <p:nvCxnSpPr>
          <p:cNvPr id="235" name="Straight Arrow Connector 234">
            <a:extLst>
              <a:ext uri="{FF2B5EF4-FFF2-40B4-BE49-F238E27FC236}">
                <a16:creationId xmlns:a16="http://schemas.microsoft.com/office/drawing/2014/main" id="{CD7C7090-49B9-4046-BE10-2645AD475054}"/>
              </a:ext>
            </a:extLst>
          </p:cNvPr>
          <p:cNvCxnSpPr>
            <a:stCxn id="234" idx="0"/>
          </p:cNvCxnSpPr>
          <p:nvPr/>
        </p:nvCxnSpPr>
        <p:spPr>
          <a:xfrm flipH="1" flipV="1">
            <a:off x="581397" y="2300584"/>
            <a:ext cx="188262" cy="2408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48FFA66C-E67E-493C-A938-75D2A909B2A4}"/>
              </a:ext>
            </a:extLst>
          </p:cNvPr>
          <p:cNvCxnSpPr>
            <a:stCxn id="234" idx="2"/>
          </p:cNvCxnSpPr>
          <p:nvPr/>
        </p:nvCxnSpPr>
        <p:spPr>
          <a:xfrm flipH="1">
            <a:off x="647271" y="2881109"/>
            <a:ext cx="122388" cy="2536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0E44C785-D32A-4312-A9E4-0E63A673CF63}"/>
              </a:ext>
            </a:extLst>
          </p:cNvPr>
          <p:cNvSpPr txBox="1"/>
          <p:nvPr/>
        </p:nvSpPr>
        <p:spPr>
          <a:xfrm>
            <a:off x="3269772" y="4505783"/>
            <a:ext cx="2514869" cy="338554"/>
          </a:xfrm>
          <a:prstGeom prst="rect">
            <a:avLst/>
          </a:prstGeom>
          <a:noFill/>
        </p:spPr>
        <p:txBody>
          <a:bodyPr wrap="square" rtlCol="0">
            <a:spAutoFit/>
          </a:bodyPr>
          <a:lstStyle/>
          <a:p>
            <a:pPr algn="ctr"/>
            <a:r>
              <a:rPr lang="en-US" sz="800" dirty="0">
                <a:latin typeface="+mn-lt"/>
              </a:rPr>
              <a:t>Tunnels are shown only with one spine, but it will be formed with all spines</a:t>
            </a:r>
          </a:p>
        </p:txBody>
      </p:sp>
    </p:spTree>
    <p:extLst>
      <p:ext uri="{BB962C8B-B14F-4D97-AF65-F5344CB8AC3E}">
        <p14:creationId xmlns:p14="http://schemas.microsoft.com/office/powerpoint/2010/main" val="950105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5753235" y="3197300"/>
            <a:ext cx="2135338"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1353731" y="3088571"/>
            <a:ext cx="2685656"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753229" y="1232434"/>
            <a:ext cx="2135926"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1353731" y="1094190"/>
            <a:ext cx="2680088"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2118756" y="2442251"/>
            <a:ext cx="5335064" cy="54416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074129" y="2039052"/>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237274" y="1471304"/>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492" y="1263773"/>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578308" y="3262510"/>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6844161" y="3757492"/>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216" y="3484011"/>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3172" y="3465466"/>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204440" y="2839535"/>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187235" y="2958133"/>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368704" y="2958133"/>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187235" y="3731420"/>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716675" y="4036949"/>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880532" y="2751645"/>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333546" y="2903954"/>
            <a:ext cx="726515" cy="3585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060061" y="2903954"/>
            <a:ext cx="265224" cy="371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123825" y="141288"/>
            <a:ext cx="9020175" cy="434975"/>
          </a:xfrm>
        </p:spPr>
        <p:txBody>
          <a:bodyPr/>
          <a:lstStyle/>
          <a:p>
            <a:r>
              <a:rPr lang="en-US" dirty="0"/>
              <a:t>Data plane between RL Pairs across Sites</a:t>
            </a:r>
          </a:p>
        </p:txBody>
      </p:sp>
      <p:grpSp>
        <p:nvGrpSpPr>
          <p:cNvPr id="159" name="Group 158"/>
          <p:cNvGrpSpPr/>
          <p:nvPr/>
        </p:nvGrpSpPr>
        <p:grpSpPr>
          <a:xfrm>
            <a:off x="1433427" y="3171641"/>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663" y="4242618"/>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379" y="411533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888445" y="4041440"/>
            <a:ext cx="471173" cy="201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781315" y="4040448"/>
            <a:ext cx="107130" cy="2021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777576" y="4170107"/>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891053" y="4239175"/>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211" y="1276746"/>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267218" y="1484277"/>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780993" y="1484277"/>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658099" y="1514652"/>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909865" y="2337489"/>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074129" y="2031525"/>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141" y="410925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187235" y="3731420"/>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854515" y="4112425"/>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856930" y="4125608"/>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867222" y="1233454"/>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813475" y="1266378"/>
            <a:ext cx="367408" cy="215444"/>
          </a:xfrm>
          <a:prstGeom prst="rect">
            <a:avLst/>
          </a:prstGeom>
          <a:noFill/>
        </p:spPr>
        <p:txBody>
          <a:bodyPr wrap="none" rtlCol="0">
            <a:spAutoFit/>
          </a:bodyPr>
          <a:lstStyle/>
          <a:p>
            <a:r>
              <a:rPr lang="en-US" sz="800" dirty="0">
                <a:latin typeface="+mn-lt"/>
              </a:rPr>
              <a:t>EP4</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902027" y="1433852"/>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597760" y="1515145"/>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848432" y="3711886"/>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674868" y="3874581"/>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744151" y="4034803"/>
            <a:ext cx="419234" cy="184666"/>
          </a:xfrm>
          <a:prstGeom prst="rect">
            <a:avLst/>
          </a:prstGeom>
          <a:noFill/>
        </p:spPr>
        <p:txBody>
          <a:bodyPr wrap="square" rtlCol="0">
            <a:spAutoFit/>
          </a:bodyPr>
          <a:lstStyle/>
          <a:p>
            <a:r>
              <a:rPr lang="en-US" sz="600" dirty="0">
                <a:latin typeface="+mn-lt"/>
              </a:rPr>
              <a:t>Po1</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137618" y="1744724"/>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1049091" y="451601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5469425" y="440030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5372454" y="74846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055" y="1171283"/>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3270837" y="1378814"/>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979023" y="1378814"/>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2896015" y="1211537"/>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1438589" y="1538503"/>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2" name="Oval 301">
            <a:extLst>
              <a:ext uri="{FF2B5EF4-FFF2-40B4-BE49-F238E27FC236}">
                <a16:creationId xmlns:a16="http://schemas.microsoft.com/office/drawing/2014/main" id="{2243CBF7-7BA0-478F-B159-E0D81DF454C2}"/>
              </a:ext>
            </a:extLst>
          </p:cNvPr>
          <p:cNvSpPr/>
          <p:nvPr/>
        </p:nvSpPr>
        <p:spPr>
          <a:xfrm>
            <a:off x="3138251" y="1412639"/>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561469" y="241703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2034665" y="2130449"/>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2740998" y="2128145"/>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3115684" y="1425636"/>
            <a:ext cx="419234" cy="184666"/>
          </a:xfrm>
          <a:prstGeom prst="rect">
            <a:avLst/>
          </a:prstGeom>
          <a:noFill/>
        </p:spPr>
        <p:txBody>
          <a:bodyPr wrap="square" rtlCol="0">
            <a:spAutoFit/>
          </a:bodyPr>
          <a:lstStyle/>
          <a:p>
            <a:r>
              <a:rPr lang="en-US" sz="600" dirty="0">
                <a:latin typeface="+mn-lt"/>
              </a:rPr>
              <a:t>Po1</a:t>
            </a:r>
          </a:p>
        </p:txBody>
      </p:sp>
      <p:sp>
        <p:nvSpPr>
          <p:cNvPr id="313" name="Rectangle 312">
            <a:extLst>
              <a:ext uri="{FF2B5EF4-FFF2-40B4-BE49-F238E27FC236}">
                <a16:creationId xmlns:a16="http://schemas.microsoft.com/office/drawing/2014/main" id="{9BDAE0EA-F4F8-4CED-85A4-EF17369C6154}"/>
              </a:ext>
            </a:extLst>
          </p:cNvPr>
          <p:cNvSpPr/>
          <p:nvPr/>
        </p:nvSpPr>
        <p:spPr>
          <a:xfrm>
            <a:off x="1264377" y="63478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Site2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sp>
        <p:nvSpPr>
          <p:cNvPr id="137" name="Rounded Rectangle 102">
            <a:extLst>
              <a:ext uri="{FF2B5EF4-FFF2-40B4-BE49-F238E27FC236}">
                <a16:creationId xmlns:a16="http://schemas.microsoft.com/office/drawing/2014/main" id="{B1B22FBF-860A-4F09-B5DC-D02DAC197EB7}"/>
              </a:ext>
            </a:extLst>
          </p:cNvPr>
          <p:cNvSpPr/>
          <p:nvPr/>
        </p:nvSpPr>
        <p:spPr>
          <a:xfrm>
            <a:off x="2861584" y="326139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Site1-DCI-Ucast-TEP </a:t>
            </a:r>
          </a:p>
        </p:txBody>
      </p:sp>
      <p:sp>
        <p:nvSpPr>
          <p:cNvPr id="138" name="Rounded Rectangle 102">
            <a:extLst>
              <a:ext uri="{FF2B5EF4-FFF2-40B4-BE49-F238E27FC236}">
                <a16:creationId xmlns:a16="http://schemas.microsoft.com/office/drawing/2014/main" id="{A7DE9F09-FF9C-4884-B0C9-C36B266DA342}"/>
              </a:ext>
            </a:extLst>
          </p:cNvPr>
          <p:cNvSpPr/>
          <p:nvPr/>
        </p:nvSpPr>
        <p:spPr>
          <a:xfrm>
            <a:off x="1826637" y="3266272"/>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Site1-DCI-Ucast-TEP </a:t>
            </a:r>
          </a:p>
        </p:txBody>
      </p:sp>
      <p:sp>
        <p:nvSpPr>
          <p:cNvPr id="142" name="Rounded Rectangle 102">
            <a:extLst>
              <a:ext uri="{FF2B5EF4-FFF2-40B4-BE49-F238E27FC236}">
                <a16:creationId xmlns:a16="http://schemas.microsoft.com/office/drawing/2014/main" id="{61B8BE1C-C799-459F-809C-BA634BE0C93A}"/>
              </a:ext>
            </a:extLst>
          </p:cNvPr>
          <p:cNvSpPr/>
          <p:nvPr/>
        </p:nvSpPr>
        <p:spPr>
          <a:xfrm>
            <a:off x="6323704" y="3680665"/>
            <a:ext cx="945950" cy="242713"/>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RL12-vPC-TEP </a:t>
            </a:r>
          </a:p>
        </p:txBody>
      </p:sp>
      <p:sp>
        <p:nvSpPr>
          <p:cNvPr id="144" name="Rounded Rectangle 102">
            <a:extLst>
              <a:ext uri="{FF2B5EF4-FFF2-40B4-BE49-F238E27FC236}">
                <a16:creationId xmlns:a16="http://schemas.microsoft.com/office/drawing/2014/main" id="{67B7812D-B237-4EF5-A450-B1A6A0E1AE74}"/>
              </a:ext>
            </a:extLst>
          </p:cNvPr>
          <p:cNvSpPr/>
          <p:nvPr/>
        </p:nvSpPr>
        <p:spPr>
          <a:xfrm>
            <a:off x="5787859" y="3404856"/>
            <a:ext cx="945950" cy="250235"/>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RL1-DP-TEP </a:t>
            </a:r>
          </a:p>
        </p:txBody>
      </p:sp>
      <p:sp>
        <p:nvSpPr>
          <p:cNvPr id="145" name="Rounded Rectangle 102">
            <a:extLst>
              <a:ext uri="{FF2B5EF4-FFF2-40B4-BE49-F238E27FC236}">
                <a16:creationId xmlns:a16="http://schemas.microsoft.com/office/drawing/2014/main" id="{D6C30F99-D487-405B-AC2C-9E15242FEE8E}"/>
              </a:ext>
            </a:extLst>
          </p:cNvPr>
          <p:cNvSpPr/>
          <p:nvPr/>
        </p:nvSpPr>
        <p:spPr>
          <a:xfrm>
            <a:off x="6822347" y="3386035"/>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RL2-DP-TEP </a:t>
            </a:r>
          </a:p>
        </p:txBody>
      </p:sp>
      <p:sp>
        <p:nvSpPr>
          <p:cNvPr id="157" name="Rounded Rectangle 102">
            <a:extLst>
              <a:ext uri="{FF2B5EF4-FFF2-40B4-BE49-F238E27FC236}">
                <a16:creationId xmlns:a16="http://schemas.microsoft.com/office/drawing/2014/main" id="{AA9152D2-18E5-4BA3-B503-85F1DF678355}"/>
              </a:ext>
            </a:extLst>
          </p:cNvPr>
          <p:cNvSpPr/>
          <p:nvPr/>
        </p:nvSpPr>
        <p:spPr>
          <a:xfrm>
            <a:off x="2654799" y="1806159"/>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Site2-DCI-Ucast-TEP </a:t>
            </a:r>
          </a:p>
        </p:txBody>
      </p:sp>
      <p:sp>
        <p:nvSpPr>
          <p:cNvPr id="158" name="Rounded Rectangle 102">
            <a:extLst>
              <a:ext uri="{FF2B5EF4-FFF2-40B4-BE49-F238E27FC236}">
                <a16:creationId xmlns:a16="http://schemas.microsoft.com/office/drawing/2014/main" id="{BF265F5D-527D-4FF5-A999-2DD3CAA24558}"/>
              </a:ext>
            </a:extLst>
          </p:cNvPr>
          <p:cNvSpPr/>
          <p:nvPr/>
        </p:nvSpPr>
        <p:spPr>
          <a:xfrm>
            <a:off x="1580441" y="1803780"/>
            <a:ext cx="945950" cy="25031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Site2-DCI-Ucast-TEP </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155" y="17655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0648" y="1765571"/>
            <a:ext cx="368125" cy="273481"/>
          </a:xfrm>
          <a:prstGeom prst="rect">
            <a:avLst/>
          </a:prstGeom>
          <a:noFill/>
          <a:extLst>
            <a:ext uri="{909E8E84-426E-40DD-AFC4-6F175D3DCCD1}">
              <a14:hiddenFill xmlns:a14="http://schemas.microsoft.com/office/drawing/2010/main">
                <a:solidFill>
                  <a:srgbClr val="FFFFFF"/>
                </a:solidFill>
              </a14:hiddenFill>
            </a:ext>
          </a:extLst>
        </p:spPr>
      </p:pic>
      <p:sp>
        <p:nvSpPr>
          <p:cNvPr id="146" name="Rounded Rectangle 102">
            <a:extLst>
              <a:ext uri="{FF2B5EF4-FFF2-40B4-BE49-F238E27FC236}">
                <a16:creationId xmlns:a16="http://schemas.microsoft.com/office/drawing/2014/main" id="{71B31EFF-BFB0-412C-9B12-C5F775990814}"/>
              </a:ext>
            </a:extLst>
          </p:cNvPr>
          <p:cNvSpPr/>
          <p:nvPr/>
        </p:nvSpPr>
        <p:spPr>
          <a:xfrm>
            <a:off x="6922701" y="1674182"/>
            <a:ext cx="883213" cy="238152"/>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en-US" sz="800" b="1" dirty="0">
                <a:solidFill>
                  <a:schemeClr val="bg1"/>
                </a:solidFill>
              </a:rPr>
              <a:t>RL4-DP-TEP </a:t>
            </a:r>
            <a:endParaRPr lang="en-US" sz="800" dirty="0">
              <a:solidFill>
                <a:schemeClr val="bg1"/>
              </a:solidFill>
            </a:endParaRPr>
          </a:p>
        </p:txBody>
      </p:sp>
      <p:sp>
        <p:nvSpPr>
          <p:cNvPr id="148" name="Rounded Rectangle 102">
            <a:extLst>
              <a:ext uri="{FF2B5EF4-FFF2-40B4-BE49-F238E27FC236}">
                <a16:creationId xmlns:a16="http://schemas.microsoft.com/office/drawing/2014/main" id="{2BEBC79A-7535-4C86-970C-B4755BDD28CF}"/>
              </a:ext>
            </a:extLst>
          </p:cNvPr>
          <p:cNvSpPr/>
          <p:nvPr/>
        </p:nvSpPr>
        <p:spPr>
          <a:xfrm>
            <a:off x="5826815" y="1679058"/>
            <a:ext cx="945950" cy="22224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a:solidFill>
                  <a:schemeClr val="bg1"/>
                </a:solidFill>
              </a:rPr>
              <a:t>RL3-DP-TEP </a:t>
            </a:r>
          </a:p>
        </p:txBody>
      </p:sp>
      <p:sp>
        <p:nvSpPr>
          <p:cNvPr id="147" name="Rounded Rectangle 102">
            <a:extLst>
              <a:ext uri="{FF2B5EF4-FFF2-40B4-BE49-F238E27FC236}">
                <a16:creationId xmlns:a16="http://schemas.microsoft.com/office/drawing/2014/main" id="{98235AF3-43D2-4D2B-9BB4-1D6982807056}"/>
              </a:ext>
            </a:extLst>
          </p:cNvPr>
          <p:cNvSpPr/>
          <p:nvPr/>
        </p:nvSpPr>
        <p:spPr>
          <a:xfrm>
            <a:off x="6324779" y="1925995"/>
            <a:ext cx="945950" cy="244094"/>
          </a:xfrm>
          <a:prstGeom prst="roundRect">
            <a:avLst/>
          </a:prstGeom>
          <a:solidFill>
            <a:schemeClr val="bg2"/>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800" b="1" dirty="0" err="1">
                <a:solidFill>
                  <a:schemeClr val="bg1"/>
                </a:solidFill>
              </a:rPr>
              <a:t>Anycast</a:t>
            </a:r>
            <a:r>
              <a:rPr lang="en-US" sz="800" b="1" dirty="0">
                <a:solidFill>
                  <a:schemeClr val="bg1"/>
                </a:solidFill>
              </a:rPr>
              <a:t> IP</a:t>
            </a:r>
          </a:p>
          <a:p>
            <a:pPr algn="ctr" eaLnBrk="0" hangingPunct="0"/>
            <a:r>
              <a:rPr lang="en-US" sz="800" b="1" dirty="0">
                <a:solidFill>
                  <a:schemeClr val="bg1"/>
                </a:solidFill>
              </a:rPr>
              <a:t>RL34-vPC-TEP </a:t>
            </a:r>
          </a:p>
        </p:txBody>
      </p:sp>
      <p:grpSp>
        <p:nvGrpSpPr>
          <p:cNvPr id="183" name="Group 182">
            <a:extLst>
              <a:ext uri="{FF2B5EF4-FFF2-40B4-BE49-F238E27FC236}">
                <a16:creationId xmlns:a16="http://schemas.microsoft.com/office/drawing/2014/main" id="{2760A971-F2E5-4D36-B7FC-D3CBE799C357}"/>
              </a:ext>
            </a:extLst>
          </p:cNvPr>
          <p:cNvGrpSpPr/>
          <p:nvPr/>
        </p:nvGrpSpPr>
        <p:grpSpPr>
          <a:xfrm>
            <a:off x="4566701" y="1384973"/>
            <a:ext cx="1205168" cy="700694"/>
            <a:chOff x="4421023" y="714739"/>
            <a:chExt cx="1205168" cy="700694"/>
          </a:xfrm>
        </p:grpSpPr>
        <p:grpSp>
          <p:nvGrpSpPr>
            <p:cNvPr id="184" name="Group 183">
              <a:extLst>
                <a:ext uri="{FF2B5EF4-FFF2-40B4-BE49-F238E27FC236}">
                  <a16:creationId xmlns:a16="http://schemas.microsoft.com/office/drawing/2014/main" id="{641108FA-A422-41D3-B664-C80B58E6B87C}"/>
                </a:ext>
              </a:extLst>
            </p:cNvPr>
            <p:cNvGrpSpPr/>
            <p:nvPr/>
          </p:nvGrpSpPr>
          <p:grpSpPr>
            <a:xfrm>
              <a:off x="4421023" y="714739"/>
              <a:ext cx="1181728" cy="358170"/>
              <a:chOff x="1388072" y="767409"/>
              <a:chExt cx="1983046" cy="414011"/>
            </a:xfrm>
          </p:grpSpPr>
          <p:grpSp>
            <p:nvGrpSpPr>
              <p:cNvPr id="191" name="Group 190">
                <a:extLst>
                  <a:ext uri="{FF2B5EF4-FFF2-40B4-BE49-F238E27FC236}">
                    <a16:creationId xmlns:a16="http://schemas.microsoft.com/office/drawing/2014/main" id="{74AD78F2-BBD3-4B0E-A918-D2B083E8DEBA}"/>
                  </a:ext>
                </a:extLst>
              </p:cNvPr>
              <p:cNvGrpSpPr/>
              <p:nvPr/>
            </p:nvGrpSpPr>
            <p:grpSpPr>
              <a:xfrm>
                <a:off x="1453252" y="767409"/>
                <a:ext cx="1835673" cy="386040"/>
                <a:chOff x="523157" y="2633515"/>
                <a:chExt cx="963730" cy="477995"/>
              </a:xfrm>
              <a:solidFill>
                <a:schemeClr val="accent3">
                  <a:lumMod val="25000"/>
                </a:schemeClr>
              </a:solidFill>
            </p:grpSpPr>
            <p:sp>
              <p:nvSpPr>
                <p:cNvPr id="194" name="Rectangle 193">
                  <a:extLst>
                    <a:ext uri="{FF2B5EF4-FFF2-40B4-BE49-F238E27FC236}">
                      <a16:creationId xmlns:a16="http://schemas.microsoft.com/office/drawing/2014/main" id="{CB46860B-529D-4592-8959-392F919E2994}"/>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96" name="Straight Connector 195">
                  <a:extLst>
                    <a:ext uri="{FF2B5EF4-FFF2-40B4-BE49-F238E27FC236}">
                      <a16:creationId xmlns:a16="http://schemas.microsoft.com/office/drawing/2014/main" id="{188F7AB6-3103-4B6F-B4D2-897CCB441E9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92" name="TextBox 191">
                <a:extLst>
                  <a:ext uri="{FF2B5EF4-FFF2-40B4-BE49-F238E27FC236}">
                    <a16:creationId xmlns:a16="http://schemas.microsoft.com/office/drawing/2014/main" id="{29E36288-FC5D-463E-99E0-B6BC103E3DBD}"/>
                  </a:ext>
                </a:extLst>
              </p:cNvPr>
              <p:cNvSpPr txBox="1"/>
              <p:nvPr/>
            </p:nvSpPr>
            <p:spPr>
              <a:xfrm>
                <a:off x="1954283" y="790084"/>
                <a:ext cx="1416835"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Site2-DCI-Ucast-TEP</a:t>
                </a:r>
              </a:p>
            </p:txBody>
          </p:sp>
          <p:sp>
            <p:nvSpPr>
              <p:cNvPr id="193" name="TextBox 192">
                <a:extLst>
                  <a:ext uri="{FF2B5EF4-FFF2-40B4-BE49-F238E27FC236}">
                    <a16:creationId xmlns:a16="http://schemas.microsoft.com/office/drawing/2014/main" id="{8BE26B2E-A187-430A-ABB8-A39E455FFBF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185" name="Group 184">
              <a:extLst>
                <a:ext uri="{FF2B5EF4-FFF2-40B4-BE49-F238E27FC236}">
                  <a16:creationId xmlns:a16="http://schemas.microsoft.com/office/drawing/2014/main" id="{3E0FFD5C-DC8D-4B19-BFD6-AB1C59B6A13D}"/>
                </a:ext>
              </a:extLst>
            </p:cNvPr>
            <p:cNvGrpSpPr/>
            <p:nvPr/>
          </p:nvGrpSpPr>
          <p:grpSpPr>
            <a:xfrm>
              <a:off x="4421023" y="1048711"/>
              <a:ext cx="1205168" cy="366722"/>
              <a:chOff x="1388072" y="767409"/>
              <a:chExt cx="2022380" cy="423896"/>
            </a:xfrm>
          </p:grpSpPr>
          <p:grpSp>
            <p:nvGrpSpPr>
              <p:cNvPr id="186" name="Group 185">
                <a:extLst>
                  <a:ext uri="{FF2B5EF4-FFF2-40B4-BE49-F238E27FC236}">
                    <a16:creationId xmlns:a16="http://schemas.microsoft.com/office/drawing/2014/main" id="{02713CDF-F38C-4AF9-A2ED-47885A7348CF}"/>
                  </a:ext>
                </a:extLst>
              </p:cNvPr>
              <p:cNvGrpSpPr/>
              <p:nvPr/>
            </p:nvGrpSpPr>
            <p:grpSpPr>
              <a:xfrm>
                <a:off x="1453252" y="767409"/>
                <a:ext cx="1835673" cy="386040"/>
                <a:chOff x="523157" y="2633515"/>
                <a:chExt cx="963730" cy="477995"/>
              </a:xfrm>
              <a:solidFill>
                <a:schemeClr val="accent3">
                  <a:lumMod val="25000"/>
                </a:schemeClr>
              </a:solidFill>
            </p:grpSpPr>
            <p:sp>
              <p:nvSpPr>
                <p:cNvPr id="189" name="Rectangle 188">
                  <a:extLst>
                    <a:ext uri="{FF2B5EF4-FFF2-40B4-BE49-F238E27FC236}">
                      <a16:creationId xmlns:a16="http://schemas.microsoft.com/office/drawing/2014/main" id="{D8CC5995-68FE-4159-9645-947A067C7AD2}"/>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190" name="Straight Connector 189">
                  <a:extLst>
                    <a:ext uri="{FF2B5EF4-FFF2-40B4-BE49-F238E27FC236}">
                      <a16:creationId xmlns:a16="http://schemas.microsoft.com/office/drawing/2014/main" id="{7549976B-6E6C-4A19-84E0-27138B6A994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187" name="TextBox 186">
                <a:extLst>
                  <a:ext uri="{FF2B5EF4-FFF2-40B4-BE49-F238E27FC236}">
                    <a16:creationId xmlns:a16="http://schemas.microsoft.com/office/drawing/2014/main" id="{00F07F5E-62C0-4E9E-A48D-D9E44D2C9C0F}"/>
                  </a:ext>
                </a:extLst>
              </p:cNvPr>
              <p:cNvSpPr txBox="1"/>
              <p:nvPr/>
            </p:nvSpPr>
            <p:spPr>
              <a:xfrm>
                <a:off x="1949230" y="799969"/>
                <a:ext cx="1461222" cy="391336"/>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Site2-DCI-Ucast-TEP</a:t>
                </a:r>
              </a:p>
            </p:txBody>
          </p:sp>
          <p:sp>
            <p:nvSpPr>
              <p:cNvPr id="188" name="TextBox 187">
                <a:extLst>
                  <a:ext uri="{FF2B5EF4-FFF2-40B4-BE49-F238E27FC236}">
                    <a16:creationId xmlns:a16="http://schemas.microsoft.com/office/drawing/2014/main" id="{52DCFA04-0AF6-4427-891A-48DA2D8E1641}"/>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grpSp>
        <p:nvGrpSpPr>
          <p:cNvPr id="248" name="Group 247">
            <a:extLst>
              <a:ext uri="{FF2B5EF4-FFF2-40B4-BE49-F238E27FC236}">
                <a16:creationId xmlns:a16="http://schemas.microsoft.com/office/drawing/2014/main" id="{AD6D00AC-82B9-4494-A8B5-939C825A223B}"/>
              </a:ext>
            </a:extLst>
          </p:cNvPr>
          <p:cNvGrpSpPr/>
          <p:nvPr/>
        </p:nvGrpSpPr>
        <p:grpSpPr>
          <a:xfrm>
            <a:off x="7942935" y="1374100"/>
            <a:ext cx="1205168" cy="700694"/>
            <a:chOff x="4421023" y="714739"/>
            <a:chExt cx="1205168" cy="700694"/>
          </a:xfrm>
        </p:grpSpPr>
        <p:grpSp>
          <p:nvGrpSpPr>
            <p:cNvPr id="249" name="Group 248">
              <a:extLst>
                <a:ext uri="{FF2B5EF4-FFF2-40B4-BE49-F238E27FC236}">
                  <a16:creationId xmlns:a16="http://schemas.microsoft.com/office/drawing/2014/main" id="{B19F5968-5C1E-4666-A311-1A6B15898F4B}"/>
                </a:ext>
              </a:extLst>
            </p:cNvPr>
            <p:cNvGrpSpPr/>
            <p:nvPr/>
          </p:nvGrpSpPr>
          <p:grpSpPr>
            <a:xfrm>
              <a:off x="4421023" y="714739"/>
              <a:ext cx="1181728" cy="358170"/>
              <a:chOff x="1388072" y="767409"/>
              <a:chExt cx="1983046" cy="414011"/>
            </a:xfrm>
          </p:grpSpPr>
          <p:grpSp>
            <p:nvGrpSpPr>
              <p:cNvPr id="256" name="Group 255">
                <a:extLst>
                  <a:ext uri="{FF2B5EF4-FFF2-40B4-BE49-F238E27FC236}">
                    <a16:creationId xmlns:a16="http://schemas.microsoft.com/office/drawing/2014/main" id="{44607FE5-84A5-40EC-9F65-95842E992D4A}"/>
                  </a:ext>
                </a:extLst>
              </p:cNvPr>
              <p:cNvGrpSpPr/>
              <p:nvPr/>
            </p:nvGrpSpPr>
            <p:grpSpPr>
              <a:xfrm>
                <a:off x="1453252" y="767409"/>
                <a:ext cx="1835673" cy="386040"/>
                <a:chOff x="523157" y="2633515"/>
                <a:chExt cx="963730" cy="477995"/>
              </a:xfrm>
              <a:solidFill>
                <a:schemeClr val="accent3">
                  <a:lumMod val="25000"/>
                </a:schemeClr>
              </a:solidFill>
            </p:grpSpPr>
            <p:sp>
              <p:nvSpPr>
                <p:cNvPr id="259" name="Rectangle 258">
                  <a:extLst>
                    <a:ext uri="{FF2B5EF4-FFF2-40B4-BE49-F238E27FC236}">
                      <a16:creationId xmlns:a16="http://schemas.microsoft.com/office/drawing/2014/main" id="{6B98C41A-83CF-4AEE-9ED9-DAF4E5E56948}"/>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60" name="Straight Connector 259">
                  <a:extLst>
                    <a:ext uri="{FF2B5EF4-FFF2-40B4-BE49-F238E27FC236}">
                      <a16:creationId xmlns:a16="http://schemas.microsoft.com/office/drawing/2014/main" id="{46622397-EE9C-495C-B7FB-F6AF0E918713}"/>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57" name="TextBox 256">
                <a:extLst>
                  <a:ext uri="{FF2B5EF4-FFF2-40B4-BE49-F238E27FC236}">
                    <a16:creationId xmlns:a16="http://schemas.microsoft.com/office/drawing/2014/main" id="{8AC07C8C-55C5-4D72-A787-7F16BA290E34}"/>
                  </a:ext>
                </a:extLst>
              </p:cNvPr>
              <p:cNvSpPr txBox="1"/>
              <p:nvPr/>
            </p:nvSpPr>
            <p:spPr>
              <a:xfrm>
                <a:off x="1954283" y="790084"/>
                <a:ext cx="1416835"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effectLst/>
                    <a:uLnTx/>
                    <a:uFillTx/>
                    <a:latin typeface="Arial" panose="020B0604020202020204" pitchFamily="34" charset="0"/>
                    <a:ea typeface="ＭＳ Ｐゴシック" panose="020B0600070205080204" pitchFamily="34" charset="-128"/>
                    <a:cs typeface="+mn-cs"/>
                  </a:rPr>
                  <a:t>Site2-DCI-Ucast-TEP</a:t>
                </a:r>
              </a:p>
            </p:txBody>
          </p:sp>
          <p:sp>
            <p:nvSpPr>
              <p:cNvPr id="258" name="TextBox 257">
                <a:extLst>
                  <a:ext uri="{FF2B5EF4-FFF2-40B4-BE49-F238E27FC236}">
                    <a16:creationId xmlns:a16="http://schemas.microsoft.com/office/drawing/2014/main" id="{B74B21D5-4746-4FAF-89F4-B8B4C66F4F77}"/>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250" name="Group 249">
              <a:extLst>
                <a:ext uri="{FF2B5EF4-FFF2-40B4-BE49-F238E27FC236}">
                  <a16:creationId xmlns:a16="http://schemas.microsoft.com/office/drawing/2014/main" id="{E8248665-296B-4B95-8E1C-93F7DB751D4D}"/>
                </a:ext>
              </a:extLst>
            </p:cNvPr>
            <p:cNvGrpSpPr/>
            <p:nvPr/>
          </p:nvGrpSpPr>
          <p:grpSpPr>
            <a:xfrm>
              <a:off x="4421023" y="1048711"/>
              <a:ext cx="1205168" cy="366722"/>
              <a:chOff x="1388072" y="767409"/>
              <a:chExt cx="2022380" cy="423896"/>
            </a:xfrm>
          </p:grpSpPr>
          <p:grpSp>
            <p:nvGrpSpPr>
              <p:cNvPr id="251" name="Group 250">
                <a:extLst>
                  <a:ext uri="{FF2B5EF4-FFF2-40B4-BE49-F238E27FC236}">
                    <a16:creationId xmlns:a16="http://schemas.microsoft.com/office/drawing/2014/main" id="{64DCF214-622B-4BF3-BB82-8A83E9F45CBD}"/>
                  </a:ext>
                </a:extLst>
              </p:cNvPr>
              <p:cNvGrpSpPr/>
              <p:nvPr/>
            </p:nvGrpSpPr>
            <p:grpSpPr>
              <a:xfrm>
                <a:off x="1453252" y="767409"/>
                <a:ext cx="1835673" cy="386040"/>
                <a:chOff x="523157" y="2633515"/>
                <a:chExt cx="963730" cy="477995"/>
              </a:xfrm>
              <a:solidFill>
                <a:schemeClr val="accent3">
                  <a:lumMod val="25000"/>
                </a:schemeClr>
              </a:solidFill>
            </p:grpSpPr>
            <p:sp>
              <p:nvSpPr>
                <p:cNvPr id="254" name="Rectangle 253">
                  <a:extLst>
                    <a:ext uri="{FF2B5EF4-FFF2-40B4-BE49-F238E27FC236}">
                      <a16:creationId xmlns:a16="http://schemas.microsoft.com/office/drawing/2014/main" id="{50A1732E-27F9-4029-ACB7-83B11FEEF882}"/>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55" name="Straight Connector 254">
                  <a:extLst>
                    <a:ext uri="{FF2B5EF4-FFF2-40B4-BE49-F238E27FC236}">
                      <a16:creationId xmlns:a16="http://schemas.microsoft.com/office/drawing/2014/main" id="{7FAE6186-5F59-4074-BD3D-3CCC30A59E34}"/>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52" name="TextBox 251">
                <a:extLst>
                  <a:ext uri="{FF2B5EF4-FFF2-40B4-BE49-F238E27FC236}">
                    <a16:creationId xmlns:a16="http://schemas.microsoft.com/office/drawing/2014/main" id="{38D82033-8811-4CC8-AC3D-2C4B62087E27}"/>
                  </a:ext>
                </a:extLst>
              </p:cNvPr>
              <p:cNvSpPr txBox="1"/>
              <p:nvPr/>
            </p:nvSpPr>
            <p:spPr>
              <a:xfrm>
                <a:off x="1949230" y="799969"/>
                <a:ext cx="1461222" cy="391336"/>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Site2-DCI-Ucast-TEP</a:t>
                </a:r>
              </a:p>
            </p:txBody>
          </p:sp>
          <p:sp>
            <p:nvSpPr>
              <p:cNvPr id="253" name="TextBox 252">
                <a:extLst>
                  <a:ext uri="{FF2B5EF4-FFF2-40B4-BE49-F238E27FC236}">
                    <a16:creationId xmlns:a16="http://schemas.microsoft.com/office/drawing/2014/main" id="{04C222C1-7CF9-433B-B022-5BFC3F12D58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grpSp>
        <p:nvGrpSpPr>
          <p:cNvPr id="33" name="Group 32">
            <a:extLst>
              <a:ext uri="{FF2B5EF4-FFF2-40B4-BE49-F238E27FC236}">
                <a16:creationId xmlns:a16="http://schemas.microsoft.com/office/drawing/2014/main" id="{FAA49F35-2155-4E4E-B8B0-89D2EDA283F2}"/>
              </a:ext>
            </a:extLst>
          </p:cNvPr>
          <p:cNvGrpSpPr/>
          <p:nvPr/>
        </p:nvGrpSpPr>
        <p:grpSpPr>
          <a:xfrm>
            <a:off x="4537210" y="3743250"/>
            <a:ext cx="1223617" cy="675356"/>
            <a:chOff x="4321924" y="3724952"/>
            <a:chExt cx="1223617" cy="675356"/>
          </a:xfrm>
        </p:grpSpPr>
        <p:grpSp>
          <p:nvGrpSpPr>
            <p:cNvPr id="29" name="Group 28">
              <a:extLst>
                <a:ext uri="{FF2B5EF4-FFF2-40B4-BE49-F238E27FC236}">
                  <a16:creationId xmlns:a16="http://schemas.microsoft.com/office/drawing/2014/main" id="{3E2721F1-4DBF-4BF3-A140-D4DAAE60B84B}"/>
                </a:ext>
              </a:extLst>
            </p:cNvPr>
            <p:cNvGrpSpPr/>
            <p:nvPr/>
          </p:nvGrpSpPr>
          <p:grpSpPr>
            <a:xfrm>
              <a:off x="4321924" y="3724952"/>
              <a:ext cx="1218091" cy="667944"/>
              <a:chOff x="4454281" y="3742378"/>
              <a:chExt cx="1218091" cy="667944"/>
            </a:xfrm>
          </p:grpSpPr>
          <p:grpSp>
            <p:nvGrpSpPr>
              <p:cNvPr id="234" name="Group 233">
                <a:extLst>
                  <a:ext uri="{FF2B5EF4-FFF2-40B4-BE49-F238E27FC236}">
                    <a16:creationId xmlns:a16="http://schemas.microsoft.com/office/drawing/2014/main" id="{FDC06DD9-5111-4988-9E3A-E665925EEEBA}"/>
                  </a:ext>
                </a:extLst>
              </p:cNvPr>
              <p:cNvGrpSpPr/>
              <p:nvPr/>
            </p:nvGrpSpPr>
            <p:grpSpPr>
              <a:xfrm>
                <a:off x="4456497" y="3742378"/>
                <a:ext cx="1215875" cy="376074"/>
                <a:chOff x="1388072" y="767409"/>
                <a:chExt cx="2040347" cy="434706"/>
              </a:xfrm>
            </p:grpSpPr>
            <p:grpSp>
              <p:nvGrpSpPr>
                <p:cNvPr id="235" name="Group 234">
                  <a:extLst>
                    <a:ext uri="{FF2B5EF4-FFF2-40B4-BE49-F238E27FC236}">
                      <a16:creationId xmlns:a16="http://schemas.microsoft.com/office/drawing/2014/main" id="{ED4B21BA-493B-4F9A-86E4-D542F3F60665}"/>
                    </a:ext>
                  </a:extLst>
                </p:cNvPr>
                <p:cNvGrpSpPr/>
                <p:nvPr/>
              </p:nvGrpSpPr>
              <p:grpSpPr>
                <a:xfrm>
                  <a:off x="1453252" y="767409"/>
                  <a:ext cx="1835673" cy="386040"/>
                  <a:chOff x="523157" y="2633515"/>
                  <a:chExt cx="963730" cy="477995"/>
                </a:xfrm>
                <a:solidFill>
                  <a:schemeClr val="accent3">
                    <a:lumMod val="25000"/>
                  </a:schemeClr>
                </a:solidFill>
              </p:grpSpPr>
              <p:sp>
                <p:nvSpPr>
                  <p:cNvPr id="238" name="Rectangle 237">
                    <a:extLst>
                      <a:ext uri="{FF2B5EF4-FFF2-40B4-BE49-F238E27FC236}">
                        <a16:creationId xmlns:a16="http://schemas.microsoft.com/office/drawing/2014/main" id="{BC4D5394-5424-46AD-BD24-159A3D882A96}"/>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39" name="Straight Connector 238">
                    <a:extLst>
                      <a:ext uri="{FF2B5EF4-FFF2-40B4-BE49-F238E27FC236}">
                        <a16:creationId xmlns:a16="http://schemas.microsoft.com/office/drawing/2014/main" id="{3794C43F-B082-4EFE-A2BA-B9FC76B82718}"/>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36" name="TextBox 235">
                  <a:extLst>
                    <a:ext uri="{FF2B5EF4-FFF2-40B4-BE49-F238E27FC236}">
                      <a16:creationId xmlns:a16="http://schemas.microsoft.com/office/drawing/2014/main" id="{0D5DD5BD-8185-4362-896C-D9EBF214B068}"/>
                    </a:ext>
                  </a:extLst>
                </p:cNvPr>
                <p:cNvSpPr txBox="1"/>
                <p:nvPr/>
              </p:nvSpPr>
              <p:spPr>
                <a:xfrm>
                  <a:off x="1954169" y="810779"/>
                  <a:ext cx="1474250" cy="391336"/>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Site1-DCI-Ucast-TEP</a:t>
                  </a:r>
                </a:p>
              </p:txBody>
            </p:sp>
            <p:sp>
              <p:nvSpPr>
                <p:cNvPr id="237" name="TextBox 236">
                  <a:extLst>
                    <a:ext uri="{FF2B5EF4-FFF2-40B4-BE49-F238E27FC236}">
                      <a16:creationId xmlns:a16="http://schemas.microsoft.com/office/drawing/2014/main" id="{253DF9B0-908B-4AE6-BA98-3DCE53206A41}"/>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240" name="Group 239">
                <a:extLst>
                  <a:ext uri="{FF2B5EF4-FFF2-40B4-BE49-F238E27FC236}">
                    <a16:creationId xmlns:a16="http://schemas.microsoft.com/office/drawing/2014/main" id="{B83448E6-0F5A-4542-9543-AD7953DD979B}"/>
                  </a:ext>
                </a:extLst>
              </p:cNvPr>
              <p:cNvGrpSpPr/>
              <p:nvPr/>
            </p:nvGrpSpPr>
            <p:grpSpPr>
              <a:xfrm>
                <a:off x="4454281" y="4076350"/>
                <a:ext cx="1132748" cy="333972"/>
                <a:chOff x="1388072" y="767409"/>
                <a:chExt cx="1900853" cy="386040"/>
              </a:xfrm>
            </p:grpSpPr>
            <p:grpSp>
              <p:nvGrpSpPr>
                <p:cNvPr id="241" name="Group 240">
                  <a:extLst>
                    <a:ext uri="{FF2B5EF4-FFF2-40B4-BE49-F238E27FC236}">
                      <a16:creationId xmlns:a16="http://schemas.microsoft.com/office/drawing/2014/main" id="{F052ADAC-1CBE-4295-AFB3-17049E2089AC}"/>
                    </a:ext>
                  </a:extLst>
                </p:cNvPr>
                <p:cNvGrpSpPr/>
                <p:nvPr/>
              </p:nvGrpSpPr>
              <p:grpSpPr>
                <a:xfrm>
                  <a:off x="1453252" y="767409"/>
                  <a:ext cx="1835673" cy="386040"/>
                  <a:chOff x="523157" y="2633515"/>
                  <a:chExt cx="963730" cy="477995"/>
                </a:xfrm>
                <a:solidFill>
                  <a:schemeClr val="accent3">
                    <a:lumMod val="25000"/>
                  </a:schemeClr>
                </a:solidFill>
              </p:grpSpPr>
              <p:sp>
                <p:nvSpPr>
                  <p:cNvPr id="245" name="Rectangle 244">
                    <a:extLst>
                      <a:ext uri="{FF2B5EF4-FFF2-40B4-BE49-F238E27FC236}">
                        <a16:creationId xmlns:a16="http://schemas.microsoft.com/office/drawing/2014/main" id="{D0C174D1-7974-4FAF-A753-0CA42F8DFCD5}"/>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246" name="Straight Connector 245">
                    <a:extLst>
                      <a:ext uri="{FF2B5EF4-FFF2-40B4-BE49-F238E27FC236}">
                        <a16:creationId xmlns:a16="http://schemas.microsoft.com/office/drawing/2014/main" id="{B4B85084-85F0-4BC6-ADE7-C7764569E25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243" name="TextBox 242">
                  <a:extLst>
                    <a:ext uri="{FF2B5EF4-FFF2-40B4-BE49-F238E27FC236}">
                      <a16:creationId xmlns:a16="http://schemas.microsoft.com/office/drawing/2014/main" id="{2E1B3729-ECBA-4068-864A-8A93404851A3}"/>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sp>
          <p:nvSpPr>
            <p:cNvPr id="261" name="TextBox 260">
              <a:extLst>
                <a:ext uri="{FF2B5EF4-FFF2-40B4-BE49-F238E27FC236}">
                  <a16:creationId xmlns:a16="http://schemas.microsoft.com/office/drawing/2014/main" id="{DF206223-BB33-491E-927C-78E3F9F4942C}"/>
                </a:ext>
              </a:extLst>
            </p:cNvPr>
            <p:cNvSpPr txBox="1"/>
            <p:nvPr/>
          </p:nvSpPr>
          <p:spPr>
            <a:xfrm>
              <a:off x="4667012" y="4061754"/>
              <a:ext cx="878529" cy="338554"/>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Site1-DCI-Ucast-TEP</a:t>
              </a:r>
            </a:p>
          </p:txBody>
        </p:sp>
      </p:grpSp>
      <p:grpSp>
        <p:nvGrpSpPr>
          <p:cNvPr id="294" name="Group 293">
            <a:extLst>
              <a:ext uri="{FF2B5EF4-FFF2-40B4-BE49-F238E27FC236}">
                <a16:creationId xmlns:a16="http://schemas.microsoft.com/office/drawing/2014/main" id="{2EB40F71-1DC8-4980-A795-A9C7B3C8DCC1}"/>
              </a:ext>
            </a:extLst>
          </p:cNvPr>
          <p:cNvGrpSpPr/>
          <p:nvPr/>
        </p:nvGrpSpPr>
        <p:grpSpPr>
          <a:xfrm>
            <a:off x="7958217" y="3738410"/>
            <a:ext cx="1223617" cy="675356"/>
            <a:chOff x="4321924" y="3724952"/>
            <a:chExt cx="1223617" cy="675356"/>
          </a:xfrm>
        </p:grpSpPr>
        <p:grpSp>
          <p:nvGrpSpPr>
            <p:cNvPr id="295" name="Group 294">
              <a:extLst>
                <a:ext uri="{FF2B5EF4-FFF2-40B4-BE49-F238E27FC236}">
                  <a16:creationId xmlns:a16="http://schemas.microsoft.com/office/drawing/2014/main" id="{F3657A48-3938-449E-95F0-0DB63799AE05}"/>
                </a:ext>
              </a:extLst>
            </p:cNvPr>
            <p:cNvGrpSpPr/>
            <p:nvPr/>
          </p:nvGrpSpPr>
          <p:grpSpPr>
            <a:xfrm>
              <a:off x="4321924" y="3724952"/>
              <a:ext cx="1218091" cy="667944"/>
              <a:chOff x="4454281" y="3742378"/>
              <a:chExt cx="1218091" cy="667944"/>
            </a:xfrm>
          </p:grpSpPr>
          <p:grpSp>
            <p:nvGrpSpPr>
              <p:cNvPr id="297" name="Group 296">
                <a:extLst>
                  <a:ext uri="{FF2B5EF4-FFF2-40B4-BE49-F238E27FC236}">
                    <a16:creationId xmlns:a16="http://schemas.microsoft.com/office/drawing/2014/main" id="{1094664E-367B-4715-BA3E-D6623E4446D7}"/>
                  </a:ext>
                </a:extLst>
              </p:cNvPr>
              <p:cNvGrpSpPr/>
              <p:nvPr/>
            </p:nvGrpSpPr>
            <p:grpSpPr>
              <a:xfrm>
                <a:off x="4456497" y="3742378"/>
                <a:ext cx="1215875" cy="376074"/>
                <a:chOff x="1388072" y="767409"/>
                <a:chExt cx="2040347" cy="434706"/>
              </a:xfrm>
            </p:grpSpPr>
            <p:grpSp>
              <p:nvGrpSpPr>
                <p:cNvPr id="314" name="Group 313">
                  <a:extLst>
                    <a:ext uri="{FF2B5EF4-FFF2-40B4-BE49-F238E27FC236}">
                      <a16:creationId xmlns:a16="http://schemas.microsoft.com/office/drawing/2014/main" id="{351991F5-57B1-4C94-A57E-640D4E6362E3}"/>
                    </a:ext>
                  </a:extLst>
                </p:cNvPr>
                <p:cNvGrpSpPr/>
                <p:nvPr/>
              </p:nvGrpSpPr>
              <p:grpSpPr>
                <a:xfrm>
                  <a:off x="1453252" y="767409"/>
                  <a:ext cx="1835673" cy="386040"/>
                  <a:chOff x="523157" y="2633515"/>
                  <a:chExt cx="963730" cy="477995"/>
                </a:xfrm>
                <a:solidFill>
                  <a:schemeClr val="accent3">
                    <a:lumMod val="25000"/>
                  </a:schemeClr>
                </a:solidFill>
              </p:grpSpPr>
              <p:sp>
                <p:nvSpPr>
                  <p:cNvPr id="317" name="Rectangle 316">
                    <a:extLst>
                      <a:ext uri="{FF2B5EF4-FFF2-40B4-BE49-F238E27FC236}">
                        <a16:creationId xmlns:a16="http://schemas.microsoft.com/office/drawing/2014/main" id="{E4CB835B-E49D-4599-A26E-8ADBDC4474C5}"/>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18" name="Straight Connector 317">
                    <a:extLst>
                      <a:ext uri="{FF2B5EF4-FFF2-40B4-BE49-F238E27FC236}">
                        <a16:creationId xmlns:a16="http://schemas.microsoft.com/office/drawing/2014/main" id="{4565F20E-FDB2-4781-B4F3-E3BF351AD3B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15" name="TextBox 314">
                  <a:extLst>
                    <a:ext uri="{FF2B5EF4-FFF2-40B4-BE49-F238E27FC236}">
                      <a16:creationId xmlns:a16="http://schemas.microsoft.com/office/drawing/2014/main" id="{DE9F2147-5109-488A-855C-025444432891}"/>
                    </a:ext>
                  </a:extLst>
                </p:cNvPr>
                <p:cNvSpPr txBox="1"/>
                <p:nvPr/>
              </p:nvSpPr>
              <p:spPr>
                <a:xfrm>
                  <a:off x="1954169" y="810779"/>
                  <a:ext cx="1474250" cy="391336"/>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Site1-DCI-Ucast-TEP</a:t>
                  </a:r>
                </a:p>
              </p:txBody>
            </p:sp>
            <p:sp>
              <p:nvSpPr>
                <p:cNvPr id="316" name="TextBox 315">
                  <a:extLst>
                    <a:ext uri="{FF2B5EF4-FFF2-40B4-BE49-F238E27FC236}">
                      <a16:creationId xmlns:a16="http://schemas.microsoft.com/office/drawing/2014/main" id="{13D3E757-03AF-4B9C-AD82-F3CF62790451}"/>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298" name="Group 297">
                <a:extLst>
                  <a:ext uri="{FF2B5EF4-FFF2-40B4-BE49-F238E27FC236}">
                    <a16:creationId xmlns:a16="http://schemas.microsoft.com/office/drawing/2014/main" id="{5C5861DA-1411-4E2A-ACD1-A361A8F76082}"/>
                  </a:ext>
                </a:extLst>
              </p:cNvPr>
              <p:cNvGrpSpPr/>
              <p:nvPr/>
            </p:nvGrpSpPr>
            <p:grpSpPr>
              <a:xfrm>
                <a:off x="4454281" y="4076350"/>
                <a:ext cx="1132748" cy="333972"/>
                <a:chOff x="1388072" y="767409"/>
                <a:chExt cx="1900853" cy="386040"/>
              </a:xfrm>
            </p:grpSpPr>
            <p:grpSp>
              <p:nvGrpSpPr>
                <p:cNvPr id="299" name="Group 298">
                  <a:extLst>
                    <a:ext uri="{FF2B5EF4-FFF2-40B4-BE49-F238E27FC236}">
                      <a16:creationId xmlns:a16="http://schemas.microsoft.com/office/drawing/2014/main" id="{BEE7E081-BCFC-42DC-B282-1021AC87BC56}"/>
                    </a:ext>
                  </a:extLst>
                </p:cNvPr>
                <p:cNvGrpSpPr/>
                <p:nvPr/>
              </p:nvGrpSpPr>
              <p:grpSpPr>
                <a:xfrm>
                  <a:off x="1453252" y="767409"/>
                  <a:ext cx="1835673" cy="386040"/>
                  <a:chOff x="523157" y="2633515"/>
                  <a:chExt cx="963730" cy="477995"/>
                </a:xfrm>
                <a:solidFill>
                  <a:schemeClr val="accent3">
                    <a:lumMod val="25000"/>
                  </a:schemeClr>
                </a:solidFill>
              </p:grpSpPr>
              <p:sp>
                <p:nvSpPr>
                  <p:cNvPr id="304" name="Rectangle 303">
                    <a:extLst>
                      <a:ext uri="{FF2B5EF4-FFF2-40B4-BE49-F238E27FC236}">
                        <a16:creationId xmlns:a16="http://schemas.microsoft.com/office/drawing/2014/main" id="{3515543F-FC15-47E2-A819-73AEC5A75A8C}"/>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11" name="Straight Connector 310">
                    <a:extLst>
                      <a:ext uri="{FF2B5EF4-FFF2-40B4-BE49-F238E27FC236}">
                        <a16:creationId xmlns:a16="http://schemas.microsoft.com/office/drawing/2014/main" id="{562E93E9-4E24-47EA-8434-4C9286680C26}"/>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03" name="TextBox 302">
                  <a:extLst>
                    <a:ext uri="{FF2B5EF4-FFF2-40B4-BE49-F238E27FC236}">
                      <a16:creationId xmlns:a16="http://schemas.microsoft.com/office/drawing/2014/main" id="{F6381358-22AF-45BB-8BD8-DAD17FE34410}"/>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sp>
          <p:nvSpPr>
            <p:cNvPr id="296" name="TextBox 295">
              <a:extLst>
                <a:ext uri="{FF2B5EF4-FFF2-40B4-BE49-F238E27FC236}">
                  <a16:creationId xmlns:a16="http://schemas.microsoft.com/office/drawing/2014/main" id="{97993497-CF50-440C-997B-10ADE0771BAD}"/>
                </a:ext>
              </a:extLst>
            </p:cNvPr>
            <p:cNvSpPr txBox="1"/>
            <p:nvPr/>
          </p:nvSpPr>
          <p:spPr>
            <a:xfrm>
              <a:off x="4667012" y="4061754"/>
              <a:ext cx="878529" cy="338554"/>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Site1-DCI-Ucast-TEP</a:t>
              </a:r>
            </a:p>
          </p:txBody>
        </p:sp>
      </p:grpSp>
      <p:grpSp>
        <p:nvGrpSpPr>
          <p:cNvPr id="35" name="Group 34">
            <a:extLst>
              <a:ext uri="{FF2B5EF4-FFF2-40B4-BE49-F238E27FC236}">
                <a16:creationId xmlns:a16="http://schemas.microsoft.com/office/drawing/2014/main" id="{927976A5-D8BF-4267-B2D4-8462C0A61B9D}"/>
              </a:ext>
            </a:extLst>
          </p:cNvPr>
          <p:cNvGrpSpPr/>
          <p:nvPr/>
        </p:nvGrpSpPr>
        <p:grpSpPr>
          <a:xfrm>
            <a:off x="136025" y="2957960"/>
            <a:ext cx="1363423" cy="1386445"/>
            <a:chOff x="136025" y="2957960"/>
            <a:chExt cx="1363423" cy="1386445"/>
          </a:xfrm>
        </p:grpSpPr>
        <p:grpSp>
          <p:nvGrpSpPr>
            <p:cNvPr id="320" name="Group 319">
              <a:extLst>
                <a:ext uri="{FF2B5EF4-FFF2-40B4-BE49-F238E27FC236}">
                  <a16:creationId xmlns:a16="http://schemas.microsoft.com/office/drawing/2014/main" id="{32251CBA-6208-45A6-AAE3-2E27E6F376A9}"/>
                </a:ext>
              </a:extLst>
            </p:cNvPr>
            <p:cNvGrpSpPr/>
            <p:nvPr/>
          </p:nvGrpSpPr>
          <p:grpSpPr>
            <a:xfrm>
              <a:off x="136165" y="2957960"/>
              <a:ext cx="1363283" cy="333972"/>
              <a:chOff x="1388072" y="767409"/>
              <a:chExt cx="2287711" cy="386040"/>
            </a:xfrm>
          </p:grpSpPr>
          <p:grpSp>
            <p:nvGrpSpPr>
              <p:cNvPr id="348" name="Group 347">
                <a:extLst>
                  <a:ext uri="{FF2B5EF4-FFF2-40B4-BE49-F238E27FC236}">
                    <a16:creationId xmlns:a16="http://schemas.microsoft.com/office/drawing/2014/main" id="{6EF7B977-9D32-4438-AE99-9E66C5B88F62}"/>
                  </a:ext>
                </a:extLst>
              </p:cNvPr>
              <p:cNvGrpSpPr/>
              <p:nvPr/>
            </p:nvGrpSpPr>
            <p:grpSpPr>
              <a:xfrm>
                <a:off x="1453252" y="767409"/>
                <a:ext cx="1835673" cy="386040"/>
                <a:chOff x="523157" y="2633515"/>
                <a:chExt cx="963730" cy="477995"/>
              </a:xfrm>
              <a:solidFill>
                <a:schemeClr val="accent3">
                  <a:lumMod val="25000"/>
                </a:schemeClr>
              </a:solidFill>
            </p:grpSpPr>
            <p:sp>
              <p:nvSpPr>
                <p:cNvPr id="351" name="Rectangle 350">
                  <a:extLst>
                    <a:ext uri="{FF2B5EF4-FFF2-40B4-BE49-F238E27FC236}">
                      <a16:creationId xmlns:a16="http://schemas.microsoft.com/office/drawing/2014/main" id="{3A8DC5D6-31E4-4347-AF07-F465B3DEB9CA}"/>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52" name="Straight Connector 351">
                  <a:extLst>
                    <a:ext uri="{FF2B5EF4-FFF2-40B4-BE49-F238E27FC236}">
                      <a16:creationId xmlns:a16="http://schemas.microsoft.com/office/drawing/2014/main" id="{F41E5F20-E155-47F2-882C-2E2546F7E11F}"/>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49" name="TextBox 348">
                <a:extLst>
                  <a:ext uri="{FF2B5EF4-FFF2-40B4-BE49-F238E27FC236}">
                    <a16:creationId xmlns:a16="http://schemas.microsoft.com/office/drawing/2014/main" id="{1AB5C39D-E208-4F82-9B69-53A70E48D42A}"/>
                  </a:ext>
                </a:extLst>
              </p:cNvPr>
              <p:cNvSpPr txBox="1"/>
              <p:nvPr/>
            </p:nvSpPr>
            <p:spPr>
              <a:xfrm>
                <a:off x="1970644" y="8701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RL1-DP-TEP</a:t>
                </a:r>
              </a:p>
            </p:txBody>
          </p:sp>
          <p:sp>
            <p:nvSpPr>
              <p:cNvPr id="350" name="TextBox 349">
                <a:extLst>
                  <a:ext uri="{FF2B5EF4-FFF2-40B4-BE49-F238E27FC236}">
                    <a16:creationId xmlns:a16="http://schemas.microsoft.com/office/drawing/2014/main" id="{4135B3AA-F4C4-41F2-9BF1-C078AE2A465F}"/>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321" name="Group 320">
              <a:extLst>
                <a:ext uri="{FF2B5EF4-FFF2-40B4-BE49-F238E27FC236}">
                  <a16:creationId xmlns:a16="http://schemas.microsoft.com/office/drawing/2014/main" id="{164D75AA-5430-40B4-A24E-E2D75FBC93D0}"/>
                </a:ext>
              </a:extLst>
            </p:cNvPr>
            <p:cNvGrpSpPr/>
            <p:nvPr/>
          </p:nvGrpSpPr>
          <p:grpSpPr>
            <a:xfrm>
              <a:off x="136165" y="3291932"/>
              <a:ext cx="1309404" cy="333972"/>
              <a:chOff x="1388072" y="767409"/>
              <a:chExt cx="2197298" cy="386040"/>
            </a:xfrm>
          </p:grpSpPr>
          <p:grpSp>
            <p:nvGrpSpPr>
              <p:cNvPr id="343" name="Group 342">
                <a:extLst>
                  <a:ext uri="{FF2B5EF4-FFF2-40B4-BE49-F238E27FC236}">
                    <a16:creationId xmlns:a16="http://schemas.microsoft.com/office/drawing/2014/main" id="{87FFCE67-5919-45B2-A47B-FD1E13A81E5A}"/>
                  </a:ext>
                </a:extLst>
              </p:cNvPr>
              <p:cNvGrpSpPr/>
              <p:nvPr/>
            </p:nvGrpSpPr>
            <p:grpSpPr>
              <a:xfrm>
                <a:off x="1453252" y="767409"/>
                <a:ext cx="1835673" cy="386040"/>
                <a:chOff x="523157" y="2633515"/>
                <a:chExt cx="963730" cy="477995"/>
              </a:xfrm>
              <a:solidFill>
                <a:schemeClr val="accent3">
                  <a:lumMod val="25000"/>
                </a:schemeClr>
              </a:solidFill>
            </p:grpSpPr>
            <p:sp>
              <p:nvSpPr>
                <p:cNvPr id="346" name="Rectangle 345">
                  <a:extLst>
                    <a:ext uri="{FF2B5EF4-FFF2-40B4-BE49-F238E27FC236}">
                      <a16:creationId xmlns:a16="http://schemas.microsoft.com/office/drawing/2014/main" id="{D77329B1-F645-4601-B0BB-82EA052B480B}"/>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47" name="Straight Connector 346">
                  <a:extLst>
                    <a:ext uri="{FF2B5EF4-FFF2-40B4-BE49-F238E27FC236}">
                      <a16:creationId xmlns:a16="http://schemas.microsoft.com/office/drawing/2014/main" id="{443B27E5-0459-439D-B44D-031483BC578D}"/>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44" name="TextBox 343">
                <a:extLst>
                  <a:ext uri="{FF2B5EF4-FFF2-40B4-BE49-F238E27FC236}">
                    <a16:creationId xmlns:a16="http://schemas.microsoft.com/office/drawing/2014/main" id="{2333BB95-CDEF-4A9C-B181-5ABFE095BCB9}"/>
                  </a:ext>
                </a:extLst>
              </p:cNvPr>
              <p:cNvSpPr txBox="1"/>
              <p:nvPr/>
            </p:nvSpPr>
            <p:spPr>
              <a:xfrm>
                <a:off x="1880231" y="876931"/>
                <a:ext cx="1705139"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RL12-vPC-TEP</a:t>
                </a:r>
              </a:p>
            </p:txBody>
          </p:sp>
          <p:sp>
            <p:nvSpPr>
              <p:cNvPr id="345" name="TextBox 344">
                <a:extLst>
                  <a:ext uri="{FF2B5EF4-FFF2-40B4-BE49-F238E27FC236}">
                    <a16:creationId xmlns:a16="http://schemas.microsoft.com/office/drawing/2014/main" id="{26AA29DD-1986-4880-9A78-2759FE9B2221}"/>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nvGrpSpPr>
            <p:cNvPr id="322" name="Group 321">
              <a:extLst>
                <a:ext uri="{FF2B5EF4-FFF2-40B4-BE49-F238E27FC236}">
                  <a16:creationId xmlns:a16="http://schemas.microsoft.com/office/drawing/2014/main" id="{6428F425-2773-4260-A63C-DBBA768C6788}"/>
                </a:ext>
              </a:extLst>
            </p:cNvPr>
            <p:cNvGrpSpPr/>
            <p:nvPr/>
          </p:nvGrpSpPr>
          <p:grpSpPr>
            <a:xfrm>
              <a:off x="138241" y="3634754"/>
              <a:ext cx="1132748" cy="349805"/>
              <a:chOff x="1388072" y="767409"/>
              <a:chExt cx="1900853" cy="404342"/>
            </a:xfrm>
          </p:grpSpPr>
          <p:grpSp>
            <p:nvGrpSpPr>
              <p:cNvPr id="338" name="Group 337">
                <a:extLst>
                  <a:ext uri="{FF2B5EF4-FFF2-40B4-BE49-F238E27FC236}">
                    <a16:creationId xmlns:a16="http://schemas.microsoft.com/office/drawing/2014/main" id="{AD0CD71E-FD25-48D0-8A57-039E6A62C74D}"/>
                  </a:ext>
                </a:extLst>
              </p:cNvPr>
              <p:cNvGrpSpPr/>
              <p:nvPr/>
            </p:nvGrpSpPr>
            <p:grpSpPr>
              <a:xfrm>
                <a:off x="1453252" y="767409"/>
                <a:ext cx="1835673" cy="386040"/>
                <a:chOff x="523157" y="2633515"/>
                <a:chExt cx="963730" cy="477995"/>
              </a:xfrm>
              <a:solidFill>
                <a:schemeClr val="accent3">
                  <a:lumMod val="25000"/>
                </a:schemeClr>
              </a:solidFill>
            </p:grpSpPr>
            <p:sp>
              <p:nvSpPr>
                <p:cNvPr id="341" name="Rectangle 340">
                  <a:extLst>
                    <a:ext uri="{FF2B5EF4-FFF2-40B4-BE49-F238E27FC236}">
                      <a16:creationId xmlns:a16="http://schemas.microsoft.com/office/drawing/2014/main" id="{6B2FE465-461D-411D-90FD-D72F05CCF4D0}"/>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42" name="Straight Connector 341">
                  <a:extLst>
                    <a:ext uri="{FF2B5EF4-FFF2-40B4-BE49-F238E27FC236}">
                      <a16:creationId xmlns:a16="http://schemas.microsoft.com/office/drawing/2014/main" id="{205E0F5C-A4DF-48F5-A594-C4CD5B7BD0E9}"/>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39" name="TextBox 338">
                <a:extLst>
                  <a:ext uri="{FF2B5EF4-FFF2-40B4-BE49-F238E27FC236}">
                    <a16:creationId xmlns:a16="http://schemas.microsoft.com/office/drawing/2014/main" id="{2E6AA024-BB4C-4C9A-9FB5-3145C5A8863A}"/>
                  </a:ext>
                </a:extLst>
              </p:cNvPr>
              <p:cNvSpPr txBox="1"/>
              <p:nvPr/>
            </p:nvSpPr>
            <p:spPr>
              <a:xfrm>
                <a:off x="1963442" y="780415"/>
                <a:ext cx="1232626"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Site2-DCI-Ucast-TEP</a:t>
                </a:r>
              </a:p>
            </p:txBody>
          </p:sp>
          <p:sp>
            <p:nvSpPr>
              <p:cNvPr id="340" name="TextBox 339">
                <a:extLst>
                  <a:ext uri="{FF2B5EF4-FFF2-40B4-BE49-F238E27FC236}">
                    <a16:creationId xmlns:a16="http://schemas.microsoft.com/office/drawing/2014/main" id="{62B415E5-06A5-4607-B830-0A4D6A570D8A}"/>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323" name="Group 322">
              <a:extLst>
                <a:ext uri="{FF2B5EF4-FFF2-40B4-BE49-F238E27FC236}">
                  <a16:creationId xmlns:a16="http://schemas.microsoft.com/office/drawing/2014/main" id="{161FF993-8DF3-4F37-A4DE-4F843A049140}"/>
                </a:ext>
              </a:extLst>
            </p:cNvPr>
            <p:cNvGrpSpPr/>
            <p:nvPr/>
          </p:nvGrpSpPr>
          <p:grpSpPr>
            <a:xfrm>
              <a:off x="136025" y="3968727"/>
              <a:ext cx="1208888" cy="375678"/>
              <a:chOff x="1388072" y="767409"/>
              <a:chExt cx="2028623" cy="434248"/>
            </a:xfrm>
          </p:grpSpPr>
          <p:grpSp>
            <p:nvGrpSpPr>
              <p:cNvPr id="333" name="Group 332">
                <a:extLst>
                  <a:ext uri="{FF2B5EF4-FFF2-40B4-BE49-F238E27FC236}">
                    <a16:creationId xmlns:a16="http://schemas.microsoft.com/office/drawing/2014/main" id="{3CFC1BB2-691D-4D8A-B90E-12CD8D8F8203}"/>
                  </a:ext>
                </a:extLst>
              </p:cNvPr>
              <p:cNvGrpSpPr/>
              <p:nvPr/>
            </p:nvGrpSpPr>
            <p:grpSpPr>
              <a:xfrm>
                <a:off x="1453252" y="767409"/>
                <a:ext cx="1835673" cy="386040"/>
                <a:chOff x="523157" y="2633515"/>
                <a:chExt cx="963730" cy="477995"/>
              </a:xfrm>
              <a:solidFill>
                <a:schemeClr val="accent3">
                  <a:lumMod val="25000"/>
                </a:schemeClr>
              </a:solidFill>
            </p:grpSpPr>
            <p:sp>
              <p:nvSpPr>
                <p:cNvPr id="336" name="Rectangle 335">
                  <a:extLst>
                    <a:ext uri="{FF2B5EF4-FFF2-40B4-BE49-F238E27FC236}">
                      <a16:creationId xmlns:a16="http://schemas.microsoft.com/office/drawing/2014/main" id="{1F7929AC-7118-4067-A2E7-05E0985772CB}"/>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37" name="Straight Connector 336">
                  <a:extLst>
                    <a:ext uri="{FF2B5EF4-FFF2-40B4-BE49-F238E27FC236}">
                      <a16:creationId xmlns:a16="http://schemas.microsoft.com/office/drawing/2014/main" id="{920BF90B-3B75-4C54-8D28-BFABFB4A71D6}"/>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34" name="TextBox 333">
                <a:extLst>
                  <a:ext uri="{FF2B5EF4-FFF2-40B4-BE49-F238E27FC236}">
                    <a16:creationId xmlns:a16="http://schemas.microsoft.com/office/drawing/2014/main" id="{D5BBA942-AB94-4F56-921A-3C907CD100EF}"/>
                  </a:ext>
                </a:extLst>
              </p:cNvPr>
              <p:cNvSpPr txBox="1"/>
              <p:nvPr/>
            </p:nvSpPr>
            <p:spPr>
              <a:xfrm>
                <a:off x="1980156" y="810321"/>
                <a:ext cx="1436539" cy="3913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b="1" dirty="0">
                    <a:latin typeface="Arial" panose="020B0604020202020204" pitchFamily="34" charset="0"/>
                    <a:ea typeface="ＭＳ Ｐゴシック" panose="020B0600070205080204" pitchFamily="34" charset="-128"/>
                    <a:cs typeface="+mn-cs"/>
                  </a:rPr>
                  <a:t>Site2-DCI-Ucast-TEP</a:t>
                </a:r>
              </a:p>
            </p:txBody>
          </p:sp>
          <p:sp>
            <p:nvSpPr>
              <p:cNvPr id="335" name="TextBox 334">
                <a:extLst>
                  <a:ext uri="{FF2B5EF4-FFF2-40B4-BE49-F238E27FC236}">
                    <a16:creationId xmlns:a16="http://schemas.microsoft.com/office/drawing/2014/main" id="{8DD30798-911E-4193-905B-7C76EE908AA3}"/>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grpSp>
        <p:nvGrpSpPr>
          <p:cNvPr id="354" name="Group 353">
            <a:extLst>
              <a:ext uri="{FF2B5EF4-FFF2-40B4-BE49-F238E27FC236}">
                <a16:creationId xmlns:a16="http://schemas.microsoft.com/office/drawing/2014/main" id="{A0EBE669-6ABD-4254-8696-A6AB30B74F05}"/>
              </a:ext>
            </a:extLst>
          </p:cNvPr>
          <p:cNvGrpSpPr/>
          <p:nvPr/>
        </p:nvGrpSpPr>
        <p:grpSpPr>
          <a:xfrm>
            <a:off x="136025" y="1069643"/>
            <a:ext cx="1261770" cy="1344738"/>
            <a:chOff x="136025" y="2957961"/>
            <a:chExt cx="1261770" cy="1344738"/>
          </a:xfrm>
        </p:grpSpPr>
        <p:grpSp>
          <p:nvGrpSpPr>
            <p:cNvPr id="355" name="Group 354">
              <a:extLst>
                <a:ext uri="{FF2B5EF4-FFF2-40B4-BE49-F238E27FC236}">
                  <a16:creationId xmlns:a16="http://schemas.microsoft.com/office/drawing/2014/main" id="{400E1A71-CB12-4BA4-B596-BDC7AC20D324}"/>
                </a:ext>
              </a:extLst>
            </p:cNvPr>
            <p:cNvGrpSpPr/>
            <p:nvPr/>
          </p:nvGrpSpPr>
          <p:grpSpPr>
            <a:xfrm>
              <a:off x="136165" y="2957961"/>
              <a:ext cx="1132748" cy="378984"/>
              <a:chOff x="1388072" y="767409"/>
              <a:chExt cx="1900853" cy="438069"/>
            </a:xfrm>
          </p:grpSpPr>
          <p:grpSp>
            <p:nvGrpSpPr>
              <p:cNvPr id="374" name="Group 373">
                <a:extLst>
                  <a:ext uri="{FF2B5EF4-FFF2-40B4-BE49-F238E27FC236}">
                    <a16:creationId xmlns:a16="http://schemas.microsoft.com/office/drawing/2014/main" id="{BB389ECE-8D78-40D3-9BA6-701B6340F4DB}"/>
                  </a:ext>
                </a:extLst>
              </p:cNvPr>
              <p:cNvGrpSpPr/>
              <p:nvPr/>
            </p:nvGrpSpPr>
            <p:grpSpPr>
              <a:xfrm>
                <a:off x="1453252" y="767409"/>
                <a:ext cx="1835673" cy="386040"/>
                <a:chOff x="523157" y="2633515"/>
                <a:chExt cx="963730" cy="477995"/>
              </a:xfrm>
              <a:solidFill>
                <a:schemeClr val="accent3">
                  <a:lumMod val="25000"/>
                </a:schemeClr>
              </a:solidFill>
            </p:grpSpPr>
            <p:sp>
              <p:nvSpPr>
                <p:cNvPr id="377" name="Rectangle 376">
                  <a:extLst>
                    <a:ext uri="{FF2B5EF4-FFF2-40B4-BE49-F238E27FC236}">
                      <a16:creationId xmlns:a16="http://schemas.microsoft.com/office/drawing/2014/main" id="{737EDBEE-6B7A-4F3F-89A9-89121B1316B9}"/>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78" name="Straight Connector 377">
                  <a:extLst>
                    <a:ext uri="{FF2B5EF4-FFF2-40B4-BE49-F238E27FC236}">
                      <a16:creationId xmlns:a16="http://schemas.microsoft.com/office/drawing/2014/main" id="{B03C6297-CE2A-44C4-B16E-CF0F6AC688B1}"/>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75" name="TextBox 374">
                <a:extLst>
                  <a:ext uri="{FF2B5EF4-FFF2-40B4-BE49-F238E27FC236}">
                    <a16:creationId xmlns:a16="http://schemas.microsoft.com/office/drawing/2014/main" id="{E160A68D-51C3-4D25-8379-6D71FEE7267E}"/>
                  </a:ext>
                </a:extLst>
              </p:cNvPr>
              <p:cNvSpPr txBox="1"/>
              <p:nvPr/>
            </p:nvSpPr>
            <p:spPr>
              <a:xfrm>
                <a:off x="1970644" y="814142"/>
                <a:ext cx="1285378" cy="391336"/>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Site1-DCI-Ucast-TEP</a:t>
                </a:r>
              </a:p>
            </p:txBody>
          </p:sp>
          <p:sp>
            <p:nvSpPr>
              <p:cNvPr id="376" name="TextBox 375">
                <a:extLst>
                  <a:ext uri="{FF2B5EF4-FFF2-40B4-BE49-F238E27FC236}">
                    <a16:creationId xmlns:a16="http://schemas.microsoft.com/office/drawing/2014/main" id="{43C0BA07-D92C-4C7B-B19D-62C82690BCB5}"/>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EP1</a:t>
                </a:r>
              </a:p>
            </p:txBody>
          </p:sp>
        </p:grpSp>
        <p:grpSp>
          <p:nvGrpSpPr>
            <p:cNvPr id="356" name="Group 355">
              <a:extLst>
                <a:ext uri="{FF2B5EF4-FFF2-40B4-BE49-F238E27FC236}">
                  <a16:creationId xmlns:a16="http://schemas.microsoft.com/office/drawing/2014/main" id="{F54A3EAE-BE7A-4773-818F-6F8D1969B3AA}"/>
                </a:ext>
              </a:extLst>
            </p:cNvPr>
            <p:cNvGrpSpPr/>
            <p:nvPr/>
          </p:nvGrpSpPr>
          <p:grpSpPr>
            <a:xfrm>
              <a:off x="136165" y="3291933"/>
              <a:ext cx="1132748" cy="362711"/>
              <a:chOff x="1388072" y="767409"/>
              <a:chExt cx="1900853" cy="419259"/>
            </a:xfrm>
          </p:grpSpPr>
          <p:grpSp>
            <p:nvGrpSpPr>
              <p:cNvPr id="369" name="Group 368">
                <a:extLst>
                  <a:ext uri="{FF2B5EF4-FFF2-40B4-BE49-F238E27FC236}">
                    <a16:creationId xmlns:a16="http://schemas.microsoft.com/office/drawing/2014/main" id="{5E906748-4A00-42B6-98F8-70B6032F38DF}"/>
                  </a:ext>
                </a:extLst>
              </p:cNvPr>
              <p:cNvGrpSpPr/>
              <p:nvPr/>
            </p:nvGrpSpPr>
            <p:grpSpPr>
              <a:xfrm>
                <a:off x="1453252" y="767409"/>
                <a:ext cx="1835673" cy="386040"/>
                <a:chOff x="523157" y="2633515"/>
                <a:chExt cx="963730" cy="477995"/>
              </a:xfrm>
              <a:solidFill>
                <a:schemeClr val="accent3">
                  <a:lumMod val="25000"/>
                </a:schemeClr>
              </a:solidFill>
            </p:grpSpPr>
            <p:sp>
              <p:nvSpPr>
                <p:cNvPr id="372" name="Rectangle 371">
                  <a:extLst>
                    <a:ext uri="{FF2B5EF4-FFF2-40B4-BE49-F238E27FC236}">
                      <a16:creationId xmlns:a16="http://schemas.microsoft.com/office/drawing/2014/main" id="{D4F363AF-44B9-4044-BE3B-72D931B81DB6}"/>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73" name="Straight Connector 372">
                  <a:extLst>
                    <a:ext uri="{FF2B5EF4-FFF2-40B4-BE49-F238E27FC236}">
                      <a16:creationId xmlns:a16="http://schemas.microsoft.com/office/drawing/2014/main" id="{32A3BB99-4DC0-4EF1-8FCC-3D970B3334E0}"/>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70" name="TextBox 369">
                <a:extLst>
                  <a:ext uri="{FF2B5EF4-FFF2-40B4-BE49-F238E27FC236}">
                    <a16:creationId xmlns:a16="http://schemas.microsoft.com/office/drawing/2014/main" id="{BF1B2613-8797-44C9-B146-3581B8177DCF}"/>
                  </a:ext>
                </a:extLst>
              </p:cNvPr>
              <p:cNvSpPr txBox="1"/>
              <p:nvPr/>
            </p:nvSpPr>
            <p:spPr>
              <a:xfrm>
                <a:off x="1962871" y="795332"/>
                <a:ext cx="1293151" cy="391336"/>
              </a:xfrm>
              <a:prstGeom prst="rect">
                <a:avLst/>
              </a:prstGeom>
              <a:noFill/>
            </p:spPr>
            <p:txBody>
              <a:bodyPr wrap="square" rtlCol="0">
                <a:spAutoFit/>
              </a:bodyPr>
              <a:lstStyle/>
              <a:p>
                <a:pPr lvl="0" eaLnBrk="0" hangingPunct="0">
                  <a:defRPr/>
                </a:pPr>
                <a:r>
                  <a:rPr lang="en-US" sz="800" b="1" dirty="0">
                    <a:latin typeface="Arial" panose="020B0604020202020204" pitchFamily="34" charset="0"/>
                    <a:ea typeface="ＭＳ Ｐゴシック" panose="020B0600070205080204" pitchFamily="34" charset="-128"/>
                  </a:rPr>
                  <a:t>Site1-DCI-Ucast-TEP</a:t>
                </a:r>
              </a:p>
            </p:txBody>
          </p:sp>
          <p:sp>
            <p:nvSpPr>
              <p:cNvPr id="371" name="TextBox 370">
                <a:extLst>
                  <a:ext uri="{FF2B5EF4-FFF2-40B4-BE49-F238E27FC236}">
                    <a16:creationId xmlns:a16="http://schemas.microsoft.com/office/drawing/2014/main" id="{BA81D6E6-C9A4-40D4-B32B-7956891CDF84}"/>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EP2</a:t>
                </a:r>
              </a:p>
            </p:txBody>
          </p:sp>
        </p:grpSp>
        <p:grpSp>
          <p:nvGrpSpPr>
            <p:cNvPr id="357" name="Group 356">
              <a:extLst>
                <a:ext uri="{FF2B5EF4-FFF2-40B4-BE49-F238E27FC236}">
                  <a16:creationId xmlns:a16="http://schemas.microsoft.com/office/drawing/2014/main" id="{FDC3EB71-8955-4AAE-857F-A2969405266C}"/>
                </a:ext>
              </a:extLst>
            </p:cNvPr>
            <p:cNvGrpSpPr/>
            <p:nvPr/>
          </p:nvGrpSpPr>
          <p:grpSpPr>
            <a:xfrm>
              <a:off x="138241" y="3634755"/>
              <a:ext cx="1144559" cy="333972"/>
              <a:chOff x="1388072" y="767409"/>
              <a:chExt cx="1920673" cy="386040"/>
            </a:xfrm>
          </p:grpSpPr>
          <p:grpSp>
            <p:nvGrpSpPr>
              <p:cNvPr id="364" name="Group 363">
                <a:extLst>
                  <a:ext uri="{FF2B5EF4-FFF2-40B4-BE49-F238E27FC236}">
                    <a16:creationId xmlns:a16="http://schemas.microsoft.com/office/drawing/2014/main" id="{2868C264-06F7-4D32-8001-A048E5FA4D1E}"/>
                  </a:ext>
                </a:extLst>
              </p:cNvPr>
              <p:cNvGrpSpPr/>
              <p:nvPr/>
            </p:nvGrpSpPr>
            <p:grpSpPr>
              <a:xfrm>
                <a:off x="1453252" y="767409"/>
                <a:ext cx="1835673" cy="386040"/>
                <a:chOff x="523157" y="2633515"/>
                <a:chExt cx="963730" cy="477995"/>
              </a:xfrm>
              <a:solidFill>
                <a:schemeClr val="accent3">
                  <a:lumMod val="25000"/>
                </a:schemeClr>
              </a:solidFill>
            </p:grpSpPr>
            <p:sp>
              <p:nvSpPr>
                <p:cNvPr id="367" name="Rectangle 366">
                  <a:extLst>
                    <a:ext uri="{FF2B5EF4-FFF2-40B4-BE49-F238E27FC236}">
                      <a16:creationId xmlns:a16="http://schemas.microsoft.com/office/drawing/2014/main" id="{5C2B3164-688F-4CDB-9088-82E3658ABB15}"/>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68" name="Straight Connector 367">
                  <a:extLst>
                    <a:ext uri="{FF2B5EF4-FFF2-40B4-BE49-F238E27FC236}">
                      <a16:creationId xmlns:a16="http://schemas.microsoft.com/office/drawing/2014/main" id="{545B438F-14C9-4EAF-9147-C13EA6E32FBF}"/>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65" name="TextBox 364">
                <a:extLst>
                  <a:ext uri="{FF2B5EF4-FFF2-40B4-BE49-F238E27FC236}">
                    <a16:creationId xmlns:a16="http://schemas.microsoft.com/office/drawing/2014/main" id="{E4396483-4996-4FD3-9243-C0E4F4201F12}"/>
                  </a:ext>
                </a:extLst>
              </p:cNvPr>
              <p:cNvSpPr txBox="1"/>
              <p:nvPr/>
            </p:nvSpPr>
            <p:spPr>
              <a:xfrm>
                <a:off x="1928338" y="874517"/>
                <a:ext cx="1380407"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dirty="0">
                    <a:solidFill>
                      <a:srgbClr val="FFFFFF"/>
                    </a:solidFill>
                    <a:latin typeface="Arial" panose="020B0604020202020204" pitchFamily="34" charset="0"/>
                    <a:ea typeface="ＭＳ Ｐゴシック" panose="020B0600070205080204" pitchFamily="34" charset="-128"/>
                    <a:cs typeface="+mn-cs"/>
                  </a:rPr>
                  <a:t>RL3-DP-TEP</a:t>
                </a:r>
              </a:p>
            </p:txBody>
          </p:sp>
          <p:sp>
            <p:nvSpPr>
              <p:cNvPr id="366" name="TextBox 365">
                <a:extLst>
                  <a:ext uri="{FF2B5EF4-FFF2-40B4-BE49-F238E27FC236}">
                    <a16:creationId xmlns:a16="http://schemas.microsoft.com/office/drawing/2014/main" id="{2D40257B-0BD1-4B2A-B809-DB29B8C4FA3B}"/>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EP3</a:t>
                </a:r>
              </a:p>
            </p:txBody>
          </p:sp>
        </p:grpSp>
        <p:grpSp>
          <p:nvGrpSpPr>
            <p:cNvPr id="358" name="Group 357">
              <a:extLst>
                <a:ext uri="{FF2B5EF4-FFF2-40B4-BE49-F238E27FC236}">
                  <a16:creationId xmlns:a16="http://schemas.microsoft.com/office/drawing/2014/main" id="{AD238764-86BA-4902-9CA8-5CCF08BA46A6}"/>
                </a:ext>
              </a:extLst>
            </p:cNvPr>
            <p:cNvGrpSpPr/>
            <p:nvPr/>
          </p:nvGrpSpPr>
          <p:grpSpPr>
            <a:xfrm>
              <a:off x="136025" y="3968727"/>
              <a:ext cx="1261770" cy="333972"/>
              <a:chOff x="1388072" y="767409"/>
              <a:chExt cx="2117364" cy="386040"/>
            </a:xfrm>
          </p:grpSpPr>
          <p:grpSp>
            <p:nvGrpSpPr>
              <p:cNvPr id="359" name="Group 358">
                <a:extLst>
                  <a:ext uri="{FF2B5EF4-FFF2-40B4-BE49-F238E27FC236}">
                    <a16:creationId xmlns:a16="http://schemas.microsoft.com/office/drawing/2014/main" id="{0439D126-D68C-47EF-A35C-47B8AE09464E}"/>
                  </a:ext>
                </a:extLst>
              </p:cNvPr>
              <p:cNvGrpSpPr/>
              <p:nvPr/>
            </p:nvGrpSpPr>
            <p:grpSpPr>
              <a:xfrm>
                <a:off x="1453252" y="767409"/>
                <a:ext cx="1835673" cy="386040"/>
                <a:chOff x="523157" y="2633515"/>
                <a:chExt cx="963730" cy="477995"/>
              </a:xfrm>
              <a:solidFill>
                <a:schemeClr val="accent3">
                  <a:lumMod val="25000"/>
                </a:schemeClr>
              </a:solidFill>
            </p:grpSpPr>
            <p:sp>
              <p:nvSpPr>
                <p:cNvPr id="362" name="Rectangle 361">
                  <a:extLst>
                    <a:ext uri="{FF2B5EF4-FFF2-40B4-BE49-F238E27FC236}">
                      <a16:creationId xmlns:a16="http://schemas.microsoft.com/office/drawing/2014/main" id="{FCC6AFC4-DDB3-4FD7-9F74-FE59FCFA46AA}"/>
                    </a:ext>
                  </a:extLst>
                </p:cNvPr>
                <p:cNvSpPr/>
                <p:nvPr/>
              </p:nvSpPr>
              <p:spPr>
                <a:xfrm>
                  <a:off x="523157" y="2633515"/>
                  <a:ext cx="963730"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ctr" defTabSz="685862"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 lastClr="FFFFFF"/>
                    </a:solidFill>
                    <a:effectLst/>
                    <a:uLnTx/>
                    <a:uFillTx/>
                    <a:latin typeface="Arial"/>
                    <a:ea typeface="Apple LiGothic Medium"/>
                    <a:cs typeface="Apple LiGothic Medium"/>
                  </a:endParaRPr>
                </a:p>
              </p:txBody>
            </p:sp>
            <p:cxnSp>
              <p:nvCxnSpPr>
                <p:cNvPr id="363" name="Straight Connector 362">
                  <a:extLst>
                    <a:ext uri="{FF2B5EF4-FFF2-40B4-BE49-F238E27FC236}">
                      <a16:creationId xmlns:a16="http://schemas.microsoft.com/office/drawing/2014/main" id="{65D6A6E3-4D8C-4C3C-A3E6-1FBFE791EE48}"/>
                    </a:ext>
                  </a:extLst>
                </p:cNvPr>
                <p:cNvCxnSpPr/>
                <p:nvPr/>
              </p:nvCxnSpPr>
              <p:spPr>
                <a:xfrm flipV="1">
                  <a:off x="792959" y="2633516"/>
                  <a:ext cx="0" cy="477994"/>
                </a:xfrm>
                <a:prstGeom prst="line">
                  <a:avLst/>
                </a:prstGeom>
                <a:grpFill/>
                <a:ln w="15875" cap="flat" cmpd="sng" algn="ctr">
                  <a:solidFill>
                    <a:srgbClr val="FFFFFF"/>
                  </a:solidFill>
                  <a:prstDash val="solid"/>
                </a:ln>
                <a:effectLst/>
              </p:spPr>
            </p:cxnSp>
          </p:grpSp>
          <p:sp>
            <p:nvSpPr>
              <p:cNvPr id="360" name="TextBox 359">
                <a:extLst>
                  <a:ext uri="{FF2B5EF4-FFF2-40B4-BE49-F238E27FC236}">
                    <a16:creationId xmlns:a16="http://schemas.microsoft.com/office/drawing/2014/main" id="{9E3901B3-69E4-428C-88B7-59442873BD08}"/>
                  </a:ext>
                </a:extLst>
              </p:cNvPr>
              <p:cNvSpPr txBox="1"/>
              <p:nvPr/>
            </p:nvSpPr>
            <p:spPr>
              <a:xfrm>
                <a:off x="1906483" y="879731"/>
                <a:ext cx="1598953" cy="249033"/>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800" dirty="0">
                    <a:solidFill>
                      <a:srgbClr val="FFFFFF"/>
                    </a:solidFill>
                    <a:latin typeface="Arial" panose="020B0604020202020204" pitchFamily="34" charset="0"/>
                    <a:ea typeface="ＭＳ Ｐゴシック" panose="020B0600070205080204" pitchFamily="34" charset="-128"/>
                    <a:cs typeface="+mn-cs"/>
                  </a:rPr>
                  <a:t>RL34-vPC-TEP</a:t>
                </a:r>
              </a:p>
            </p:txBody>
          </p:sp>
          <p:sp>
            <p:nvSpPr>
              <p:cNvPr id="361" name="TextBox 360">
                <a:extLst>
                  <a:ext uri="{FF2B5EF4-FFF2-40B4-BE49-F238E27FC236}">
                    <a16:creationId xmlns:a16="http://schemas.microsoft.com/office/drawing/2014/main" id="{088C0420-6BC3-45CC-9DC0-59CE74E72C74}"/>
                  </a:ext>
                </a:extLst>
              </p:cNvPr>
              <p:cNvSpPr txBox="1"/>
              <p:nvPr/>
            </p:nvSpPr>
            <p:spPr>
              <a:xfrm>
                <a:off x="1388072" y="868355"/>
                <a:ext cx="664403" cy="24903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EP4</a:t>
                </a:r>
              </a:p>
            </p:txBody>
          </p:sp>
        </p:grpSp>
      </p:grpSp>
      <p:sp>
        <p:nvSpPr>
          <p:cNvPr id="262" name="Rectangle: Rounded Corners 261">
            <a:extLst>
              <a:ext uri="{FF2B5EF4-FFF2-40B4-BE49-F238E27FC236}">
                <a16:creationId xmlns:a16="http://schemas.microsoft.com/office/drawing/2014/main" id="{DD489AC8-836F-4A18-BD0D-FCE792870094}"/>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grpSp>
        <p:nvGrpSpPr>
          <p:cNvPr id="263" name="Group 262">
            <a:extLst>
              <a:ext uri="{FF2B5EF4-FFF2-40B4-BE49-F238E27FC236}">
                <a16:creationId xmlns:a16="http://schemas.microsoft.com/office/drawing/2014/main" id="{EF239013-CA17-48AB-82C2-D2155EE1FE8E}"/>
              </a:ext>
            </a:extLst>
          </p:cNvPr>
          <p:cNvGrpSpPr/>
          <p:nvPr/>
        </p:nvGrpSpPr>
        <p:grpSpPr>
          <a:xfrm>
            <a:off x="1383770" y="2027975"/>
            <a:ext cx="340800" cy="246582"/>
            <a:chOff x="614534" y="2759311"/>
            <a:chExt cx="1043267" cy="871763"/>
          </a:xfrm>
        </p:grpSpPr>
        <p:grpSp>
          <p:nvGrpSpPr>
            <p:cNvPr id="264" name="Shape 314">
              <a:extLst>
                <a:ext uri="{FF2B5EF4-FFF2-40B4-BE49-F238E27FC236}">
                  <a16:creationId xmlns:a16="http://schemas.microsoft.com/office/drawing/2014/main" id="{239CBDB7-BE46-4A56-B5E7-8A1B7A6023F5}"/>
                </a:ext>
              </a:extLst>
            </p:cNvPr>
            <p:cNvGrpSpPr/>
            <p:nvPr/>
          </p:nvGrpSpPr>
          <p:grpSpPr>
            <a:xfrm>
              <a:off x="614534" y="2759311"/>
              <a:ext cx="618543" cy="670935"/>
              <a:chOff x="1853" y="592"/>
              <a:chExt cx="2052" cy="2052"/>
            </a:xfrm>
          </p:grpSpPr>
          <p:sp>
            <p:nvSpPr>
              <p:cNvPr id="329" name="Shape 315">
                <a:extLst>
                  <a:ext uri="{FF2B5EF4-FFF2-40B4-BE49-F238E27FC236}">
                    <a16:creationId xmlns:a16="http://schemas.microsoft.com/office/drawing/2014/main" id="{DBD71921-B9D8-4C4F-9AC3-97800B63CEF2}"/>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0" name="Shape 316">
                <a:extLst>
                  <a:ext uri="{FF2B5EF4-FFF2-40B4-BE49-F238E27FC236}">
                    <a16:creationId xmlns:a16="http://schemas.microsoft.com/office/drawing/2014/main" id="{441A3114-D5B2-4F4C-89BA-67929D047B24}"/>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1" name="Shape 317">
                <a:extLst>
                  <a:ext uri="{FF2B5EF4-FFF2-40B4-BE49-F238E27FC236}">
                    <a16:creationId xmlns:a16="http://schemas.microsoft.com/office/drawing/2014/main" id="{3F6A9084-7F9B-44F8-A43D-83A8A04E9D4B}"/>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2" name="Shape 318">
                <a:extLst>
                  <a:ext uri="{FF2B5EF4-FFF2-40B4-BE49-F238E27FC236}">
                    <a16:creationId xmlns:a16="http://schemas.microsoft.com/office/drawing/2014/main" id="{553CA26E-714F-45DD-B7AC-A606217F6A1F}"/>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3" name="Shape 319">
                <a:extLst>
                  <a:ext uri="{FF2B5EF4-FFF2-40B4-BE49-F238E27FC236}">
                    <a16:creationId xmlns:a16="http://schemas.microsoft.com/office/drawing/2014/main" id="{B85B58EB-41C7-4F03-89BB-26621628D5DC}"/>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9" name="Shape 320">
                <a:extLst>
                  <a:ext uri="{FF2B5EF4-FFF2-40B4-BE49-F238E27FC236}">
                    <a16:creationId xmlns:a16="http://schemas.microsoft.com/office/drawing/2014/main" id="{19E56BF2-FCA6-47CB-B1E3-08BB2E0B7C45}"/>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0" name="Shape 321">
                <a:extLst>
                  <a:ext uri="{FF2B5EF4-FFF2-40B4-BE49-F238E27FC236}">
                    <a16:creationId xmlns:a16="http://schemas.microsoft.com/office/drawing/2014/main" id="{203393C9-D032-4444-82E6-B77CBBA6BCAD}"/>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1" name="Shape 322">
                <a:extLst>
                  <a:ext uri="{FF2B5EF4-FFF2-40B4-BE49-F238E27FC236}">
                    <a16:creationId xmlns:a16="http://schemas.microsoft.com/office/drawing/2014/main" id="{D39B62A9-C2C3-4EE3-8E86-297EA58E21A7}"/>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2" name="Shape 323">
                <a:extLst>
                  <a:ext uri="{FF2B5EF4-FFF2-40B4-BE49-F238E27FC236}">
                    <a16:creationId xmlns:a16="http://schemas.microsoft.com/office/drawing/2014/main" id="{5E9FDA66-54D2-40B2-A08B-8953657BF140}"/>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3" name="Shape 324">
                <a:extLst>
                  <a:ext uri="{FF2B5EF4-FFF2-40B4-BE49-F238E27FC236}">
                    <a16:creationId xmlns:a16="http://schemas.microsoft.com/office/drawing/2014/main" id="{336DDA13-8DA7-45DA-B662-62AC5A6044CD}"/>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4" name="Shape 325">
                <a:extLst>
                  <a:ext uri="{FF2B5EF4-FFF2-40B4-BE49-F238E27FC236}">
                    <a16:creationId xmlns:a16="http://schemas.microsoft.com/office/drawing/2014/main" id="{A10A3AA6-D44D-4E92-BEC6-4553204EE03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5" name="Shape 314">
              <a:extLst>
                <a:ext uri="{FF2B5EF4-FFF2-40B4-BE49-F238E27FC236}">
                  <a16:creationId xmlns:a16="http://schemas.microsoft.com/office/drawing/2014/main" id="{42CA45B3-3CE3-4B80-B59F-6FC6CC811EE6}"/>
                </a:ext>
              </a:extLst>
            </p:cNvPr>
            <p:cNvGrpSpPr/>
            <p:nvPr/>
          </p:nvGrpSpPr>
          <p:grpSpPr>
            <a:xfrm>
              <a:off x="838797" y="2850027"/>
              <a:ext cx="618543" cy="670935"/>
              <a:chOff x="1853" y="592"/>
              <a:chExt cx="2052" cy="2052"/>
            </a:xfrm>
          </p:grpSpPr>
          <p:sp>
            <p:nvSpPr>
              <p:cNvPr id="285" name="Shape 315">
                <a:extLst>
                  <a:ext uri="{FF2B5EF4-FFF2-40B4-BE49-F238E27FC236}">
                    <a16:creationId xmlns:a16="http://schemas.microsoft.com/office/drawing/2014/main" id="{C0F0A206-B1B7-4DBA-8BBF-FF34E32B73CF}"/>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16">
                <a:extLst>
                  <a:ext uri="{FF2B5EF4-FFF2-40B4-BE49-F238E27FC236}">
                    <a16:creationId xmlns:a16="http://schemas.microsoft.com/office/drawing/2014/main" id="{FA6DC21B-DA8E-406F-A5CE-D38B7814A0B3}"/>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17">
                <a:extLst>
                  <a:ext uri="{FF2B5EF4-FFF2-40B4-BE49-F238E27FC236}">
                    <a16:creationId xmlns:a16="http://schemas.microsoft.com/office/drawing/2014/main" id="{F1FFDE16-6E07-42C6-94F1-CE3F8DFE05C1}"/>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18">
                <a:extLst>
                  <a:ext uri="{FF2B5EF4-FFF2-40B4-BE49-F238E27FC236}">
                    <a16:creationId xmlns:a16="http://schemas.microsoft.com/office/drawing/2014/main" id="{66127E29-B790-499E-A15F-6E883149AD39}"/>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19">
                <a:extLst>
                  <a:ext uri="{FF2B5EF4-FFF2-40B4-BE49-F238E27FC236}">
                    <a16:creationId xmlns:a16="http://schemas.microsoft.com/office/drawing/2014/main" id="{2B27A118-2D91-4CF4-B2BF-942E76AE4E01}"/>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0">
                <a:extLst>
                  <a:ext uri="{FF2B5EF4-FFF2-40B4-BE49-F238E27FC236}">
                    <a16:creationId xmlns:a16="http://schemas.microsoft.com/office/drawing/2014/main" id="{16D40FF9-BF24-41DF-B6DA-F20D83FBDEAC}"/>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1" name="Shape 321">
                <a:extLst>
                  <a:ext uri="{FF2B5EF4-FFF2-40B4-BE49-F238E27FC236}">
                    <a16:creationId xmlns:a16="http://schemas.microsoft.com/office/drawing/2014/main" id="{59809BAB-BD73-4BC3-81C7-FB401387F19F}"/>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22">
                <a:extLst>
                  <a:ext uri="{FF2B5EF4-FFF2-40B4-BE49-F238E27FC236}">
                    <a16:creationId xmlns:a16="http://schemas.microsoft.com/office/drawing/2014/main" id="{8590FDE7-FD15-4BD6-8C98-9D74595D3E28}"/>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9" name="Shape 323">
                <a:extLst>
                  <a:ext uri="{FF2B5EF4-FFF2-40B4-BE49-F238E27FC236}">
                    <a16:creationId xmlns:a16="http://schemas.microsoft.com/office/drawing/2014/main" id="{8A879157-7F80-442B-82FF-58C6FB8F279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7" name="Shape 324">
                <a:extLst>
                  <a:ext uri="{FF2B5EF4-FFF2-40B4-BE49-F238E27FC236}">
                    <a16:creationId xmlns:a16="http://schemas.microsoft.com/office/drawing/2014/main" id="{3098EC25-3E1D-4DC8-9C43-9BDDCDD6D067}"/>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8" name="Shape 325">
                <a:extLst>
                  <a:ext uri="{FF2B5EF4-FFF2-40B4-BE49-F238E27FC236}">
                    <a16:creationId xmlns:a16="http://schemas.microsoft.com/office/drawing/2014/main" id="{F3420B14-EC39-41C9-A5D7-7B308855B8F6}"/>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6" name="Shape 314">
              <a:extLst>
                <a:ext uri="{FF2B5EF4-FFF2-40B4-BE49-F238E27FC236}">
                  <a16:creationId xmlns:a16="http://schemas.microsoft.com/office/drawing/2014/main" id="{97A50AC2-0F72-4A09-AB80-3102B5515E6E}"/>
                </a:ext>
              </a:extLst>
            </p:cNvPr>
            <p:cNvGrpSpPr/>
            <p:nvPr/>
          </p:nvGrpSpPr>
          <p:grpSpPr>
            <a:xfrm>
              <a:off x="1039258" y="2960139"/>
              <a:ext cx="618543" cy="670935"/>
              <a:chOff x="1853" y="592"/>
              <a:chExt cx="2052" cy="2052"/>
            </a:xfrm>
          </p:grpSpPr>
          <p:sp>
            <p:nvSpPr>
              <p:cNvPr id="267" name="Shape 315">
                <a:extLst>
                  <a:ext uri="{FF2B5EF4-FFF2-40B4-BE49-F238E27FC236}">
                    <a16:creationId xmlns:a16="http://schemas.microsoft.com/office/drawing/2014/main" id="{44624258-C619-4B60-83D4-1E64BADE5A1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69" name="Shape 316">
                <a:extLst>
                  <a:ext uri="{FF2B5EF4-FFF2-40B4-BE49-F238E27FC236}">
                    <a16:creationId xmlns:a16="http://schemas.microsoft.com/office/drawing/2014/main" id="{84065E8C-5B05-476B-A32D-F2077F380FAD}"/>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17">
                <a:extLst>
                  <a:ext uri="{FF2B5EF4-FFF2-40B4-BE49-F238E27FC236}">
                    <a16:creationId xmlns:a16="http://schemas.microsoft.com/office/drawing/2014/main" id="{E6171AD5-C14E-4C10-8C1A-22EE20108F9C}"/>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18">
                <a:extLst>
                  <a:ext uri="{FF2B5EF4-FFF2-40B4-BE49-F238E27FC236}">
                    <a16:creationId xmlns:a16="http://schemas.microsoft.com/office/drawing/2014/main" id="{08742CB8-0725-4C97-8ECA-5A3FC7256E5A}"/>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19">
                <a:extLst>
                  <a:ext uri="{FF2B5EF4-FFF2-40B4-BE49-F238E27FC236}">
                    <a16:creationId xmlns:a16="http://schemas.microsoft.com/office/drawing/2014/main" id="{BE4A628A-07BE-448D-8354-0350A320869C}"/>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0">
                <a:extLst>
                  <a:ext uri="{FF2B5EF4-FFF2-40B4-BE49-F238E27FC236}">
                    <a16:creationId xmlns:a16="http://schemas.microsoft.com/office/drawing/2014/main" id="{705D4E93-4B59-451A-832C-EEB3964F858E}"/>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0" name="Shape 321">
                <a:extLst>
                  <a:ext uri="{FF2B5EF4-FFF2-40B4-BE49-F238E27FC236}">
                    <a16:creationId xmlns:a16="http://schemas.microsoft.com/office/drawing/2014/main" id="{4E5C9A40-3146-4BA5-99E1-0ECABF49C960}"/>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22">
                <a:extLst>
                  <a:ext uri="{FF2B5EF4-FFF2-40B4-BE49-F238E27FC236}">
                    <a16:creationId xmlns:a16="http://schemas.microsoft.com/office/drawing/2014/main" id="{0F4388B7-CAFC-42AF-990E-3FD2E8E34CF7}"/>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2" name="Shape 323">
                <a:extLst>
                  <a:ext uri="{FF2B5EF4-FFF2-40B4-BE49-F238E27FC236}">
                    <a16:creationId xmlns:a16="http://schemas.microsoft.com/office/drawing/2014/main" id="{6F745F75-8ED3-40FF-B837-C04AC729EE96}"/>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24">
                <a:extLst>
                  <a:ext uri="{FF2B5EF4-FFF2-40B4-BE49-F238E27FC236}">
                    <a16:creationId xmlns:a16="http://schemas.microsoft.com/office/drawing/2014/main" id="{C24C997C-BDE0-47D0-B237-47F6EEE1D433}"/>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25">
                <a:extLst>
                  <a:ext uri="{FF2B5EF4-FFF2-40B4-BE49-F238E27FC236}">
                    <a16:creationId xmlns:a16="http://schemas.microsoft.com/office/drawing/2014/main" id="{D2F5073D-6A3C-4590-A35E-7C7A3494E3A2}"/>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385" name="Picture 384">
            <a:extLst>
              <a:ext uri="{FF2B5EF4-FFF2-40B4-BE49-F238E27FC236}">
                <a16:creationId xmlns:a16="http://schemas.microsoft.com/office/drawing/2014/main" id="{125926D8-FA41-49C5-B31A-5C4933E1A3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45841" y="2578343"/>
            <a:ext cx="573249" cy="339671"/>
          </a:xfrm>
          <a:prstGeom prst="rect">
            <a:avLst/>
          </a:prstGeom>
        </p:spPr>
      </p:pic>
      <p:cxnSp>
        <p:nvCxnSpPr>
          <p:cNvPr id="23" name="Straight Arrow Connector 22">
            <a:extLst>
              <a:ext uri="{FF2B5EF4-FFF2-40B4-BE49-F238E27FC236}">
                <a16:creationId xmlns:a16="http://schemas.microsoft.com/office/drawing/2014/main" id="{890A5B1A-8F27-4D1C-A878-ADC04A60CAC9}"/>
              </a:ext>
            </a:extLst>
          </p:cNvPr>
          <p:cNvCxnSpPr>
            <a:stCxn id="385" idx="0"/>
          </p:cNvCxnSpPr>
          <p:nvPr/>
        </p:nvCxnSpPr>
        <p:spPr>
          <a:xfrm flipH="1" flipV="1">
            <a:off x="1544204" y="2337489"/>
            <a:ext cx="188262" cy="2408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4CE8931-797D-40E7-99CA-024C22E8E744}"/>
              </a:ext>
            </a:extLst>
          </p:cNvPr>
          <p:cNvCxnSpPr>
            <a:stCxn id="385" idx="2"/>
          </p:cNvCxnSpPr>
          <p:nvPr/>
        </p:nvCxnSpPr>
        <p:spPr>
          <a:xfrm flipH="1">
            <a:off x="1610078" y="2918014"/>
            <a:ext cx="122388" cy="25362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86" name="Group 385">
            <a:extLst>
              <a:ext uri="{FF2B5EF4-FFF2-40B4-BE49-F238E27FC236}">
                <a16:creationId xmlns:a16="http://schemas.microsoft.com/office/drawing/2014/main" id="{78B8F34B-C64F-4FD0-8518-966E98E15333}"/>
              </a:ext>
            </a:extLst>
          </p:cNvPr>
          <p:cNvGrpSpPr/>
          <p:nvPr/>
        </p:nvGrpSpPr>
        <p:grpSpPr>
          <a:xfrm>
            <a:off x="6147684" y="3657042"/>
            <a:ext cx="110266" cy="71758"/>
            <a:chOff x="6391352" y="2442150"/>
            <a:chExt cx="1275036" cy="1275036"/>
          </a:xfrm>
        </p:grpSpPr>
        <p:sp>
          <p:nvSpPr>
            <p:cNvPr id="387" name="Oval 386">
              <a:extLst>
                <a:ext uri="{FF2B5EF4-FFF2-40B4-BE49-F238E27FC236}">
                  <a16:creationId xmlns:a16="http://schemas.microsoft.com/office/drawing/2014/main" id="{37E11AE9-F046-4F98-BA04-3ED716B9981E}"/>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388" name="Freeform 5">
              <a:extLst>
                <a:ext uri="{FF2B5EF4-FFF2-40B4-BE49-F238E27FC236}">
                  <a16:creationId xmlns:a16="http://schemas.microsoft.com/office/drawing/2014/main" id="{3193C25D-82DD-4B53-AA63-BD4FFE93FC8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389" name="Group 388">
            <a:extLst>
              <a:ext uri="{FF2B5EF4-FFF2-40B4-BE49-F238E27FC236}">
                <a16:creationId xmlns:a16="http://schemas.microsoft.com/office/drawing/2014/main" id="{168572EA-D268-45A7-B127-F8320714D5FB}"/>
              </a:ext>
            </a:extLst>
          </p:cNvPr>
          <p:cNvGrpSpPr/>
          <p:nvPr/>
        </p:nvGrpSpPr>
        <p:grpSpPr>
          <a:xfrm>
            <a:off x="7239178" y="3640128"/>
            <a:ext cx="110266" cy="71758"/>
            <a:chOff x="6391352" y="2442150"/>
            <a:chExt cx="1275036" cy="1275036"/>
          </a:xfrm>
        </p:grpSpPr>
        <p:sp>
          <p:nvSpPr>
            <p:cNvPr id="390" name="Oval 389">
              <a:extLst>
                <a:ext uri="{FF2B5EF4-FFF2-40B4-BE49-F238E27FC236}">
                  <a16:creationId xmlns:a16="http://schemas.microsoft.com/office/drawing/2014/main" id="{574F2B92-5407-4C2C-85EE-3AD4EBD34BE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391" name="Freeform 5">
              <a:extLst>
                <a:ext uri="{FF2B5EF4-FFF2-40B4-BE49-F238E27FC236}">
                  <a16:creationId xmlns:a16="http://schemas.microsoft.com/office/drawing/2014/main" id="{9EC3CD5B-7F64-4E87-BD03-308425FB1D79}"/>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392" name="Group 391">
            <a:extLst>
              <a:ext uri="{FF2B5EF4-FFF2-40B4-BE49-F238E27FC236}">
                <a16:creationId xmlns:a16="http://schemas.microsoft.com/office/drawing/2014/main" id="{B4ECB1E2-5D01-41D1-BAA2-A1559401B4C1}"/>
              </a:ext>
            </a:extLst>
          </p:cNvPr>
          <p:cNvGrpSpPr/>
          <p:nvPr/>
        </p:nvGrpSpPr>
        <p:grpSpPr>
          <a:xfrm>
            <a:off x="7283265" y="1918666"/>
            <a:ext cx="110266" cy="71758"/>
            <a:chOff x="6391352" y="2442150"/>
            <a:chExt cx="1275036" cy="1275036"/>
          </a:xfrm>
        </p:grpSpPr>
        <p:sp>
          <p:nvSpPr>
            <p:cNvPr id="393" name="Oval 392">
              <a:extLst>
                <a:ext uri="{FF2B5EF4-FFF2-40B4-BE49-F238E27FC236}">
                  <a16:creationId xmlns:a16="http://schemas.microsoft.com/office/drawing/2014/main" id="{719862C3-FA4F-4D53-8998-2C0DB425D530}"/>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394" name="Freeform 5">
              <a:extLst>
                <a:ext uri="{FF2B5EF4-FFF2-40B4-BE49-F238E27FC236}">
                  <a16:creationId xmlns:a16="http://schemas.microsoft.com/office/drawing/2014/main" id="{0938B9DB-CA21-4C6B-90B6-BB009F3CA7B5}"/>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395" name="Group 394">
            <a:extLst>
              <a:ext uri="{FF2B5EF4-FFF2-40B4-BE49-F238E27FC236}">
                <a16:creationId xmlns:a16="http://schemas.microsoft.com/office/drawing/2014/main" id="{A47E55D7-2213-477C-8DF6-1D1C4571E64D}"/>
              </a:ext>
            </a:extLst>
          </p:cNvPr>
          <p:cNvGrpSpPr/>
          <p:nvPr/>
        </p:nvGrpSpPr>
        <p:grpSpPr>
          <a:xfrm>
            <a:off x="6216226" y="1901720"/>
            <a:ext cx="110266" cy="71758"/>
            <a:chOff x="6391352" y="2442150"/>
            <a:chExt cx="1275036" cy="1275036"/>
          </a:xfrm>
        </p:grpSpPr>
        <p:sp>
          <p:nvSpPr>
            <p:cNvPr id="396" name="Oval 395">
              <a:extLst>
                <a:ext uri="{FF2B5EF4-FFF2-40B4-BE49-F238E27FC236}">
                  <a16:creationId xmlns:a16="http://schemas.microsoft.com/office/drawing/2014/main" id="{9393650A-5D62-4C97-9897-111459660A76}"/>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397" name="Freeform 5">
              <a:extLst>
                <a:ext uri="{FF2B5EF4-FFF2-40B4-BE49-F238E27FC236}">
                  <a16:creationId xmlns:a16="http://schemas.microsoft.com/office/drawing/2014/main" id="{13D7006A-DC50-45C4-993F-4BB8DA553A86}"/>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398" name="Group 397">
            <a:extLst>
              <a:ext uri="{FF2B5EF4-FFF2-40B4-BE49-F238E27FC236}">
                <a16:creationId xmlns:a16="http://schemas.microsoft.com/office/drawing/2014/main" id="{8E038C9F-734E-4891-BE44-FA518C824953}"/>
              </a:ext>
            </a:extLst>
          </p:cNvPr>
          <p:cNvGrpSpPr/>
          <p:nvPr/>
        </p:nvGrpSpPr>
        <p:grpSpPr>
          <a:xfrm>
            <a:off x="3027985" y="2048901"/>
            <a:ext cx="110266" cy="71758"/>
            <a:chOff x="6391352" y="2442150"/>
            <a:chExt cx="1275036" cy="1275036"/>
          </a:xfrm>
        </p:grpSpPr>
        <p:sp>
          <p:nvSpPr>
            <p:cNvPr id="399" name="Oval 398">
              <a:extLst>
                <a:ext uri="{FF2B5EF4-FFF2-40B4-BE49-F238E27FC236}">
                  <a16:creationId xmlns:a16="http://schemas.microsoft.com/office/drawing/2014/main" id="{BB84EE33-0D18-4216-B98A-7FAF00B528D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00" name="Freeform 5">
              <a:extLst>
                <a:ext uri="{FF2B5EF4-FFF2-40B4-BE49-F238E27FC236}">
                  <a16:creationId xmlns:a16="http://schemas.microsoft.com/office/drawing/2014/main" id="{43B41A01-0F6E-4A14-AE3A-245DB72FF912}"/>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401" name="Group 400">
            <a:extLst>
              <a:ext uri="{FF2B5EF4-FFF2-40B4-BE49-F238E27FC236}">
                <a16:creationId xmlns:a16="http://schemas.microsoft.com/office/drawing/2014/main" id="{0A819D71-A0BD-4629-A94B-F7493216B15C}"/>
              </a:ext>
            </a:extLst>
          </p:cNvPr>
          <p:cNvGrpSpPr/>
          <p:nvPr/>
        </p:nvGrpSpPr>
        <p:grpSpPr>
          <a:xfrm>
            <a:off x="1984321" y="2060221"/>
            <a:ext cx="110266" cy="71758"/>
            <a:chOff x="6391352" y="2442150"/>
            <a:chExt cx="1275036" cy="1275036"/>
          </a:xfrm>
        </p:grpSpPr>
        <p:sp>
          <p:nvSpPr>
            <p:cNvPr id="402" name="Oval 401">
              <a:extLst>
                <a:ext uri="{FF2B5EF4-FFF2-40B4-BE49-F238E27FC236}">
                  <a16:creationId xmlns:a16="http://schemas.microsoft.com/office/drawing/2014/main" id="{C4CB751E-10B0-4A65-BE1C-DDD90D1FE2B2}"/>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03" name="Freeform 5">
              <a:extLst>
                <a:ext uri="{FF2B5EF4-FFF2-40B4-BE49-F238E27FC236}">
                  <a16:creationId xmlns:a16="http://schemas.microsoft.com/office/drawing/2014/main" id="{BF1A3743-BE9C-45AD-BA03-8C2D9A85403F}"/>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404" name="Group 403">
            <a:extLst>
              <a:ext uri="{FF2B5EF4-FFF2-40B4-BE49-F238E27FC236}">
                <a16:creationId xmlns:a16="http://schemas.microsoft.com/office/drawing/2014/main" id="{B53E29AD-4725-4E80-B5AC-2092DD43295B}"/>
              </a:ext>
            </a:extLst>
          </p:cNvPr>
          <p:cNvGrpSpPr/>
          <p:nvPr/>
        </p:nvGrpSpPr>
        <p:grpSpPr>
          <a:xfrm>
            <a:off x="2277523" y="3505713"/>
            <a:ext cx="110266" cy="71758"/>
            <a:chOff x="6391352" y="2442150"/>
            <a:chExt cx="1275036" cy="1275036"/>
          </a:xfrm>
        </p:grpSpPr>
        <p:sp>
          <p:nvSpPr>
            <p:cNvPr id="405" name="Oval 404">
              <a:extLst>
                <a:ext uri="{FF2B5EF4-FFF2-40B4-BE49-F238E27FC236}">
                  <a16:creationId xmlns:a16="http://schemas.microsoft.com/office/drawing/2014/main" id="{547C5C8D-3F9C-4007-87A3-DA385A10FFB8}"/>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06" name="Freeform 5">
              <a:extLst>
                <a:ext uri="{FF2B5EF4-FFF2-40B4-BE49-F238E27FC236}">
                  <a16:creationId xmlns:a16="http://schemas.microsoft.com/office/drawing/2014/main" id="{0F7C9DB2-DA03-4FC8-8039-6685EB4C1868}"/>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grpSp>
        <p:nvGrpSpPr>
          <p:cNvPr id="407" name="Group 406">
            <a:extLst>
              <a:ext uri="{FF2B5EF4-FFF2-40B4-BE49-F238E27FC236}">
                <a16:creationId xmlns:a16="http://schemas.microsoft.com/office/drawing/2014/main" id="{1EF5CD7D-62A6-4D4B-8677-8ABDA81259F8}"/>
              </a:ext>
            </a:extLst>
          </p:cNvPr>
          <p:cNvGrpSpPr/>
          <p:nvPr/>
        </p:nvGrpSpPr>
        <p:grpSpPr>
          <a:xfrm>
            <a:off x="3281778" y="3516586"/>
            <a:ext cx="110266" cy="71758"/>
            <a:chOff x="6391352" y="2442150"/>
            <a:chExt cx="1275036" cy="1275036"/>
          </a:xfrm>
        </p:grpSpPr>
        <p:sp>
          <p:nvSpPr>
            <p:cNvPr id="408" name="Oval 407">
              <a:extLst>
                <a:ext uri="{FF2B5EF4-FFF2-40B4-BE49-F238E27FC236}">
                  <a16:creationId xmlns:a16="http://schemas.microsoft.com/office/drawing/2014/main" id="{54DED871-0522-4F43-A088-13F6FFE4BF2E}"/>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marL="0" marR="0" lvl="0" indent="0" algn="ctr"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Apple LiGothic Medium"/>
                <a:cs typeface="Apple LiGothic Medium"/>
              </a:endParaRPr>
            </a:p>
          </p:txBody>
        </p:sp>
        <p:sp>
          <p:nvSpPr>
            <p:cNvPr id="409" name="Freeform 5">
              <a:extLst>
                <a:ext uri="{FF2B5EF4-FFF2-40B4-BE49-F238E27FC236}">
                  <a16:creationId xmlns:a16="http://schemas.microsoft.com/office/drawing/2014/main" id="{C371A477-1C86-45F4-95F0-219AA41593A1}"/>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marL="0" marR="0" lvl="0" indent="0" defTabSz="685698"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C2C2C"/>
                </a:solidFill>
                <a:effectLst/>
                <a:uLnTx/>
                <a:uFillTx/>
                <a:latin typeface="CiscoSansTT"/>
                <a:ea typeface="Apple LiGothic Medium"/>
                <a:cs typeface="Apple LiGothic Medium"/>
              </a:endParaRPr>
            </a:p>
          </p:txBody>
        </p:sp>
      </p:grpSp>
    </p:spTree>
    <p:extLst>
      <p:ext uri="{BB962C8B-B14F-4D97-AF65-F5344CB8AC3E}">
        <p14:creationId xmlns:p14="http://schemas.microsoft.com/office/powerpoint/2010/main" val="39730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ACI Policy Extension to Remote Leaf</a:t>
            </a:r>
          </a:p>
        </p:txBody>
      </p:sp>
    </p:spTree>
    <p:extLst>
      <p:ext uri="{BB962C8B-B14F-4D97-AF65-F5344CB8AC3E}">
        <p14:creationId xmlns:p14="http://schemas.microsoft.com/office/powerpoint/2010/main" val="2749265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85725"/>
            <a:ext cx="8345488" cy="731838"/>
          </a:xfrm>
        </p:spPr>
        <p:txBody>
          <a:bodyPr/>
          <a:lstStyle/>
          <a:p>
            <a:r>
              <a:rPr lang="en-US" dirty="0"/>
              <a:t>Stretched EPG between ACI Main DC and RL</a:t>
            </a:r>
            <a:endParaRPr lang="en-US" b="1" dirty="0"/>
          </a:p>
        </p:txBody>
      </p:sp>
      <p:grpSp>
        <p:nvGrpSpPr>
          <p:cNvPr id="11" name="Group 10"/>
          <p:cNvGrpSpPr/>
          <p:nvPr/>
        </p:nvGrpSpPr>
        <p:grpSpPr>
          <a:xfrm>
            <a:off x="339651" y="1042524"/>
            <a:ext cx="8708815" cy="3553617"/>
            <a:chOff x="339651" y="1139587"/>
            <a:chExt cx="8684931" cy="3553617"/>
          </a:xfrm>
        </p:grpSpPr>
        <p:pic>
          <p:nvPicPr>
            <p:cNvPr id="12" name="Picture 11"/>
            <p:cNvPicPr>
              <a:picLocks noChangeAspect="1"/>
            </p:cNvPicPr>
            <p:nvPr/>
          </p:nvPicPr>
          <p:blipFill>
            <a:blip r:embed="rId2"/>
            <a:stretch>
              <a:fillRect/>
            </a:stretch>
          </p:blipFill>
          <p:spPr>
            <a:xfrm>
              <a:off x="339651" y="1139587"/>
              <a:ext cx="8684931" cy="3553617"/>
            </a:xfrm>
            <a:prstGeom prst="rect">
              <a:avLst/>
            </a:prstGeom>
          </p:spPr>
        </p:pic>
        <p:sp>
          <p:nvSpPr>
            <p:cNvPr id="13" name="Rectangle 12"/>
            <p:cNvSpPr/>
            <p:nvPr/>
          </p:nvSpPr>
          <p:spPr>
            <a:xfrm>
              <a:off x="2756848" y="3568889"/>
              <a:ext cx="6056194" cy="272956"/>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2756848" y="3863534"/>
              <a:ext cx="6056194" cy="252483"/>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p:cNvSpPr/>
          <p:nvPr/>
        </p:nvSpPr>
        <p:spPr>
          <a:xfrm>
            <a:off x="8001910" y="3077294"/>
            <a:ext cx="1011855" cy="22398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VM at RL</a:t>
            </a:r>
          </a:p>
        </p:txBody>
      </p:sp>
      <p:sp>
        <p:nvSpPr>
          <p:cNvPr id="18" name="Rectangle 17"/>
          <p:cNvSpPr/>
          <p:nvPr/>
        </p:nvSpPr>
        <p:spPr>
          <a:xfrm>
            <a:off x="8017323" y="4402953"/>
            <a:ext cx="981029" cy="32654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VM at ACI Main DC</a:t>
            </a:r>
          </a:p>
        </p:txBody>
      </p:sp>
      <p:sp>
        <p:nvSpPr>
          <p:cNvPr id="19" name="Rectangle 18"/>
          <p:cNvSpPr/>
          <p:nvPr/>
        </p:nvSpPr>
        <p:spPr>
          <a:xfrm>
            <a:off x="4639127" y="4282673"/>
            <a:ext cx="1548439" cy="59139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Same VMM domain across RL and ACI Main DC</a:t>
            </a:r>
          </a:p>
        </p:txBody>
      </p:sp>
      <p:cxnSp>
        <p:nvCxnSpPr>
          <p:cNvPr id="21" name="Straight Arrow Connector 20"/>
          <p:cNvCxnSpPr>
            <a:stCxn id="17" idx="2"/>
          </p:cNvCxnSpPr>
          <p:nvPr/>
        </p:nvCxnSpPr>
        <p:spPr>
          <a:xfrm>
            <a:off x="8507838" y="3301274"/>
            <a:ext cx="8365" cy="1705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0"/>
          </p:cNvCxnSpPr>
          <p:nvPr/>
        </p:nvCxnSpPr>
        <p:spPr>
          <a:xfrm flipH="1" flipV="1">
            <a:off x="8507837" y="4018954"/>
            <a:ext cx="1" cy="383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0"/>
          </p:cNvCxnSpPr>
          <p:nvPr/>
        </p:nvCxnSpPr>
        <p:spPr>
          <a:xfrm flipV="1">
            <a:off x="5413347" y="4018954"/>
            <a:ext cx="264122" cy="2637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5636525" y="3024974"/>
            <a:ext cx="412845" cy="993980"/>
          </a:xfrm>
          <a:prstGeom prst="roundRect">
            <a:avLst/>
          </a:prstGeom>
          <a:no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63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66688"/>
            <a:ext cx="8266113" cy="434975"/>
          </a:xfrm>
        </p:spPr>
        <p:txBody>
          <a:bodyPr/>
          <a:lstStyle/>
          <a:p>
            <a:r>
              <a:rPr lang="en-US" dirty="0"/>
              <a:t>VM Mobility between ACI Main DC and RL </a:t>
            </a:r>
          </a:p>
        </p:txBody>
      </p:sp>
      <p:sp>
        <p:nvSpPr>
          <p:cNvPr id="11" name="Cloud 10"/>
          <p:cNvSpPr/>
          <p:nvPr/>
        </p:nvSpPr>
        <p:spPr>
          <a:xfrm>
            <a:off x="1182202" y="1506593"/>
            <a:ext cx="6235618" cy="65110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600" dirty="0">
                <a:solidFill>
                  <a:srgbClr val="58585B">
                    <a:lumMod val="75000"/>
                  </a:srgbClr>
                </a:solidFill>
                <a:latin typeface="Arial"/>
              </a:rPr>
              <a:t> IP Network</a:t>
            </a:r>
          </a:p>
        </p:txBody>
      </p:sp>
      <p:sp>
        <p:nvSpPr>
          <p:cNvPr id="12" name="Rounded Rectangle 11"/>
          <p:cNvSpPr/>
          <p:nvPr/>
        </p:nvSpPr>
        <p:spPr>
          <a:xfrm>
            <a:off x="4696129" y="1982582"/>
            <a:ext cx="4147182" cy="1877885"/>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3" name="Rounded Rectangle 12"/>
          <p:cNvSpPr/>
          <p:nvPr/>
        </p:nvSpPr>
        <p:spPr>
          <a:xfrm>
            <a:off x="240359" y="2150816"/>
            <a:ext cx="3525196" cy="1620075"/>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14" name="Rectangle 13"/>
          <p:cNvSpPr/>
          <p:nvPr/>
        </p:nvSpPr>
        <p:spPr>
          <a:xfrm>
            <a:off x="6026730" y="3867478"/>
            <a:ext cx="1850007" cy="205121"/>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377A3"/>
                </a:solidFill>
                <a:latin typeface="Arial"/>
                <a:ea typeface="ＭＳ Ｐゴシック" panose="020B0600070205080204" pitchFamily="34" charset="-128"/>
                <a:cs typeface="+mn-cs"/>
              </a:rPr>
              <a:t>Remote Location</a:t>
            </a:r>
          </a:p>
        </p:txBody>
      </p:sp>
      <p:sp>
        <p:nvSpPr>
          <p:cNvPr id="15" name="Rectangle 14"/>
          <p:cNvSpPr/>
          <p:nvPr/>
        </p:nvSpPr>
        <p:spPr>
          <a:xfrm>
            <a:off x="855879" y="3770922"/>
            <a:ext cx="1850007" cy="205121"/>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0B050"/>
                </a:solidFill>
                <a:latin typeface="Arial"/>
                <a:ea typeface="ＭＳ Ｐゴシック" panose="020B0600070205080204" pitchFamily="34" charset="-128"/>
                <a:cs typeface="+mn-cs"/>
              </a:rPr>
              <a:t>ACI Main DC</a:t>
            </a:r>
          </a:p>
        </p:txBody>
      </p:sp>
      <p:grpSp>
        <p:nvGrpSpPr>
          <p:cNvPr id="16" name="Group 15"/>
          <p:cNvGrpSpPr/>
          <p:nvPr/>
        </p:nvGrpSpPr>
        <p:grpSpPr>
          <a:xfrm>
            <a:off x="533278" y="2323767"/>
            <a:ext cx="2189722" cy="761307"/>
            <a:chOff x="951707" y="2531095"/>
            <a:chExt cx="2937225" cy="1550750"/>
          </a:xfrm>
        </p:grpSpPr>
        <p:pic>
          <p:nvPicPr>
            <p:cNvPr id="17" name="Picture 1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970" y="2537586"/>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2"/>
            </p:cNvCxnSpPr>
            <p:nvPr/>
          </p:nvCxnSpPr>
          <p:spPr>
            <a:xfrm flipV="1">
              <a:off x="1204628" y="3107994"/>
              <a:ext cx="1910080" cy="66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7" idx="2"/>
            </p:cNvCxnSpPr>
            <p:nvPr/>
          </p:nvCxnSpPr>
          <p:spPr>
            <a:xfrm flipV="1">
              <a:off x="1925122" y="3107994"/>
              <a:ext cx="1189586"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2" idx="2"/>
            </p:cNvCxnSpPr>
            <p:nvPr/>
          </p:nvCxnSpPr>
          <p:spPr>
            <a:xfrm flipH="1" flipV="1">
              <a:off x="2230955" y="3101503"/>
              <a:ext cx="612503" cy="674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7" idx="2"/>
            </p:cNvCxnSpPr>
            <p:nvPr/>
          </p:nvCxnSpPr>
          <p:spPr>
            <a:xfrm flipV="1">
              <a:off x="2843457" y="3107994"/>
              <a:ext cx="271252"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7" idx="2"/>
            </p:cNvCxnSpPr>
            <p:nvPr/>
          </p:nvCxnSpPr>
          <p:spPr>
            <a:xfrm flipH="1" flipV="1">
              <a:off x="3114708" y="3107994"/>
              <a:ext cx="521302" cy="683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59794" y="2235107"/>
            <a:ext cx="502995" cy="334861"/>
            <a:chOff x="614534" y="2759311"/>
            <a:chExt cx="1043267" cy="871763"/>
          </a:xfrm>
        </p:grpSpPr>
        <p:grpSp>
          <p:nvGrpSpPr>
            <p:cNvPr id="32" name="Shape 314"/>
            <p:cNvGrpSpPr/>
            <p:nvPr/>
          </p:nvGrpSpPr>
          <p:grpSpPr>
            <a:xfrm>
              <a:off x="614534" y="2759311"/>
              <a:ext cx="618543" cy="670935"/>
              <a:chOff x="1853" y="592"/>
              <a:chExt cx="2052" cy="2052"/>
            </a:xfrm>
          </p:grpSpPr>
          <p:sp>
            <p:nvSpPr>
              <p:cNvPr id="5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33" name="Shape 314"/>
            <p:cNvGrpSpPr/>
            <p:nvPr/>
          </p:nvGrpSpPr>
          <p:grpSpPr>
            <a:xfrm>
              <a:off x="838797" y="2850027"/>
              <a:ext cx="618543" cy="670935"/>
              <a:chOff x="1853" y="592"/>
              <a:chExt cx="2052" cy="2052"/>
            </a:xfrm>
          </p:grpSpPr>
          <p:sp>
            <p:nvSpPr>
              <p:cNvPr id="4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34" name="Shape 314"/>
            <p:cNvGrpSpPr/>
            <p:nvPr/>
          </p:nvGrpSpPr>
          <p:grpSpPr>
            <a:xfrm>
              <a:off x="1039258" y="2960139"/>
              <a:ext cx="618543" cy="670935"/>
              <a:chOff x="1853" y="592"/>
              <a:chExt cx="2052" cy="2052"/>
            </a:xfrm>
          </p:grpSpPr>
          <p:sp>
            <p:nvSpPr>
              <p:cNvPr id="35"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1"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68" name="Picture 6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024" y="2367165"/>
            <a:ext cx="381878" cy="29033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797" y="2365809"/>
            <a:ext cx="381878" cy="29033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390" y="3082002"/>
            <a:ext cx="223448" cy="22352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352" y="3097113"/>
            <a:ext cx="238937"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p:cNvCxnSpPr>
            <a:stCxn id="69" idx="2"/>
            <a:endCxn id="70" idx="0"/>
          </p:cNvCxnSpPr>
          <p:nvPr/>
        </p:nvCxnSpPr>
        <p:spPr>
          <a:xfrm>
            <a:off x="6240733" y="2656147"/>
            <a:ext cx="8381" cy="4258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0" idx="0"/>
            <a:endCxn id="68" idx="2"/>
          </p:cNvCxnSpPr>
          <p:nvPr/>
        </p:nvCxnSpPr>
        <p:spPr>
          <a:xfrm flipV="1">
            <a:off x="6249117" y="2657503"/>
            <a:ext cx="1181846" cy="4244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9" idx="2"/>
            <a:endCxn id="71" idx="0"/>
          </p:cNvCxnSpPr>
          <p:nvPr/>
        </p:nvCxnSpPr>
        <p:spPr>
          <a:xfrm>
            <a:off x="6240736" y="2656150"/>
            <a:ext cx="1185087" cy="4409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0"/>
            <a:endCxn id="68" idx="2"/>
          </p:cNvCxnSpPr>
          <p:nvPr/>
        </p:nvCxnSpPr>
        <p:spPr>
          <a:xfrm flipV="1">
            <a:off x="7425820" y="2657506"/>
            <a:ext cx="5140" cy="439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6203410" y="3006296"/>
            <a:ext cx="232652" cy="5745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77" name="Oval 76"/>
          <p:cNvSpPr/>
          <p:nvPr/>
        </p:nvSpPr>
        <p:spPr>
          <a:xfrm>
            <a:off x="7208378" y="3015649"/>
            <a:ext cx="232652" cy="5745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78"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896" y="3306509"/>
            <a:ext cx="215097"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p:nvPr/>
        </p:nvCxnSpPr>
        <p:spPr>
          <a:xfrm flipH="1">
            <a:off x="2534444" y="3094608"/>
            <a:ext cx="1" cy="2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970" y="1883475"/>
            <a:ext cx="307537" cy="231673"/>
          </a:xfrm>
          <a:prstGeom prst="rect">
            <a:avLst/>
          </a:prstGeom>
          <a:noFill/>
          <a:extLst>
            <a:ext uri="{909E8E84-426E-40dd-AFC4-6F175D3DCCD1}">
              <a14:hiddenFill xmlns:a14="http://schemas.microsoft.com/office/drawing/2010/main" xmlns="">
                <a:solidFill>
                  <a:srgbClr val="FFFFFF"/>
                </a:solidFill>
              </a14:hiddenFill>
            </a:ext>
          </a:extLst>
        </p:spPr>
      </p:pic>
      <p:pic>
        <p:nvPicPr>
          <p:cNvPr id="8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615" y="1883476"/>
            <a:ext cx="307537" cy="23167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5" name="Straight Connector 84"/>
          <p:cNvCxnSpPr>
            <a:stCxn id="84" idx="2"/>
            <a:endCxn id="68" idx="0"/>
          </p:cNvCxnSpPr>
          <p:nvPr/>
        </p:nvCxnSpPr>
        <p:spPr>
          <a:xfrm>
            <a:off x="6493384" y="2115149"/>
            <a:ext cx="937579" cy="25201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9" idx="0"/>
            <a:endCxn id="83" idx="2"/>
          </p:cNvCxnSpPr>
          <p:nvPr/>
        </p:nvCxnSpPr>
        <p:spPr>
          <a:xfrm flipH="1" flipV="1">
            <a:off x="6057739" y="2115148"/>
            <a:ext cx="182997" cy="2506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4" idx="2"/>
            <a:endCxn id="69" idx="0"/>
          </p:cNvCxnSpPr>
          <p:nvPr/>
        </p:nvCxnSpPr>
        <p:spPr>
          <a:xfrm flipH="1">
            <a:off x="6240736" y="2115149"/>
            <a:ext cx="252648" cy="25066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8" idx="0"/>
            <a:endCxn id="83" idx="2"/>
          </p:cNvCxnSpPr>
          <p:nvPr/>
        </p:nvCxnSpPr>
        <p:spPr>
          <a:xfrm flipH="1" flipV="1">
            <a:off x="6057739" y="2115148"/>
            <a:ext cx="1373224" cy="25201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90"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796" y="1883475"/>
            <a:ext cx="307537" cy="231673"/>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638" y="1935170"/>
            <a:ext cx="307537" cy="231673"/>
          </a:xfrm>
          <a:prstGeom prst="rect">
            <a:avLst/>
          </a:prstGeom>
          <a:noFill/>
          <a:ln>
            <a:noFill/>
          </a:ln>
          <a:extLst>
            <a:ext uri="{909E8E84-426E-40dd-AFC4-6F175D3DCCD1}">
              <a14:hiddenFill xmlns:a14="http://schemas.microsoft.com/office/drawing/2010/main" xmlns="">
                <a:solidFill>
                  <a:srgbClr val="FFFFFF"/>
                </a:solidFill>
              </a14:hiddenFill>
            </a:ext>
          </a:extLst>
        </p:spPr>
      </p:pic>
      <p:cxnSp>
        <p:nvCxnSpPr>
          <p:cNvPr id="92" name="Straight Connector 91"/>
          <p:cNvCxnSpPr>
            <a:stCxn id="22" idx="0"/>
            <a:endCxn id="90" idx="2"/>
          </p:cNvCxnSpPr>
          <p:nvPr/>
        </p:nvCxnSpPr>
        <p:spPr>
          <a:xfrm flipV="1">
            <a:off x="1486966" y="2115148"/>
            <a:ext cx="156598" cy="208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22" idx="0"/>
            <a:endCxn id="91" idx="2"/>
          </p:cNvCxnSpPr>
          <p:nvPr/>
        </p:nvCxnSpPr>
        <p:spPr>
          <a:xfrm flipV="1">
            <a:off x="1486966" y="2166843"/>
            <a:ext cx="907440" cy="156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0" idx="2"/>
            <a:endCxn id="17" idx="0"/>
          </p:cNvCxnSpPr>
          <p:nvPr/>
        </p:nvCxnSpPr>
        <p:spPr>
          <a:xfrm>
            <a:off x="1643564" y="2115148"/>
            <a:ext cx="502246" cy="211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7" idx="0"/>
            <a:endCxn id="91" idx="2"/>
          </p:cNvCxnSpPr>
          <p:nvPr/>
        </p:nvCxnSpPr>
        <p:spPr>
          <a:xfrm flipV="1">
            <a:off x="2145810" y="2166844"/>
            <a:ext cx="248596" cy="16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7" name="Picture 150" descr="ICON_VM_basic_label_Q30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38478" y="3212850"/>
            <a:ext cx="267215" cy="263902"/>
          </a:xfrm>
          <a:prstGeom prst="rect">
            <a:avLst/>
          </a:prstGeom>
          <a:noFill/>
          <a:ln w="9525">
            <a:noFill/>
            <a:miter lim="800000"/>
            <a:headEnd/>
            <a:tailEnd/>
          </a:ln>
        </p:spPr>
      </p:pic>
      <p:sp>
        <p:nvSpPr>
          <p:cNvPr id="107" name="TextBox 106"/>
          <p:cNvSpPr txBox="1"/>
          <p:nvPr/>
        </p:nvSpPr>
        <p:spPr>
          <a:xfrm>
            <a:off x="7643265" y="2383490"/>
            <a:ext cx="1160246" cy="646331"/>
          </a:xfrm>
          <a:prstGeom prst="rect">
            <a:avLst/>
          </a:prstGeom>
          <a:noFill/>
          <a:ln>
            <a:solidFill>
              <a:schemeClr val="tx1"/>
            </a:solidFill>
          </a:ln>
        </p:spPr>
        <p:txBody>
          <a:bodyPr wrap="square" rtlCol="0">
            <a:spAutoFit/>
          </a:bodyPr>
          <a:lstStyle/>
          <a:p>
            <a:pPr algn="ctr"/>
            <a:r>
              <a:rPr lang="en-US" sz="1200" dirty="0" err="1">
                <a:solidFill>
                  <a:schemeClr val="bg1"/>
                </a:solidFill>
              </a:rPr>
              <a:t>Vlan</a:t>
            </a:r>
            <a:r>
              <a:rPr lang="en-US" sz="1200" dirty="0">
                <a:solidFill>
                  <a:schemeClr val="bg1"/>
                </a:solidFill>
              </a:rPr>
              <a:t> 100</a:t>
            </a:r>
          </a:p>
          <a:p>
            <a:pPr algn="ctr"/>
            <a:r>
              <a:rPr lang="en-US" sz="1200" dirty="0">
                <a:solidFill>
                  <a:schemeClr val="bg1"/>
                </a:solidFill>
              </a:rPr>
              <a:t>GW:100.1.1.1</a:t>
            </a:r>
          </a:p>
          <a:p>
            <a:pPr algn="ctr"/>
            <a:r>
              <a:rPr lang="en-US" sz="1200" dirty="0">
                <a:solidFill>
                  <a:schemeClr val="bg1"/>
                </a:solidFill>
              </a:rPr>
              <a:t>ACI Policies</a:t>
            </a:r>
          </a:p>
        </p:txBody>
      </p:sp>
      <p:sp>
        <p:nvSpPr>
          <p:cNvPr id="114" name="TextBox 113"/>
          <p:cNvSpPr txBox="1"/>
          <p:nvPr/>
        </p:nvSpPr>
        <p:spPr>
          <a:xfrm>
            <a:off x="4793749" y="2383489"/>
            <a:ext cx="1160246" cy="646331"/>
          </a:xfrm>
          <a:prstGeom prst="rect">
            <a:avLst/>
          </a:prstGeom>
          <a:noFill/>
          <a:ln>
            <a:solidFill>
              <a:schemeClr val="tx1"/>
            </a:solidFill>
          </a:ln>
        </p:spPr>
        <p:txBody>
          <a:bodyPr wrap="square" rtlCol="0">
            <a:spAutoFit/>
          </a:bodyPr>
          <a:lstStyle/>
          <a:p>
            <a:pPr algn="ctr"/>
            <a:r>
              <a:rPr lang="en-US" sz="1200" dirty="0" err="1">
                <a:solidFill>
                  <a:schemeClr val="bg1"/>
                </a:solidFill>
              </a:rPr>
              <a:t>Vlan</a:t>
            </a:r>
            <a:r>
              <a:rPr lang="en-US" sz="1200" dirty="0">
                <a:solidFill>
                  <a:schemeClr val="bg1"/>
                </a:solidFill>
              </a:rPr>
              <a:t> 100</a:t>
            </a:r>
          </a:p>
          <a:p>
            <a:pPr algn="ctr"/>
            <a:r>
              <a:rPr lang="en-US" sz="1200" dirty="0">
                <a:solidFill>
                  <a:schemeClr val="bg1"/>
                </a:solidFill>
              </a:rPr>
              <a:t>GW:100.1.1.1</a:t>
            </a:r>
          </a:p>
          <a:p>
            <a:pPr algn="ctr"/>
            <a:r>
              <a:rPr lang="en-US" sz="1200" dirty="0">
                <a:solidFill>
                  <a:schemeClr val="bg1"/>
                </a:solidFill>
              </a:rPr>
              <a:t>ACI Policies</a:t>
            </a:r>
          </a:p>
        </p:txBody>
      </p:sp>
      <p:sp>
        <p:nvSpPr>
          <p:cNvPr id="116" name="TextBox 115"/>
          <p:cNvSpPr txBox="1"/>
          <p:nvPr/>
        </p:nvSpPr>
        <p:spPr>
          <a:xfrm>
            <a:off x="2551004" y="2291122"/>
            <a:ext cx="1160246" cy="646331"/>
          </a:xfrm>
          <a:prstGeom prst="rect">
            <a:avLst/>
          </a:prstGeom>
          <a:noFill/>
          <a:ln>
            <a:solidFill>
              <a:schemeClr val="tx1"/>
            </a:solidFill>
          </a:ln>
        </p:spPr>
        <p:txBody>
          <a:bodyPr wrap="square" rtlCol="0">
            <a:spAutoFit/>
          </a:bodyPr>
          <a:lstStyle/>
          <a:p>
            <a:pPr algn="ctr"/>
            <a:r>
              <a:rPr lang="en-US" sz="1200" dirty="0" err="1">
                <a:solidFill>
                  <a:schemeClr val="bg1"/>
                </a:solidFill>
              </a:rPr>
              <a:t>Vlan</a:t>
            </a:r>
            <a:r>
              <a:rPr lang="en-US" sz="1200" dirty="0">
                <a:solidFill>
                  <a:schemeClr val="bg1"/>
                </a:solidFill>
              </a:rPr>
              <a:t> 100</a:t>
            </a:r>
          </a:p>
          <a:p>
            <a:pPr algn="ctr"/>
            <a:r>
              <a:rPr lang="en-US" sz="1200" dirty="0">
                <a:solidFill>
                  <a:schemeClr val="bg1"/>
                </a:solidFill>
              </a:rPr>
              <a:t>GW:100.1.1.1</a:t>
            </a:r>
          </a:p>
          <a:p>
            <a:pPr algn="ctr"/>
            <a:r>
              <a:rPr lang="en-US" sz="1200" dirty="0">
                <a:solidFill>
                  <a:schemeClr val="bg1"/>
                </a:solidFill>
              </a:rPr>
              <a:t>ACI Policies</a:t>
            </a:r>
          </a:p>
        </p:txBody>
      </p:sp>
      <p:sp>
        <p:nvSpPr>
          <p:cNvPr id="96" name="Left-Right Arrow 95"/>
          <p:cNvSpPr/>
          <p:nvPr/>
        </p:nvSpPr>
        <p:spPr>
          <a:xfrm>
            <a:off x="6444354" y="2478893"/>
            <a:ext cx="795670" cy="128090"/>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06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94444E-6 3.08642E-6 L -0.09948 0.06265 C -0.12049 0.07623 -0.15139 0.08456 -0.18386 0.08456 C -0.22101 0.08456 -0.25035 0.07623 -0.27136 0.06265 L -0.37031 3.08642E-6 " pathEditMode="relative" rAng="0" ptsTypes="AAAAA">
                                      <p:cBhvr>
                                        <p:cTn id="6" dur="2000" fill="hold"/>
                                        <p:tgtEl>
                                          <p:spTgt spid="97"/>
                                        </p:tgtEl>
                                        <p:attrNameLst>
                                          <p:attrName>ppt_x</p:attrName>
                                          <p:attrName>ppt_y</p:attrName>
                                        </p:attrNameLst>
                                      </p:cBhvr>
                                      <p:rCtr x="-18524" y="4228"/>
                                    </p:animMotion>
                                  </p:childTnLst>
                                </p:cTn>
                              </p:par>
                            </p:childTnLst>
                          </p:cTn>
                        </p:par>
                        <p:par>
                          <p:cTn id="7" fill="hold">
                            <p:stCondLst>
                              <p:cond delay="2000"/>
                            </p:stCondLst>
                            <p:childTnLst>
                              <p:par>
                                <p:cTn id="8" presetID="1" presetClass="exit" presetSubtype="0" fill="hold" grpId="0" nodeType="afterEffect">
                                  <p:stCondLst>
                                    <p:cond delay="0"/>
                                  </p:stCondLst>
                                  <p:childTnLst>
                                    <p:set>
                                      <p:cBhvr>
                                        <p:cTn id="9" dur="1" fill="hold">
                                          <p:stCondLst>
                                            <p:cond delay="0"/>
                                          </p:stCondLst>
                                        </p:cTn>
                                        <p:tgtEl>
                                          <p:spTgt spid="114"/>
                                        </p:tgtEl>
                                        <p:attrNameLst>
                                          <p:attrName>style.visibility</p:attrName>
                                        </p:attrNameLst>
                                      </p:cBhvr>
                                      <p:to>
                                        <p:strVal val="hidden"/>
                                      </p:to>
                                    </p:set>
                                  </p:childTnLst>
                                </p:cTn>
                              </p:par>
                            </p:childTnLst>
                          </p:cTn>
                        </p:par>
                        <p:par>
                          <p:cTn id="10" fill="hold">
                            <p:stCondLst>
                              <p:cond delay="2000"/>
                            </p:stCondLst>
                            <p:childTnLst>
                              <p:par>
                                <p:cTn id="11" presetID="1" presetClass="exit" presetSubtype="0" fill="hold" grpId="0" nodeType="afterEffect">
                                  <p:stCondLst>
                                    <p:cond delay="0"/>
                                  </p:stCondLst>
                                  <p:childTnLst>
                                    <p:set>
                                      <p:cBhvr>
                                        <p:cTn id="12" dur="1" fill="hold">
                                          <p:stCondLst>
                                            <p:cond delay="0"/>
                                          </p:stCondLst>
                                        </p:cTn>
                                        <p:tgtEl>
                                          <p:spTgt spid="107"/>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14" grpId="0" animBg="1"/>
      <p:bldP spid="1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loud 142"/>
          <p:cNvSpPr/>
          <p:nvPr/>
        </p:nvSpPr>
        <p:spPr>
          <a:xfrm>
            <a:off x="2134338" y="2516190"/>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089711" y="2139457"/>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252856" y="1571709"/>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1074" y="1364178"/>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468919"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1369313" y="3188976"/>
            <a:ext cx="2685656" cy="142337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a:endCxn id="100" idx="0"/>
          </p:cNvCxnSpPr>
          <p:nvPr/>
        </p:nvCxnSpPr>
        <p:spPr>
          <a:xfrm flipH="1">
            <a:off x="6859743"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798"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754"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220022"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202817"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6384286"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5606144" y="3301531"/>
            <a:ext cx="2285970" cy="1171495"/>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a:endCxn id="100" idx="0"/>
          </p:cNvCxnSpPr>
          <p:nvPr/>
        </p:nvCxnSpPr>
        <p:spPr>
          <a:xfrm>
            <a:off x="6202817"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732257"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896114"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224157"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075643"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3175" y="90488"/>
            <a:ext cx="9140825" cy="434975"/>
          </a:xfrm>
        </p:spPr>
        <p:txBody>
          <a:bodyPr/>
          <a:lstStyle/>
          <a:p>
            <a:r>
              <a:rPr lang="en-US" dirty="0"/>
              <a:t>VM Mobility between ACI Main DC and RL</a:t>
            </a:r>
          </a:p>
        </p:txBody>
      </p:sp>
      <p:grpSp>
        <p:nvGrpSpPr>
          <p:cNvPr id="159" name="Group 158"/>
          <p:cNvGrpSpPr/>
          <p:nvPr/>
        </p:nvGrpSpPr>
        <p:grpSpPr>
          <a:xfrm>
            <a:off x="1449009" y="3272046"/>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45"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961"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1904027"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1671926"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1793158" y="4270512"/>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1906635"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230" y="186597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793" y="137715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6282800" y="1584682"/>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6796575" y="1584682"/>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6673681" y="1615057"/>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5640731" y="1332839"/>
            <a:ext cx="2285970" cy="1023943"/>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925447" y="2437894"/>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089711" y="2131930"/>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723"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202817"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5870097"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6872512"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5882804" y="1333859"/>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6829057" y="1366783"/>
            <a:ext cx="367408" cy="215444"/>
          </a:xfrm>
          <a:prstGeom prst="rect">
            <a:avLst/>
          </a:prstGeom>
          <a:noFill/>
        </p:spPr>
        <p:txBody>
          <a:bodyPr wrap="none" rtlCol="0">
            <a:spAutoFit/>
          </a:bodyPr>
          <a:lstStyle/>
          <a:p>
            <a:r>
              <a:rPr lang="en-US" sz="800" dirty="0">
                <a:latin typeface="+mn-lt"/>
              </a:rPr>
              <a:t>EP4</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5917609" y="1534257"/>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6613342" y="1615550"/>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5864014"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6690450"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1759733" y="4135208"/>
            <a:ext cx="419234" cy="184666"/>
          </a:xfrm>
          <a:prstGeom prst="rect">
            <a:avLst/>
          </a:prstGeom>
          <a:noFill/>
        </p:spPr>
        <p:txBody>
          <a:bodyPr wrap="square" rtlCol="0">
            <a:spAutoFit/>
          </a:bodyPr>
          <a:lstStyle/>
          <a:p>
            <a:r>
              <a:rPr lang="en-US" sz="600" dirty="0">
                <a:latin typeface="+mn-lt"/>
              </a:rPr>
              <a:t>Po1</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153200"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1218238" y="460946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5485007"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04BAF"/>
                </a:solidFill>
                <a:latin typeface="Arial"/>
                <a:ea typeface="ＭＳ Ｐゴシック" panose="020B0600070205080204" pitchFamily="34" charset="-128"/>
                <a:cs typeface="+mn-cs"/>
              </a:rPr>
              <a:t>Pod1</a:t>
            </a:r>
            <a:endPar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5388036" y="8488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Location-2</a:t>
            </a:r>
            <a:endParaRPr lang="en-US" sz="1400" b="1" kern="0" dirty="0">
              <a:solidFill>
                <a:schemeClr val="accent2"/>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637" y="127168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3286419" y="1479219"/>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2994605" y="1479219"/>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2911597" y="1311942"/>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sp>
        <p:nvSpPr>
          <p:cNvPr id="305" name="Rounded Rectangle 17">
            <a:extLst>
              <a:ext uri="{FF2B5EF4-FFF2-40B4-BE49-F238E27FC236}">
                <a16:creationId xmlns:a16="http://schemas.microsoft.com/office/drawing/2014/main" id="{00A29C8F-F5E4-4139-927E-411B8DA6BD5B}"/>
              </a:ext>
            </a:extLst>
          </p:cNvPr>
          <p:cNvSpPr/>
          <p:nvPr/>
        </p:nvSpPr>
        <p:spPr>
          <a:xfrm>
            <a:off x="1369313" y="1194595"/>
            <a:ext cx="2680088" cy="118931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1454171" y="1638908"/>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2" name="Oval 301">
            <a:extLst>
              <a:ext uri="{FF2B5EF4-FFF2-40B4-BE49-F238E27FC236}">
                <a16:creationId xmlns:a16="http://schemas.microsoft.com/office/drawing/2014/main" id="{2243CBF7-7BA0-478F-B159-E0D81DF454C2}"/>
              </a:ext>
            </a:extLst>
          </p:cNvPr>
          <p:cNvSpPr/>
          <p:nvPr/>
        </p:nvSpPr>
        <p:spPr>
          <a:xfrm>
            <a:off x="3153833" y="1513044"/>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77051" y="251743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2050247" y="2230854"/>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2756580" y="2228550"/>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3131266" y="1526041"/>
            <a:ext cx="419234" cy="184666"/>
          </a:xfrm>
          <a:prstGeom prst="rect">
            <a:avLst/>
          </a:prstGeom>
          <a:noFill/>
        </p:spPr>
        <p:txBody>
          <a:bodyPr wrap="square" rtlCol="0">
            <a:spAutoFit/>
          </a:bodyPr>
          <a:lstStyle/>
          <a:p>
            <a:r>
              <a:rPr lang="en-US" sz="600" dirty="0">
                <a:latin typeface="+mn-lt"/>
              </a:rPr>
              <a:t>Po1</a:t>
            </a:r>
          </a:p>
        </p:txBody>
      </p:sp>
      <p:sp>
        <p:nvSpPr>
          <p:cNvPr id="313" name="Rectangle 312">
            <a:extLst>
              <a:ext uri="{FF2B5EF4-FFF2-40B4-BE49-F238E27FC236}">
                <a16:creationId xmlns:a16="http://schemas.microsoft.com/office/drawing/2014/main" id="{9BDAE0EA-F4F8-4CED-85A4-EF17369C6154}"/>
              </a:ext>
            </a:extLst>
          </p:cNvPr>
          <p:cNvSpPr/>
          <p:nvPr/>
        </p:nvSpPr>
        <p:spPr>
          <a:xfrm>
            <a:off x="1279959" y="73518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accent2"/>
                </a:solidFill>
                <a:latin typeface="Arial"/>
                <a:ea typeface="ＭＳ Ｐゴシック" panose="020B0600070205080204" pitchFamily="34" charset="-128"/>
              </a:rPr>
              <a:t>Pod2</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37" y="1865976"/>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50" descr="ICON_VM_basic_label_Q308">
            <a:extLst>
              <a:ext uri="{FF2B5EF4-FFF2-40B4-BE49-F238E27FC236}">
                <a16:creationId xmlns:a16="http://schemas.microsoft.com/office/drawing/2014/main" id="{2D3CCA36-0AC8-4CBD-BFFA-29F8D2F9678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0873" y="1467692"/>
            <a:ext cx="267215" cy="263902"/>
          </a:xfrm>
          <a:prstGeom prst="rect">
            <a:avLst/>
          </a:prstGeom>
          <a:noFill/>
          <a:ln w="9525">
            <a:noFill/>
            <a:miter lim="800000"/>
            <a:headEnd/>
            <a:tailEnd/>
          </a:ln>
        </p:spPr>
      </p:pic>
      <p:pic>
        <p:nvPicPr>
          <p:cNvPr id="147" name="Picture 150" descr="ICON_VM_basic_label_Q308">
            <a:extLst>
              <a:ext uri="{FF2B5EF4-FFF2-40B4-BE49-F238E27FC236}">
                <a16:creationId xmlns:a16="http://schemas.microsoft.com/office/drawing/2014/main" id="{451159DB-5D39-4954-B1E6-146F07E06B4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85599" y="4160925"/>
            <a:ext cx="267215" cy="263902"/>
          </a:xfrm>
          <a:prstGeom prst="rect">
            <a:avLst/>
          </a:prstGeom>
          <a:noFill/>
          <a:ln w="9525">
            <a:noFill/>
            <a:miter lim="800000"/>
            <a:headEnd/>
            <a:tailEnd/>
          </a:ln>
        </p:spPr>
      </p:pic>
    </p:spTree>
    <p:extLst>
      <p:ext uri="{BB962C8B-B14F-4D97-AF65-F5344CB8AC3E}">
        <p14:creationId xmlns:p14="http://schemas.microsoft.com/office/powerpoint/2010/main" val="36053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39 0.01482 L 0.01355 0.07809 L -0.00208 0.52377 " pathEditMode="relative" ptsTypes="AAA">
                                      <p:cBhvr>
                                        <p:cTn id="6" dur="3000" fill="hold"/>
                                        <p:tgtEl>
                                          <p:spTgt spid="14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95 0.00339 L -0.25659 -0.5605 " pathEditMode="relative" ptsTypes="AA">
                                      <p:cBhvr>
                                        <p:cTn id="10" dur="2000" fill="hold"/>
                                        <p:tgtEl>
                                          <p:spTgt spid="14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External Connectivity from Remote Leaf</a:t>
            </a:r>
          </a:p>
        </p:txBody>
      </p:sp>
    </p:spTree>
    <p:extLst>
      <p:ext uri="{BB962C8B-B14F-4D97-AF65-F5344CB8AC3E}">
        <p14:creationId xmlns:p14="http://schemas.microsoft.com/office/powerpoint/2010/main" val="3158133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loud 102"/>
          <p:cNvSpPr/>
          <p:nvPr/>
        </p:nvSpPr>
        <p:spPr>
          <a:xfrm>
            <a:off x="2430463" y="1961520"/>
            <a:ext cx="4622383"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chemeClr val="tx1">
                    <a:lumMod val="90000"/>
                    <a:lumOff val="10000"/>
                  </a:schemeClr>
                </a:solidFill>
                <a:latin typeface="Arial"/>
              </a:rPr>
              <a:t>IP Network</a:t>
            </a:r>
          </a:p>
        </p:txBody>
      </p:sp>
      <p:sp>
        <p:nvSpPr>
          <p:cNvPr id="5" name="Title 1"/>
          <p:cNvSpPr txBox="1">
            <a:spLocks/>
          </p:cNvSpPr>
          <p:nvPr/>
        </p:nvSpPr>
        <p:spPr bwMode="auto">
          <a:xfrm>
            <a:off x="259743" y="159126"/>
            <a:ext cx="8659976" cy="46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defTabSz="684213" eaLnBrk="1" hangingPunct="1">
              <a:lnSpc>
                <a:spcPct val="80000"/>
              </a:lnSpc>
              <a:defRPr lang="en-US" sz="2800" b="0" i="0" u="none">
                <a:solidFill>
                  <a:schemeClr val="tx2"/>
                </a:solidFill>
                <a:latin typeface="CiscoSansTT Light" panose="020B0503020201020303" pitchFamily="34" charset="0"/>
                <a:ea typeface="CiscoSansTT Thin" charset="0"/>
                <a:cs typeface="CiscoSansTT Thin"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r>
              <a:rPr lang="en-US" dirty="0"/>
              <a:t>Remote Leaf use-cases</a:t>
            </a:r>
          </a:p>
        </p:txBody>
      </p:sp>
      <p:grpSp>
        <p:nvGrpSpPr>
          <p:cNvPr id="97" name="Group 96"/>
          <p:cNvGrpSpPr/>
          <p:nvPr/>
        </p:nvGrpSpPr>
        <p:grpSpPr>
          <a:xfrm>
            <a:off x="5555334" y="2649985"/>
            <a:ext cx="3217127" cy="1656221"/>
            <a:chOff x="4188981" y="2272821"/>
            <a:chExt cx="4583799" cy="2669101"/>
          </a:xfrm>
        </p:grpSpPr>
        <p:sp>
          <p:nvSpPr>
            <p:cNvPr id="7" name="Rounded Rectangle 6"/>
            <p:cNvSpPr/>
            <p:nvPr/>
          </p:nvSpPr>
          <p:spPr>
            <a:xfrm>
              <a:off x="4188981" y="2272821"/>
              <a:ext cx="4583799" cy="2669101"/>
            </a:xfrm>
            <a:prstGeom prst="roundRect">
              <a:avLst/>
            </a:prstGeom>
            <a:noFill/>
            <a:ln w="19050">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8" descr="http://fixnowblog.com/wp-content/uploads/2014/10/Microsoft-Hel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6029" y="4281648"/>
              <a:ext cx="420506" cy="269347"/>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3"/>
            <a:stretch>
              <a:fillRect/>
            </a:stretch>
          </p:blipFill>
          <p:spPr>
            <a:xfrm>
              <a:off x="4481163" y="4573189"/>
              <a:ext cx="731450" cy="168440"/>
            </a:xfrm>
            <a:prstGeom prst="rect">
              <a:avLst/>
            </a:prstGeom>
            <a:ln>
              <a:noFill/>
            </a:ln>
          </p:spPr>
        </p:pic>
        <p:pic>
          <p:nvPicPr>
            <p:cNvPr id="1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171353" y="3735213"/>
              <a:ext cx="442933" cy="265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5048" y="4171014"/>
              <a:ext cx="313433" cy="293293"/>
            </a:xfrm>
            <a:prstGeom prst="rect">
              <a:avLst/>
            </a:prstGeom>
            <a:ln>
              <a:noFill/>
            </a:ln>
          </p:spPr>
        </p:pic>
        <p:sp>
          <p:nvSpPr>
            <p:cNvPr id="22" name="Freeform 21"/>
            <p:cNvSpPr/>
            <p:nvPr/>
          </p:nvSpPr>
          <p:spPr>
            <a:xfrm rot="10800000">
              <a:off x="6447277" y="3971227"/>
              <a:ext cx="876286" cy="438208"/>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marL="0" marR="0" lvl="0" indent="0" algn="ctr" defTabSz="45699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76767"/>
                </a:solidFill>
                <a:effectLst/>
                <a:uLnTx/>
                <a:uFillTx/>
                <a:latin typeface="Arial"/>
                <a:ea typeface="+mn-ea"/>
                <a:cs typeface="+mn-cs"/>
              </a:endParaRPr>
            </a:p>
          </p:txBody>
        </p:sp>
        <p:sp>
          <p:nvSpPr>
            <p:cNvPr id="23" name="Freeform 22"/>
            <p:cNvSpPr/>
            <p:nvPr/>
          </p:nvSpPr>
          <p:spPr>
            <a:xfrm rot="10800000">
              <a:off x="7458803" y="3960393"/>
              <a:ext cx="876286" cy="438207"/>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marL="0" marR="0" lvl="0" indent="0" algn="ctr" defTabSz="45699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76767"/>
                </a:solidFill>
                <a:effectLst/>
                <a:uLnTx/>
                <a:uFillTx/>
                <a:latin typeface="Arial"/>
                <a:ea typeface="+mn-ea"/>
                <a:cs typeface="+mn-cs"/>
              </a:endParaRPr>
            </a:p>
          </p:txBody>
        </p:sp>
        <p:sp>
          <p:nvSpPr>
            <p:cNvPr id="24" name="TextBox 23"/>
            <p:cNvSpPr txBox="1"/>
            <p:nvPr/>
          </p:nvSpPr>
          <p:spPr>
            <a:xfrm>
              <a:off x="7137907" y="4453036"/>
              <a:ext cx="564577" cy="307777"/>
            </a:xfrm>
            <a:prstGeom prst="rect">
              <a:avLst/>
            </a:prstGeom>
            <a:noFill/>
            <a:ln>
              <a:noFill/>
            </a:ln>
          </p:spPr>
          <p:txBody>
            <a:bodyPr wrap="none" rtlCol="0">
              <a:spAutoFit/>
            </a:bodyPr>
            <a:lstStyle/>
            <a:p>
              <a:pPr algn="ctr"/>
              <a:r>
                <a:rPr lang="en-US" sz="1400" b="1" dirty="0"/>
                <a:t>PBR</a:t>
              </a:r>
            </a:p>
          </p:txBody>
        </p:sp>
        <p:pic>
          <p:nvPicPr>
            <p:cNvPr id="25" name="Picture 24"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8722" y="2393847"/>
              <a:ext cx="572817" cy="4355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6" name="Picture 25"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848" y="2418957"/>
              <a:ext cx="572817" cy="43550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83" name="Straight Connector 82"/>
            <p:cNvCxnSpPr>
              <a:stCxn id="113" idx="0"/>
              <a:endCxn id="26" idx="2"/>
            </p:cNvCxnSpPr>
            <p:nvPr/>
          </p:nvCxnSpPr>
          <p:spPr>
            <a:xfrm flipV="1">
              <a:off x="5107865" y="2854466"/>
              <a:ext cx="489391" cy="443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081012" y="2812016"/>
              <a:ext cx="2144119" cy="486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6" idx="2"/>
            </p:cNvCxnSpPr>
            <p:nvPr/>
          </p:nvCxnSpPr>
          <p:spPr>
            <a:xfrm>
              <a:off x="5597257" y="2854466"/>
              <a:ext cx="489993" cy="392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25" idx="2"/>
            </p:cNvCxnSpPr>
            <p:nvPr/>
          </p:nvCxnSpPr>
          <p:spPr>
            <a:xfrm flipH="1">
              <a:off x="6078686" y="2829355"/>
              <a:ext cx="1146445" cy="420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17" idx="0"/>
              <a:endCxn id="25" idx="2"/>
            </p:cNvCxnSpPr>
            <p:nvPr/>
          </p:nvCxnSpPr>
          <p:spPr>
            <a:xfrm flipV="1">
              <a:off x="6372494" y="2829356"/>
              <a:ext cx="852636" cy="445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17" idx="0"/>
              <a:endCxn id="26" idx="2"/>
            </p:cNvCxnSpPr>
            <p:nvPr/>
          </p:nvCxnSpPr>
          <p:spPr>
            <a:xfrm flipH="1" flipV="1">
              <a:off x="5597256" y="2854466"/>
              <a:ext cx="775238" cy="419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14" idx="0"/>
              <a:endCxn id="25" idx="2"/>
            </p:cNvCxnSpPr>
            <p:nvPr/>
          </p:nvCxnSpPr>
          <p:spPr>
            <a:xfrm flipV="1">
              <a:off x="5390239" y="2829356"/>
              <a:ext cx="1834891" cy="466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14" idx="0"/>
              <a:endCxn id="26" idx="2"/>
            </p:cNvCxnSpPr>
            <p:nvPr/>
          </p:nvCxnSpPr>
          <p:spPr>
            <a:xfrm flipV="1">
              <a:off x="5390239" y="2854466"/>
              <a:ext cx="207017" cy="4418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26" idx="2"/>
            </p:cNvCxnSpPr>
            <p:nvPr/>
          </p:nvCxnSpPr>
          <p:spPr>
            <a:xfrm>
              <a:off x="5597257" y="2854466"/>
              <a:ext cx="1798896" cy="742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25" idx="2"/>
            </p:cNvCxnSpPr>
            <p:nvPr/>
          </p:nvCxnSpPr>
          <p:spPr>
            <a:xfrm>
              <a:off x="7225131" y="2829355"/>
              <a:ext cx="171021" cy="767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endCxn id="18" idx="0"/>
            </p:cNvCxnSpPr>
            <p:nvPr/>
          </p:nvCxnSpPr>
          <p:spPr>
            <a:xfrm>
              <a:off x="7225130" y="2830000"/>
              <a:ext cx="1167690" cy="905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8" idx="0"/>
              <a:endCxn id="26" idx="2"/>
            </p:cNvCxnSpPr>
            <p:nvPr/>
          </p:nvCxnSpPr>
          <p:spPr>
            <a:xfrm flipH="1" flipV="1">
              <a:off x="5597256" y="2854466"/>
              <a:ext cx="2795564" cy="8807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5141245" y="2812017"/>
              <a:ext cx="937439" cy="439740"/>
            </a:xfrm>
            <a:custGeom>
              <a:avLst/>
              <a:gdLst>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40 h 1463040"/>
                <a:gd name="connsiteX1" fmla="*/ 232757 w 482139"/>
                <a:gd name="connsiteY1" fmla="*/ 0 h 1463040"/>
                <a:gd name="connsiteX2" fmla="*/ 482139 w 482139"/>
                <a:gd name="connsiteY2" fmla="*/ 1457498 h 1463040"/>
                <a:gd name="connsiteX0" fmla="*/ 0 w 482139"/>
                <a:gd name="connsiteY0" fmla="*/ 1463056 h 1463056"/>
                <a:gd name="connsiteX1" fmla="*/ 232757 w 482139"/>
                <a:gd name="connsiteY1" fmla="*/ 16 h 1463056"/>
                <a:gd name="connsiteX2" fmla="*/ 482139 w 482139"/>
                <a:gd name="connsiteY2" fmla="*/ 1457514 h 1463056"/>
                <a:gd name="connsiteX0" fmla="*/ 0 w 483612"/>
                <a:gd name="connsiteY0" fmla="*/ 1463056 h 1463056"/>
                <a:gd name="connsiteX1" fmla="*/ 232757 w 483612"/>
                <a:gd name="connsiteY1" fmla="*/ 16 h 1463056"/>
                <a:gd name="connsiteX2" fmla="*/ 482139 w 483612"/>
                <a:gd name="connsiteY2" fmla="*/ 1457514 h 1463056"/>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8081 w 491693"/>
                <a:gd name="connsiteY0" fmla="*/ 1463051 h 1463051"/>
                <a:gd name="connsiteX1" fmla="*/ 240838 w 491693"/>
                <a:gd name="connsiteY1" fmla="*/ 11 h 1463051"/>
                <a:gd name="connsiteX2" fmla="*/ 490220 w 491693"/>
                <a:gd name="connsiteY2" fmla="*/ 1457509 h 1463051"/>
                <a:gd name="connsiteX0" fmla="*/ 0 w 482139"/>
                <a:gd name="connsiteY0" fmla="*/ 1463051 h 1463051"/>
                <a:gd name="connsiteX1" fmla="*/ 232757 w 482139"/>
                <a:gd name="connsiteY1" fmla="*/ 11 h 1463051"/>
                <a:gd name="connsiteX2" fmla="*/ 482139 w 482139"/>
                <a:gd name="connsiteY2" fmla="*/ 1457509 h 1463051"/>
                <a:gd name="connsiteX0" fmla="*/ 664 w 482803"/>
                <a:gd name="connsiteY0" fmla="*/ 1463051 h 1463051"/>
                <a:gd name="connsiteX1" fmla="*/ 233421 w 482803"/>
                <a:gd name="connsiteY1" fmla="*/ 11 h 1463051"/>
                <a:gd name="connsiteX2" fmla="*/ 482803 w 482803"/>
                <a:gd name="connsiteY2" fmla="*/ 1457509 h 1463051"/>
              </a:gdLst>
              <a:ahLst/>
              <a:cxnLst>
                <a:cxn ang="0">
                  <a:pos x="connsiteX0" y="connsiteY0"/>
                </a:cxn>
                <a:cxn ang="0">
                  <a:pos x="connsiteX1" y="connsiteY1"/>
                </a:cxn>
                <a:cxn ang="0">
                  <a:pos x="connsiteX2" y="connsiteY2"/>
                </a:cxn>
              </a:cxnLst>
              <a:rect l="l" t="t" r="r" b="b"/>
              <a:pathLst>
                <a:path w="482803" h="1463051">
                  <a:moveTo>
                    <a:pt x="664" y="1463051"/>
                  </a:moveTo>
                  <a:cubicBezTo>
                    <a:pt x="6206" y="1457509"/>
                    <a:pt x="-46441" y="-4606"/>
                    <a:pt x="233421" y="11"/>
                  </a:cubicBezTo>
                  <a:cubicBezTo>
                    <a:pt x="513283" y="4628"/>
                    <a:pt x="471720" y="1453814"/>
                    <a:pt x="482803" y="1457509"/>
                  </a:cubicBezTo>
                </a:path>
              </a:pathLst>
            </a:custGeom>
            <a:ln w="38100">
              <a:solidFill>
                <a:schemeClr val="accent1"/>
              </a:solidFill>
              <a:headEnd type="triangle"/>
              <a:tailEnd type="triangle"/>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txBody>
            <a:bodyPr lIns="68579" tIns="34289" rIns="68579" bIns="34289" rtlCol="0" anchor="ctr"/>
            <a:lstStyle/>
            <a:p>
              <a:pPr marL="0" marR="0" lvl="0" indent="0" algn="ctr" defTabSz="45699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676767"/>
                </a:solidFill>
                <a:effectLst/>
                <a:uLnTx/>
                <a:uFillTx/>
                <a:latin typeface="Arial"/>
                <a:ea typeface="+mn-ea"/>
                <a:cs typeface="+mn-cs"/>
              </a:endParaRPr>
            </a:p>
          </p:txBody>
        </p:sp>
      </p:grpSp>
      <p:sp>
        <p:nvSpPr>
          <p:cNvPr id="20" name="Shape 346"/>
          <p:cNvSpPr/>
          <p:nvPr/>
        </p:nvSpPr>
        <p:spPr>
          <a:xfrm>
            <a:off x="6729080" y="3476640"/>
            <a:ext cx="620766" cy="252086"/>
          </a:xfrm>
          <a:prstGeom prst="roundRect">
            <a:avLst>
              <a:gd name="adj" fmla="val 17966"/>
            </a:avLst>
          </a:prstGeom>
          <a:solidFill>
            <a:schemeClr val="accent1"/>
          </a:solidFill>
          <a:ln>
            <a:noFill/>
          </a:ln>
        </p:spPr>
        <p:txBody>
          <a:bodyPr lIns="91425" tIns="45700" rIns="91425" bIns="45700" anchor="ctr" anchorCtr="0">
            <a:noAutofit/>
          </a:bodyPr>
          <a:lstStyle/>
          <a:p>
            <a:pPr algn="ctr">
              <a:buSzPct val="25000"/>
            </a:pPr>
            <a:r>
              <a:rPr lang="en-US" sz="900" b="1" dirty="0">
                <a:solidFill>
                  <a:srgbClr val="FFFFFF"/>
                </a:solidFill>
                <a:latin typeface="Arial"/>
                <a:ea typeface="Arial"/>
                <a:cs typeface="Arial"/>
                <a:sym typeface="Arial"/>
              </a:rPr>
              <a:t>Bare-Metal</a:t>
            </a:r>
          </a:p>
        </p:txBody>
      </p:sp>
      <p:grpSp>
        <p:nvGrpSpPr>
          <p:cNvPr id="99" name="Group 98"/>
          <p:cNvGrpSpPr/>
          <p:nvPr/>
        </p:nvGrpSpPr>
        <p:grpSpPr>
          <a:xfrm>
            <a:off x="5816629" y="3509203"/>
            <a:ext cx="842432" cy="315066"/>
            <a:chOff x="9760845" y="3929415"/>
            <a:chExt cx="842432" cy="315066"/>
          </a:xfrm>
        </p:grpSpPr>
        <p:sp>
          <p:nvSpPr>
            <p:cNvPr id="13" name="Shape 345"/>
            <p:cNvSpPr/>
            <p:nvPr/>
          </p:nvSpPr>
          <p:spPr>
            <a:xfrm>
              <a:off x="9760845" y="3941316"/>
              <a:ext cx="842432" cy="303165"/>
            </a:xfrm>
            <a:prstGeom prst="roundRect">
              <a:avLst>
                <a:gd name="adj" fmla="val 11855"/>
              </a:avLst>
            </a:prstGeom>
            <a:solidFill>
              <a:schemeClr val="lt1"/>
            </a:solidFill>
            <a:ln>
              <a:noFill/>
            </a:ln>
          </p:spPr>
          <p:txBody>
            <a:bodyPr lIns="82100" tIns="41025" rIns="82100" bIns="45700" anchor="b" anchorCtr="0">
              <a:noAutofit/>
            </a:bodyPr>
            <a:lstStyle/>
            <a:p>
              <a:pPr algn="ctr">
                <a:buSzPct val="25000"/>
              </a:pPr>
              <a:r>
                <a:rPr lang="en-US" sz="900" b="1" dirty="0">
                  <a:solidFill>
                    <a:schemeClr val="bg2"/>
                  </a:solidFill>
                  <a:latin typeface="Arial"/>
                  <a:ea typeface="Arial"/>
                  <a:cs typeface="Arial"/>
                  <a:sym typeface="Arial"/>
                </a:rPr>
                <a:t>Hypervisor</a:t>
              </a:r>
            </a:p>
          </p:txBody>
        </p:sp>
        <p:sp>
          <p:nvSpPr>
            <p:cNvPr id="14" name="Shape 346"/>
            <p:cNvSpPr/>
            <p:nvPr/>
          </p:nvSpPr>
          <p:spPr>
            <a:xfrm>
              <a:off x="9855074" y="3929415"/>
              <a:ext cx="653973" cy="118993"/>
            </a:xfrm>
            <a:prstGeom prst="roundRect">
              <a:avLst>
                <a:gd name="adj" fmla="val 17966"/>
              </a:avLst>
            </a:prstGeom>
            <a:solidFill>
              <a:schemeClr val="accent1"/>
            </a:solidFill>
            <a:ln>
              <a:noFill/>
            </a:ln>
          </p:spPr>
          <p:txBody>
            <a:bodyPr lIns="91425" tIns="45700" rIns="91425" bIns="45700" anchor="ctr" anchorCtr="0">
              <a:noAutofit/>
            </a:bodyPr>
            <a:lstStyle/>
            <a:p>
              <a:pPr algn="ctr">
                <a:buSzPct val="25000"/>
              </a:pPr>
              <a:r>
                <a:rPr lang="en-US" sz="900" b="1" dirty="0" err="1">
                  <a:solidFill>
                    <a:srgbClr val="FFFFFF"/>
                  </a:solidFill>
                  <a:latin typeface="Arial"/>
                  <a:ea typeface="Arial"/>
                  <a:cs typeface="Arial"/>
                  <a:sym typeface="Arial"/>
                </a:rPr>
                <a:t>vSwitch</a:t>
              </a:r>
              <a:endParaRPr lang="en-US" sz="900" b="1" dirty="0">
                <a:solidFill>
                  <a:srgbClr val="FFFFFF"/>
                </a:solidFill>
                <a:latin typeface="Arial"/>
                <a:ea typeface="Arial"/>
                <a:cs typeface="Arial"/>
                <a:sym typeface="Arial"/>
              </a:endParaRPr>
            </a:p>
          </p:txBody>
        </p:sp>
      </p:grpSp>
      <p:sp>
        <p:nvSpPr>
          <p:cNvPr id="102" name="TextBox 101"/>
          <p:cNvSpPr txBox="1"/>
          <p:nvPr/>
        </p:nvSpPr>
        <p:spPr>
          <a:xfrm>
            <a:off x="295621" y="1018234"/>
            <a:ext cx="4624609" cy="965738"/>
          </a:xfrm>
          <a:prstGeom prst="rect">
            <a:avLst/>
          </a:prstGeom>
          <a:noFill/>
        </p:spPr>
        <p:txBody>
          <a:bodyPr wrap="square" rtlCol="0">
            <a:noAutofit/>
          </a:bodyPr>
          <a:lstStyle/>
          <a:p>
            <a:pPr marL="285750" indent="-285750" defTabSz="684196">
              <a:lnSpc>
                <a:spcPct val="150000"/>
              </a:lnSpc>
              <a:buFont typeface="Wingdings" panose="05000000000000000000" pitchFamily="2" charset="2"/>
              <a:buChar char="ü"/>
              <a:defRPr/>
            </a:pPr>
            <a:r>
              <a:rPr lang="en-US" sz="1600" kern="0" dirty="0">
                <a:solidFill>
                  <a:schemeClr val="tx2"/>
                </a:solidFill>
                <a:latin typeface="CiscoSansTT"/>
              </a:rPr>
              <a:t>Satellite Data Center</a:t>
            </a:r>
          </a:p>
          <a:p>
            <a:pPr marL="285750" indent="-285750" defTabSz="684196">
              <a:lnSpc>
                <a:spcPct val="150000"/>
              </a:lnSpc>
              <a:buFont typeface="Wingdings" panose="05000000000000000000" pitchFamily="2" charset="2"/>
              <a:buChar char="ü"/>
              <a:defRPr/>
            </a:pPr>
            <a:r>
              <a:rPr lang="en-US" sz="1600" kern="0" dirty="0">
                <a:solidFill>
                  <a:schemeClr val="tx2"/>
                </a:solidFill>
                <a:latin typeface="CiscoSansTT"/>
              </a:rPr>
              <a:t>Extension or Migration of DCs</a:t>
            </a:r>
          </a:p>
          <a:p>
            <a:pPr marL="285750" indent="-285750" defTabSz="684196">
              <a:lnSpc>
                <a:spcPct val="150000"/>
              </a:lnSpc>
              <a:buFont typeface="Wingdings" panose="05000000000000000000" pitchFamily="2" charset="2"/>
              <a:buChar char="ü"/>
              <a:defRPr/>
            </a:pPr>
            <a:r>
              <a:rPr lang="en-US" sz="1600" kern="0" dirty="0">
                <a:solidFill>
                  <a:schemeClr val="tx2"/>
                </a:solidFill>
                <a:latin typeface="CiscoSansTT"/>
              </a:rPr>
              <a:t>Disaster recovery * </a:t>
            </a:r>
          </a:p>
          <a:p>
            <a:pPr defTabSz="684196">
              <a:lnSpc>
                <a:spcPct val="150000"/>
              </a:lnSpc>
              <a:defRPr/>
            </a:pPr>
            <a:endParaRPr lang="en-US" sz="1600" dirty="0">
              <a:solidFill>
                <a:schemeClr val="tx2"/>
              </a:solidFill>
              <a:latin typeface="Arial"/>
            </a:endParaRPr>
          </a:p>
          <a:p>
            <a:pPr marL="285750" indent="-285750" defTabSz="684196">
              <a:lnSpc>
                <a:spcPct val="150000"/>
              </a:lnSpc>
              <a:buFont typeface="Wingdings" panose="05000000000000000000" pitchFamily="2" charset="2"/>
              <a:buChar char="ü"/>
              <a:defRPr/>
            </a:pPr>
            <a:endParaRPr lang="en-US" sz="1600" kern="0" dirty="0">
              <a:solidFill>
                <a:schemeClr val="tx2"/>
              </a:solidFill>
              <a:latin typeface="CiscoSansTT"/>
            </a:endParaRPr>
          </a:p>
          <a:p>
            <a:pPr marL="285750" indent="-285750" defTabSz="684196">
              <a:lnSpc>
                <a:spcPct val="150000"/>
              </a:lnSpc>
              <a:buFont typeface="Wingdings" panose="05000000000000000000" pitchFamily="2" charset="2"/>
              <a:buChar char="ü"/>
              <a:defRPr/>
            </a:pPr>
            <a:endParaRPr lang="en-US" sz="1600" kern="0" dirty="0">
              <a:solidFill>
                <a:schemeClr val="tx2"/>
              </a:solidFill>
              <a:latin typeface="CiscoSansTT"/>
            </a:endParaRPr>
          </a:p>
          <a:p>
            <a:pPr marL="285750" indent="-285750" defTabSz="684196">
              <a:lnSpc>
                <a:spcPct val="150000"/>
              </a:lnSpc>
              <a:buFont typeface="Wingdings" panose="05000000000000000000" pitchFamily="2" charset="2"/>
              <a:buChar char="ü"/>
              <a:defRPr/>
            </a:pPr>
            <a:endParaRPr lang="en-US" sz="1600" dirty="0">
              <a:solidFill>
                <a:schemeClr val="tx2"/>
              </a:solidFill>
              <a:latin typeface="Arial"/>
            </a:endParaRPr>
          </a:p>
        </p:txBody>
      </p:sp>
      <p:grpSp>
        <p:nvGrpSpPr>
          <p:cNvPr id="106" name="Group 105"/>
          <p:cNvGrpSpPr/>
          <p:nvPr/>
        </p:nvGrpSpPr>
        <p:grpSpPr>
          <a:xfrm>
            <a:off x="734196" y="2681651"/>
            <a:ext cx="3699916" cy="1673805"/>
            <a:chOff x="96976" y="2790245"/>
            <a:chExt cx="2433457" cy="1240991"/>
          </a:xfrm>
        </p:grpSpPr>
        <p:grpSp>
          <p:nvGrpSpPr>
            <p:cNvPr id="27" name="Group 26"/>
            <p:cNvGrpSpPr/>
            <p:nvPr/>
          </p:nvGrpSpPr>
          <p:grpSpPr>
            <a:xfrm>
              <a:off x="220224" y="2933897"/>
              <a:ext cx="1778645" cy="921340"/>
              <a:chOff x="951707" y="2531095"/>
              <a:chExt cx="2937225" cy="1550750"/>
            </a:xfrm>
          </p:grpSpPr>
          <p:pic>
            <p:nvPicPr>
              <p:cNvPr id="28" name="Picture 27"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ecoffey\AppData\Local\Temp\Rar$DRa0.027\Cisco Nexus 9300 Series\Png_64_24_16\Default\Cisco-Nexus-9300-Series_default_2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a:stCxn id="30" idx="0"/>
                <a:endCxn id="33"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8"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9" idx="0"/>
                <a:endCxn id="33"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9" idx="0"/>
                <a:endCxn id="28"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0"/>
                <a:endCxn id="33"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0"/>
                <a:endCxn id="28"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1" idx="0"/>
                <a:endCxn id="28"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3"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Rounded Rectangle 41"/>
            <p:cNvSpPr/>
            <p:nvPr/>
          </p:nvSpPr>
          <p:spPr>
            <a:xfrm>
              <a:off x="96976" y="2790245"/>
              <a:ext cx="2433457" cy="1240991"/>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p:cNvGrpSpPr/>
            <p:nvPr/>
          </p:nvGrpSpPr>
          <p:grpSpPr>
            <a:xfrm>
              <a:off x="137357" y="2884379"/>
              <a:ext cx="539547" cy="477235"/>
              <a:chOff x="614534" y="2759311"/>
              <a:chExt cx="1043267" cy="828276"/>
            </a:xfrm>
          </p:grpSpPr>
          <p:grpSp>
            <p:nvGrpSpPr>
              <p:cNvPr id="47" name="Shape 314"/>
              <p:cNvGrpSpPr/>
              <p:nvPr/>
            </p:nvGrpSpPr>
            <p:grpSpPr>
              <a:xfrm>
                <a:off x="614534" y="2759311"/>
                <a:ext cx="618543" cy="670935"/>
                <a:chOff x="1853" y="592"/>
                <a:chExt cx="2052" cy="2052"/>
              </a:xfrm>
            </p:grpSpPr>
            <p:sp>
              <p:nvSpPr>
                <p:cNvPr id="7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8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8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8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grpSp>
          <p:grpSp>
            <p:nvGrpSpPr>
              <p:cNvPr id="48" name="Shape 314"/>
              <p:cNvGrpSpPr/>
              <p:nvPr/>
            </p:nvGrpSpPr>
            <p:grpSpPr>
              <a:xfrm>
                <a:off x="838797" y="2850027"/>
                <a:ext cx="618543" cy="670935"/>
                <a:chOff x="1853" y="592"/>
                <a:chExt cx="2052" cy="2052"/>
              </a:xfrm>
            </p:grpSpPr>
            <p:sp>
              <p:nvSpPr>
                <p:cNvPr id="6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7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grpSp>
          <p:grpSp>
            <p:nvGrpSpPr>
              <p:cNvPr id="49" name="Shape 314"/>
              <p:cNvGrpSpPr/>
              <p:nvPr/>
            </p:nvGrpSpPr>
            <p:grpSpPr>
              <a:xfrm>
                <a:off x="1039258" y="2960139"/>
                <a:ext cx="618543" cy="627448"/>
                <a:chOff x="1853" y="592"/>
                <a:chExt cx="2052" cy="1919"/>
              </a:xfrm>
            </p:grpSpPr>
            <p:sp>
              <p:nvSpPr>
                <p:cNvPr id="50" name="Shape 315"/>
                <p:cNvSpPr/>
                <p:nvPr/>
              </p:nvSpPr>
              <p:spPr>
                <a:xfrm>
                  <a:off x="1853" y="592"/>
                  <a:ext cx="2052" cy="187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5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sp>
              <p:nvSpPr>
                <p:cNvPr id="6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endParaRPr>
                    <a:solidFill>
                      <a:srgbClr val="676767"/>
                    </a:solidFill>
                    <a:latin typeface="Arial"/>
                    <a:ea typeface="Arial"/>
                    <a:cs typeface="Arial"/>
                    <a:sym typeface="Arial"/>
                  </a:endParaRPr>
                </a:p>
              </p:txBody>
            </p:sp>
          </p:grpSp>
        </p:grpSp>
        <p:pic>
          <p:nvPicPr>
            <p:cNvPr id="105" name="Picture 11" descr="C:\Users\ecoffey\AppData\Local\Temp\Rar$DRa0.386\30067_Device_router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8909" y="3596158"/>
              <a:ext cx="174925" cy="25168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7" name="Rectangle 106"/>
          <p:cNvSpPr/>
          <p:nvPr/>
        </p:nvSpPr>
        <p:spPr>
          <a:xfrm>
            <a:off x="1176018" y="4367229"/>
            <a:ext cx="2775010" cy="246221"/>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eaLnBrk="1" fontAlgn="auto" hangingPunct="1">
              <a:spcBef>
                <a:spcPts val="0"/>
              </a:spcBef>
              <a:spcAft>
                <a:spcPts val="0"/>
              </a:spcAft>
              <a:defRPr/>
            </a:pPr>
            <a:r>
              <a:rPr lang="en-US" sz="1600" kern="0" dirty="0">
                <a:solidFill>
                  <a:srgbClr val="00B050"/>
                </a:solidFill>
                <a:latin typeface="Arial"/>
              </a:rPr>
              <a:t>ACI Main DC</a:t>
            </a:r>
          </a:p>
        </p:txBody>
      </p:sp>
      <p:sp>
        <p:nvSpPr>
          <p:cNvPr id="108" name="TextBox 107"/>
          <p:cNvSpPr txBox="1"/>
          <p:nvPr/>
        </p:nvSpPr>
        <p:spPr>
          <a:xfrm>
            <a:off x="4741655" y="1000197"/>
            <a:ext cx="4254145" cy="1120701"/>
          </a:xfrm>
          <a:prstGeom prst="rect">
            <a:avLst/>
          </a:prstGeom>
          <a:noFill/>
        </p:spPr>
        <p:txBody>
          <a:bodyPr wrap="square" rtlCol="0">
            <a:noAutofit/>
          </a:bodyPr>
          <a:lstStyle/>
          <a:p>
            <a:pPr marL="285750" indent="-285750" defTabSz="684196">
              <a:lnSpc>
                <a:spcPct val="150000"/>
              </a:lnSpc>
              <a:buFont typeface="Wingdings" panose="05000000000000000000" pitchFamily="2" charset="2"/>
              <a:buChar char="ü"/>
              <a:defRPr/>
            </a:pPr>
            <a:r>
              <a:rPr lang="en-US" sz="1600" kern="0" dirty="0">
                <a:solidFill>
                  <a:schemeClr val="tx2"/>
                </a:solidFill>
                <a:latin typeface="CiscoSansTT"/>
              </a:rPr>
              <a:t>Mini POP locations at Co Lo Facility</a:t>
            </a:r>
          </a:p>
          <a:p>
            <a:pPr marL="285750" indent="-285750" defTabSz="684196">
              <a:lnSpc>
                <a:spcPct val="150000"/>
              </a:lnSpc>
              <a:buFont typeface="Wingdings" panose="05000000000000000000" pitchFamily="2" charset="2"/>
              <a:buChar char="ü"/>
              <a:defRPr/>
            </a:pPr>
            <a:r>
              <a:rPr lang="en-US" sz="1600" kern="0" dirty="0">
                <a:solidFill>
                  <a:schemeClr val="tx2"/>
                </a:solidFill>
                <a:latin typeface="CiscoSansTT"/>
              </a:rPr>
              <a:t>Telco 5G distributed DC</a:t>
            </a:r>
          </a:p>
        </p:txBody>
      </p:sp>
      <p:pic>
        <p:nvPicPr>
          <p:cNvPr id="109" name="Picture 11" descr="C:\Users\ecoffey\AppData\Local\Temp\Rar$DRa0.386\30067_Device_router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2462" y="2396528"/>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10" name="Picture 11" descr="C:\Users\ecoffey\AppData\Local\Temp\Rar$DRa0.386\30067_Device_router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8098" y="2311686"/>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11" descr="C:\Users\ecoffey\AppData\Local\Temp\Rar$DRa0.386\30067_Device_router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5448" y="2396528"/>
            <a:ext cx="461305" cy="347510"/>
          </a:xfrm>
          <a:prstGeom prst="rect">
            <a:avLst/>
          </a:prstGeom>
          <a:noFill/>
          <a:extLst>
            <a:ext uri="{909E8E84-426E-40dd-AFC4-6F175D3DCCD1}">
              <a14:hiddenFill xmlns:a14="http://schemas.microsoft.com/office/drawing/2010/main" xmlns="">
                <a:solidFill>
                  <a:srgbClr val="FFFFFF"/>
                </a:solidFill>
              </a14:hiddenFill>
            </a:ext>
          </a:extLst>
        </p:spPr>
      </p:pic>
      <p:pic>
        <p:nvPicPr>
          <p:cNvPr id="116" name="Picture 11" descr="C:\Users\ecoffey\AppData\Local\Temp\Rar$DRa0.386\30067_Device_router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5937" y="2515032"/>
            <a:ext cx="461305" cy="34751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18" name="Straight Connector 117"/>
          <p:cNvCxnSpPr>
            <a:stCxn id="33" idx="0"/>
            <a:endCxn id="115" idx="2"/>
          </p:cNvCxnSpPr>
          <p:nvPr/>
        </p:nvCxnSpPr>
        <p:spPr>
          <a:xfrm flipV="1">
            <a:off x="2099396" y="2744038"/>
            <a:ext cx="496705" cy="131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33" idx="0"/>
            <a:endCxn id="116" idx="1"/>
          </p:cNvCxnSpPr>
          <p:nvPr/>
        </p:nvCxnSpPr>
        <p:spPr>
          <a:xfrm flipV="1">
            <a:off x="2099396" y="2688787"/>
            <a:ext cx="1006541" cy="1866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8" idx="0"/>
            <a:endCxn id="115" idx="2"/>
          </p:cNvCxnSpPr>
          <p:nvPr/>
        </p:nvCxnSpPr>
        <p:spPr>
          <a:xfrm flipV="1">
            <a:off x="2596101" y="2744038"/>
            <a:ext cx="0" cy="1433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8" idx="0"/>
            <a:endCxn id="116" idx="1"/>
          </p:cNvCxnSpPr>
          <p:nvPr/>
        </p:nvCxnSpPr>
        <p:spPr>
          <a:xfrm flipV="1">
            <a:off x="2596101" y="2688787"/>
            <a:ext cx="509836" cy="19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26" idx="0"/>
            <a:endCxn id="109" idx="3"/>
          </p:cNvCxnSpPr>
          <p:nvPr/>
        </p:nvCxnSpPr>
        <p:spPr>
          <a:xfrm flipH="1" flipV="1">
            <a:off x="6273767" y="2570283"/>
            <a:ext cx="269961" cy="170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25" idx="0"/>
            <a:endCxn id="109" idx="3"/>
          </p:cNvCxnSpPr>
          <p:nvPr/>
        </p:nvCxnSpPr>
        <p:spPr>
          <a:xfrm flipH="1" flipV="1">
            <a:off x="6273767" y="2570283"/>
            <a:ext cx="1412480" cy="154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110" idx="3"/>
          </p:cNvCxnSpPr>
          <p:nvPr/>
        </p:nvCxnSpPr>
        <p:spPr>
          <a:xfrm flipV="1">
            <a:off x="6530895" y="2485441"/>
            <a:ext cx="418508" cy="2514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25" idx="0"/>
            <a:endCxn id="110" idx="3"/>
          </p:cNvCxnSpPr>
          <p:nvPr/>
        </p:nvCxnSpPr>
        <p:spPr>
          <a:xfrm flipH="1" flipV="1">
            <a:off x="6949403" y="2485441"/>
            <a:ext cx="736844" cy="23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2" name="Picture 11" descr="C:\Users\ecoffey\AppData\Local\Temp\Rar$DRa0.324\30072_Device_serv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847" y="3263251"/>
            <a:ext cx="169614" cy="17998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 descr="C:\Users\ecoffey\AppData\Local\Temp\Rar$DRa0.324\30072_Device_serv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443" y="3285973"/>
            <a:ext cx="169614" cy="17998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 descr="C:\Users\ecoffey\AppData\Local\Temp\Rar$DRa0.324\30072_Device_serv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3627" y="3285096"/>
            <a:ext cx="169614" cy="17998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 descr="C:\Users\ecoffey\AppData\Local\Temp\Rar$DRa0.324\30072_Device_server_defaul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3020" y="3271464"/>
            <a:ext cx="169614" cy="179987"/>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5812462" y="4366717"/>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pic>
        <p:nvPicPr>
          <p:cNvPr id="120" name="Picture 11" descr="C:\Users\ecoffey\AppData\Local\Temp\Rar$DRa0.295\30029_Device_firewall_default_6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6058" y="3471586"/>
            <a:ext cx="187555" cy="24493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1" descr="C:\Users\ecoffey\AppData\Local\Temp\Rar$DRa0.295\30029_Device_firewall_default_64.png">
            <a:extLst>
              <a:ext uri="{FF2B5EF4-FFF2-40B4-BE49-F238E27FC236}">
                <a16:creationId xmlns:a16="http://schemas.microsoft.com/office/drawing/2014/main" id="{857ECF1D-B5CD-45A5-BB34-91291ABCAD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907" y="3550218"/>
            <a:ext cx="187555" cy="2449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CF240EB-4F8D-4E35-8714-9391BA9E9BD8}"/>
              </a:ext>
            </a:extLst>
          </p:cNvPr>
          <p:cNvSpPr txBox="1"/>
          <p:nvPr/>
        </p:nvSpPr>
        <p:spPr>
          <a:xfrm>
            <a:off x="55265" y="4603403"/>
            <a:ext cx="3373039" cy="230832"/>
          </a:xfrm>
          <a:prstGeom prst="rect">
            <a:avLst/>
          </a:prstGeom>
          <a:noFill/>
        </p:spPr>
        <p:txBody>
          <a:bodyPr wrap="none" rtlCol="0">
            <a:spAutoFit/>
          </a:bodyPr>
          <a:lstStyle/>
          <a:p>
            <a:r>
              <a:rPr lang="en-US" sz="900">
                <a:solidFill>
                  <a:schemeClr val="bg1"/>
                </a:solidFill>
                <a:latin typeface="Arial" panose="020B0604020202020204" pitchFamily="34" charset="0"/>
                <a:cs typeface="Arial" panose="020B0604020202020204" pitchFamily="34" charset="0"/>
              </a:rPr>
              <a:t>*Data plane </a:t>
            </a:r>
            <a:r>
              <a:rPr lang="en-US" sz="900" dirty="0">
                <a:solidFill>
                  <a:schemeClr val="bg1"/>
                </a:solidFill>
                <a:latin typeface="Arial" panose="020B0604020202020204" pitchFamily="34" charset="0"/>
                <a:cs typeface="Arial" panose="020B0604020202020204" pitchFamily="34" charset="0"/>
              </a:rPr>
              <a:t>and control plane independency from main Pod </a:t>
            </a:r>
          </a:p>
        </p:txBody>
      </p:sp>
    </p:spTree>
    <p:extLst>
      <p:ext uri="{BB962C8B-B14F-4D97-AF65-F5344CB8AC3E}">
        <p14:creationId xmlns:p14="http://schemas.microsoft.com/office/powerpoint/2010/main" val="38836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215" descr="Device_cloud_white_3041_RGB.png"/>
          <p:cNvPicPr>
            <a:picLocks noChangeAspect="1"/>
          </p:cNvPicPr>
          <p:nvPr/>
        </p:nvPicPr>
        <p:blipFill>
          <a:blip r:embed="rId3" cstate="print"/>
          <a:stretch>
            <a:fillRect/>
          </a:stretch>
        </p:blipFill>
        <p:spPr>
          <a:xfrm>
            <a:off x="1078717" y="3995821"/>
            <a:ext cx="7073789" cy="552849"/>
          </a:xfrm>
          <a:prstGeom prst="rect">
            <a:avLst/>
          </a:prstGeom>
          <a:noFill/>
          <a:ln>
            <a:noFill/>
            <a:prstDash val="sysDash"/>
            <a:headEnd type="none" w="med" len="med"/>
            <a:tailEnd type="triangle" w="med" len="med"/>
          </a:ln>
          <a:effectLst/>
        </p:spPr>
      </p:pic>
      <p:sp>
        <p:nvSpPr>
          <p:cNvPr id="195" name="Cloud 194"/>
          <p:cNvSpPr/>
          <p:nvPr/>
        </p:nvSpPr>
        <p:spPr>
          <a:xfrm>
            <a:off x="2892016" y="1125318"/>
            <a:ext cx="4459546" cy="67323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600" dirty="0">
                <a:solidFill>
                  <a:srgbClr val="58585B">
                    <a:lumMod val="75000"/>
                  </a:srgbClr>
                </a:solidFill>
                <a:latin typeface="Arial"/>
              </a:rPr>
              <a:t>IP Network</a:t>
            </a:r>
          </a:p>
        </p:txBody>
      </p:sp>
      <p:sp>
        <p:nvSpPr>
          <p:cNvPr id="196" name="Rounded Rectangle 195"/>
          <p:cNvSpPr/>
          <p:nvPr/>
        </p:nvSpPr>
        <p:spPr>
          <a:xfrm>
            <a:off x="4574474" y="1823221"/>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98" name="Rectangle 197"/>
          <p:cNvSpPr/>
          <p:nvPr/>
        </p:nvSpPr>
        <p:spPr>
          <a:xfrm>
            <a:off x="54929" y="4008146"/>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sp>
        <p:nvSpPr>
          <p:cNvPr id="199" name="Rectangle 198"/>
          <p:cNvSpPr/>
          <p:nvPr/>
        </p:nvSpPr>
        <p:spPr>
          <a:xfrm>
            <a:off x="6870505" y="3990572"/>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377A3"/>
                </a:solidFill>
                <a:latin typeface="Arial"/>
                <a:ea typeface="ＭＳ Ｐゴシック" panose="020B0600070205080204" pitchFamily="34" charset="-128"/>
                <a:cs typeface="+mn-cs"/>
              </a:rPr>
              <a:t>Remote Location</a:t>
            </a:r>
          </a:p>
        </p:txBody>
      </p:sp>
      <p:grpSp>
        <p:nvGrpSpPr>
          <p:cNvPr id="404" name="Group 403"/>
          <p:cNvGrpSpPr/>
          <p:nvPr/>
        </p:nvGrpSpPr>
        <p:grpSpPr>
          <a:xfrm>
            <a:off x="1660577" y="2045242"/>
            <a:ext cx="1956427" cy="905522"/>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699547" y="2033309"/>
            <a:ext cx="507616" cy="415083"/>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60" name="Picture 15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113" y="2541411"/>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910" y="2592215"/>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stCxn id="160" idx="2"/>
            <a:endCxn id="122" idx="0"/>
          </p:cNvCxnSpPr>
          <p:nvPr/>
        </p:nvCxnSpPr>
        <p:spPr>
          <a:xfrm>
            <a:off x="6313941" y="2850860"/>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22" idx="0"/>
            <a:endCxn id="161" idx="2"/>
          </p:cNvCxnSpPr>
          <p:nvPr/>
        </p:nvCxnSpPr>
        <p:spPr>
          <a:xfrm flipV="1">
            <a:off x="6754588" y="2856697"/>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648844" y="3370196"/>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7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5986" y="1525866"/>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7732" y="1448550"/>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a:endCxn id="161" idx="0"/>
          </p:cNvCxnSpPr>
          <p:nvPr/>
        </p:nvCxnSpPr>
        <p:spPr>
          <a:xfrm>
            <a:off x="7079021" y="1765234"/>
            <a:ext cx="84715" cy="8269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V="1">
            <a:off x="6313939" y="1842550"/>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6313939" y="1765234"/>
            <a:ext cx="765082" cy="77617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577274" y="1842550"/>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0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2904" y="1378014"/>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4312" y="149827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a:stCxn id="380" idx="0"/>
            <a:endCxn id="207" idx="1"/>
          </p:cNvCxnSpPr>
          <p:nvPr/>
        </p:nvCxnSpPr>
        <p:spPr>
          <a:xfrm flipV="1">
            <a:off x="2512659" y="1536356"/>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380" idx="0"/>
            <a:endCxn id="208" idx="1"/>
          </p:cNvCxnSpPr>
          <p:nvPr/>
        </p:nvCxnSpPr>
        <p:spPr>
          <a:xfrm flipV="1">
            <a:off x="2512659" y="1656613"/>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372" idx="0"/>
            <a:endCxn id="207" idx="1"/>
          </p:cNvCxnSpPr>
          <p:nvPr/>
        </p:nvCxnSpPr>
        <p:spPr>
          <a:xfrm flipV="1">
            <a:off x="2871998" y="1536356"/>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372" idx="0"/>
            <a:endCxn id="208" idx="1"/>
          </p:cNvCxnSpPr>
          <p:nvPr/>
        </p:nvCxnSpPr>
        <p:spPr>
          <a:xfrm flipV="1">
            <a:off x="2871998" y="1656613"/>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488" y="3935475"/>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7634" y="3986903"/>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14" name="Straight Connector 213"/>
          <p:cNvCxnSpPr>
            <a:stCxn id="376" idx="2"/>
            <a:endCxn id="138" idx="0"/>
          </p:cNvCxnSpPr>
          <p:nvPr/>
        </p:nvCxnSpPr>
        <p:spPr>
          <a:xfrm flipH="1">
            <a:off x="3356321" y="2950764"/>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377" idx="2"/>
            <a:endCxn id="138" idx="0"/>
          </p:cNvCxnSpPr>
          <p:nvPr/>
        </p:nvCxnSpPr>
        <p:spPr>
          <a:xfrm>
            <a:off x="2920634" y="2941775"/>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4606439" y="4093817"/>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220" name="Oval 219"/>
          <p:cNvSpPr/>
          <p:nvPr/>
        </p:nvSpPr>
        <p:spPr>
          <a:xfrm>
            <a:off x="3196642" y="3474225"/>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2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9855" y="3361065"/>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22" name="Straight Connector 221"/>
          <p:cNvCxnSpPr>
            <a:stCxn id="161" idx="2"/>
            <a:endCxn id="221" idx="0"/>
          </p:cNvCxnSpPr>
          <p:nvPr/>
        </p:nvCxnSpPr>
        <p:spPr>
          <a:xfrm flipH="1">
            <a:off x="5987984" y="2856697"/>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160" idx="2"/>
            <a:endCxn id="221" idx="0"/>
          </p:cNvCxnSpPr>
          <p:nvPr/>
        </p:nvCxnSpPr>
        <p:spPr>
          <a:xfrm flipH="1">
            <a:off x="5987985" y="2850860"/>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5989988" y="3262357"/>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3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876" y="3534506"/>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Straight Connector 231"/>
          <p:cNvCxnSpPr>
            <a:stCxn id="231" idx="0"/>
            <a:endCxn id="375" idx="2"/>
          </p:cNvCxnSpPr>
          <p:nvPr/>
        </p:nvCxnSpPr>
        <p:spPr>
          <a:xfrm flipH="1" flipV="1">
            <a:off x="1829043" y="2940633"/>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1" idx="0"/>
            <a:endCxn id="374" idx="2"/>
          </p:cNvCxnSpPr>
          <p:nvPr/>
        </p:nvCxnSpPr>
        <p:spPr>
          <a:xfrm flipV="1">
            <a:off x="2276750" y="2941775"/>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2127392" y="3392047"/>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97" name="Rounded Rectangle 196"/>
          <p:cNvSpPr/>
          <p:nvPr/>
        </p:nvSpPr>
        <p:spPr>
          <a:xfrm>
            <a:off x="35769" y="1858283"/>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296" name="TextBox 295"/>
          <p:cNvSpPr txBox="1"/>
          <p:nvPr/>
        </p:nvSpPr>
        <p:spPr>
          <a:xfrm>
            <a:off x="2453670" y="2010549"/>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5" name="Cloud 4"/>
          <p:cNvSpPr/>
          <p:nvPr/>
        </p:nvSpPr>
        <p:spPr>
          <a:xfrm>
            <a:off x="6345773" y="2950764"/>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p:cNvSpPr txBox="1"/>
          <p:nvPr/>
        </p:nvSpPr>
        <p:spPr>
          <a:xfrm>
            <a:off x="6455434" y="2970101"/>
            <a:ext cx="700833" cy="246221"/>
          </a:xfrm>
          <a:prstGeom prst="rect">
            <a:avLst/>
          </a:prstGeom>
          <a:noFill/>
        </p:spPr>
        <p:txBody>
          <a:bodyPr wrap="none" rtlCol="0">
            <a:spAutoFit/>
          </a:bodyPr>
          <a:lstStyle/>
          <a:p>
            <a:r>
              <a:rPr lang="en-US" sz="1000" dirty="0">
                <a:solidFill>
                  <a:schemeClr val="bg2"/>
                </a:solidFill>
              </a:rPr>
              <a:t>RL L3out</a:t>
            </a:r>
          </a:p>
        </p:txBody>
      </p:sp>
      <p:grpSp>
        <p:nvGrpSpPr>
          <p:cNvPr id="25" name="Group 24"/>
          <p:cNvGrpSpPr/>
          <p:nvPr/>
        </p:nvGrpSpPr>
        <p:grpSpPr>
          <a:xfrm>
            <a:off x="2617545" y="3005530"/>
            <a:ext cx="1407893" cy="447031"/>
            <a:chOff x="2515346" y="2838792"/>
            <a:chExt cx="1407893" cy="447031"/>
          </a:xfrm>
        </p:grpSpPr>
        <p:sp>
          <p:nvSpPr>
            <p:cNvPr id="130" name="Cloud 129"/>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9" name="TextBox 218"/>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 name="Freeform 9"/>
          <p:cNvSpPr/>
          <p:nvPr/>
        </p:nvSpPr>
        <p:spPr>
          <a:xfrm>
            <a:off x="5498646" y="1694119"/>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20"/>
          <p:cNvSpPr>
            <a:spLocks noEditPoints="1"/>
          </p:cNvSpPr>
          <p:nvPr/>
        </p:nvSpPr>
        <p:spPr bwMode="auto">
          <a:xfrm flipH="1">
            <a:off x="7640568" y="4519975"/>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pic>
        <p:nvPicPr>
          <p:cNvPr id="12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9165" y="4372961"/>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545" y="4401491"/>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5230173" y="3379029"/>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33" name="TextBox 132"/>
          <p:cNvSpPr txBox="1"/>
          <p:nvPr/>
        </p:nvSpPr>
        <p:spPr>
          <a:xfrm>
            <a:off x="1480578" y="3607076"/>
            <a:ext cx="768188" cy="518705"/>
          </a:xfrm>
          <a:prstGeom prst="rect">
            <a:avLst/>
          </a:prstGeom>
          <a:noFill/>
        </p:spPr>
        <p:txBody>
          <a:bodyPr wrap="none" rtlCol="0">
            <a:spAutoFit/>
          </a:bodyPr>
          <a:lstStyle/>
          <a:p>
            <a:pPr algn="ctr"/>
            <a:r>
              <a:rPr lang="en-US" sz="933" dirty="0"/>
              <a:t>EP2</a:t>
            </a:r>
          </a:p>
          <a:p>
            <a:pPr algn="ctr"/>
            <a:r>
              <a:rPr lang="en-US" sz="933" dirty="0"/>
              <a:t>100.1.1.2</a:t>
            </a:r>
          </a:p>
        </p:txBody>
      </p:sp>
      <p:grpSp>
        <p:nvGrpSpPr>
          <p:cNvPr id="2" name="Group 1">
            <a:extLst>
              <a:ext uri="{FF2B5EF4-FFF2-40B4-BE49-F238E27FC236}">
                <a16:creationId xmlns:a16="http://schemas.microsoft.com/office/drawing/2014/main" id="{698E39B5-BA46-4E24-A7F5-7BC78C923E10}"/>
              </a:ext>
            </a:extLst>
          </p:cNvPr>
          <p:cNvGrpSpPr/>
          <p:nvPr/>
        </p:nvGrpSpPr>
        <p:grpSpPr>
          <a:xfrm>
            <a:off x="7901841" y="4442973"/>
            <a:ext cx="1080677" cy="383324"/>
            <a:chOff x="7901841" y="4442973"/>
            <a:chExt cx="1080677" cy="383324"/>
          </a:xfrm>
        </p:grpSpPr>
        <p:sp>
          <p:nvSpPr>
            <p:cNvPr id="7" name="TextBox 6"/>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5" name="TextBox 14"/>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pic>
        <p:nvPicPr>
          <p:cNvPr id="122"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7535" y="3438809"/>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a:cxnSpLocks/>
            <a:stCxn id="212" idx="3"/>
            <a:endCxn id="122" idx="2"/>
          </p:cNvCxnSpPr>
          <p:nvPr/>
        </p:nvCxnSpPr>
        <p:spPr>
          <a:xfrm flipV="1">
            <a:off x="6635067" y="3826908"/>
            <a:ext cx="119521" cy="266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8"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9268" y="3561680"/>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30" name="Straight Connector 229"/>
          <p:cNvCxnSpPr>
            <a:stCxn id="138" idx="2"/>
            <a:endCxn id="213" idx="1"/>
          </p:cNvCxnSpPr>
          <p:nvPr/>
        </p:nvCxnSpPr>
        <p:spPr>
          <a:xfrm>
            <a:off x="3356321" y="3949779"/>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itle 2"/>
          <p:cNvSpPr>
            <a:spLocks noGrp="1"/>
          </p:cNvSpPr>
          <p:nvPr>
            <p:ph type="title" idx="4294967295"/>
          </p:nvPr>
        </p:nvSpPr>
        <p:spPr>
          <a:xfrm>
            <a:off x="0" y="120650"/>
            <a:ext cx="8266113" cy="434975"/>
          </a:xfrm>
        </p:spPr>
        <p:txBody>
          <a:bodyPr/>
          <a:lstStyle/>
          <a:p>
            <a:pPr>
              <a:lnSpc>
                <a:spcPct val="100000"/>
              </a:lnSpc>
            </a:pPr>
            <a:r>
              <a:rPr lang="en-US" dirty="0"/>
              <a:t>External connectivity through Local L3outs</a:t>
            </a:r>
          </a:p>
        </p:txBody>
      </p:sp>
      <p:sp>
        <p:nvSpPr>
          <p:cNvPr id="24" name="Text Placeholder 23"/>
          <p:cNvSpPr>
            <a:spLocks noGrp="1"/>
          </p:cNvSpPr>
          <p:nvPr>
            <p:ph type="body" sz="quarter" idx="4294967295"/>
          </p:nvPr>
        </p:nvSpPr>
        <p:spPr>
          <a:xfrm>
            <a:off x="0" y="552450"/>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Control Plane</a:t>
            </a:r>
          </a:p>
        </p:txBody>
      </p:sp>
      <p:grpSp>
        <p:nvGrpSpPr>
          <p:cNvPr id="132" name="Group 131"/>
          <p:cNvGrpSpPr/>
          <p:nvPr/>
        </p:nvGrpSpPr>
        <p:grpSpPr>
          <a:xfrm>
            <a:off x="7469959" y="2186415"/>
            <a:ext cx="1667376" cy="724989"/>
            <a:chOff x="9913801" y="3907460"/>
            <a:chExt cx="1949527" cy="722294"/>
          </a:xfrm>
        </p:grpSpPr>
        <p:grpSp>
          <p:nvGrpSpPr>
            <p:cNvPr id="134" name="Group 133"/>
            <p:cNvGrpSpPr/>
            <p:nvPr/>
          </p:nvGrpSpPr>
          <p:grpSpPr>
            <a:xfrm>
              <a:off x="9984890" y="4184458"/>
              <a:ext cx="1786979" cy="445296"/>
              <a:chOff x="523157" y="2633515"/>
              <a:chExt cx="895206" cy="477995"/>
            </a:xfrm>
            <a:solidFill>
              <a:srgbClr val="E8EBF1">
                <a:lumMod val="25000"/>
              </a:srgbClr>
            </a:solidFill>
          </p:grpSpPr>
          <p:sp>
            <p:nvSpPr>
              <p:cNvPr id="140" name="Rectangle 139"/>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41" name="Straight Connector 140"/>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35" name="TextBox 134"/>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37" name="TextBox 136"/>
            <p:cNvSpPr txBox="1"/>
            <p:nvPr/>
          </p:nvSpPr>
          <p:spPr>
            <a:xfrm>
              <a:off x="10222365" y="3907460"/>
              <a:ext cx="1482915"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Remote Leaf Table</a:t>
              </a:r>
            </a:p>
          </p:txBody>
        </p:sp>
        <p:sp>
          <p:nvSpPr>
            <p:cNvPr id="139" name="TextBox 138"/>
            <p:cNvSpPr txBox="1"/>
            <p:nvPr/>
          </p:nvSpPr>
          <p:spPr>
            <a:xfrm>
              <a:off x="10935959" y="4221609"/>
              <a:ext cx="927369" cy="398623"/>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Local L3Out</a:t>
              </a:r>
            </a:p>
          </p:txBody>
        </p:sp>
      </p:grpSp>
      <p:grpSp>
        <p:nvGrpSpPr>
          <p:cNvPr id="142" name="Group 141"/>
          <p:cNvGrpSpPr/>
          <p:nvPr/>
        </p:nvGrpSpPr>
        <p:grpSpPr>
          <a:xfrm>
            <a:off x="47739" y="2450216"/>
            <a:ext cx="1616998" cy="1144421"/>
            <a:chOff x="9900199" y="3952175"/>
            <a:chExt cx="1891125" cy="1140166"/>
          </a:xfrm>
        </p:grpSpPr>
        <p:grpSp>
          <p:nvGrpSpPr>
            <p:cNvPr id="143" name="Group 142"/>
            <p:cNvGrpSpPr/>
            <p:nvPr/>
          </p:nvGrpSpPr>
          <p:grpSpPr>
            <a:xfrm>
              <a:off x="9984890" y="4184458"/>
              <a:ext cx="1786979" cy="445296"/>
              <a:chOff x="523157" y="2633515"/>
              <a:chExt cx="895206" cy="477995"/>
            </a:xfrm>
            <a:solidFill>
              <a:srgbClr val="E8EBF1">
                <a:lumMod val="25000"/>
              </a:srgbClr>
            </a:solidFill>
          </p:grpSpPr>
          <p:sp>
            <p:nvSpPr>
              <p:cNvPr id="149" name="Rectangle 148"/>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51" name="Straight Connector 150"/>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45" name="Straight Connector 144"/>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46" name="TextBox 145"/>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47" name="TextBox 146"/>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48" name="TextBox 147"/>
            <p:cNvSpPr txBox="1"/>
            <p:nvPr/>
          </p:nvSpPr>
          <p:spPr>
            <a:xfrm>
              <a:off x="10882138" y="4239326"/>
              <a:ext cx="909186"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BL1, BL2 TEPs</a:t>
              </a:r>
            </a:p>
          </p:txBody>
        </p:sp>
      </p:grpSp>
      <p:sp>
        <p:nvSpPr>
          <p:cNvPr id="155" name="TextBox 154"/>
          <p:cNvSpPr txBox="1"/>
          <p:nvPr/>
        </p:nvSpPr>
        <p:spPr>
          <a:xfrm>
            <a:off x="4401914" y="4291115"/>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36" name="Arc 135"/>
          <p:cNvSpPr/>
          <p:nvPr/>
        </p:nvSpPr>
        <p:spPr>
          <a:xfrm>
            <a:off x="2452847" y="1254995"/>
            <a:ext cx="3888466" cy="2273366"/>
          </a:xfrm>
          <a:prstGeom prst="arc">
            <a:avLst>
              <a:gd name="adj1" fmla="val 11086451"/>
              <a:gd name="adj2" fmla="val 292179"/>
            </a:avLst>
          </a:prstGeom>
          <a:ln w="28575">
            <a:solidFill>
              <a:srgbClr val="7030A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Rectangular Callout 149"/>
          <p:cNvSpPr/>
          <p:nvPr/>
        </p:nvSpPr>
        <p:spPr>
          <a:xfrm>
            <a:off x="5968982" y="812155"/>
            <a:ext cx="2051395" cy="579475"/>
          </a:xfrm>
          <a:prstGeom prst="wedgeRectCallout">
            <a:avLst>
              <a:gd name="adj1" fmla="val -52258"/>
              <a:gd name="adj2" fmla="val 102819"/>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MP-BGP</a:t>
            </a:r>
            <a:r>
              <a:rPr kumimoji="0" lang="en-US" sz="1200" b="0" i="0" u="none" strike="noStrike" kern="1200" cap="none" spc="0" normalizeH="0" noProof="0" dirty="0">
                <a:ln>
                  <a:noFill/>
                </a:ln>
                <a:solidFill>
                  <a:srgbClr val="FFFFFF"/>
                </a:solidFill>
                <a:effectLst/>
                <a:uLnTx/>
                <a:uFillTx/>
                <a:latin typeface="Arial"/>
                <a:ea typeface="+mn-ea"/>
                <a:cs typeface="+mn-cs"/>
              </a:rPr>
              <a:t> VPNv4 session between RL and RRs on Spines</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2" name="Group 11"/>
          <p:cNvGrpSpPr/>
          <p:nvPr/>
        </p:nvGrpSpPr>
        <p:grpSpPr>
          <a:xfrm>
            <a:off x="5946714" y="2526432"/>
            <a:ext cx="873957" cy="230832"/>
            <a:chOff x="8647572" y="537834"/>
            <a:chExt cx="565890" cy="224154"/>
          </a:xfrm>
        </p:grpSpPr>
        <p:sp>
          <p:nvSpPr>
            <p:cNvPr id="11" name="Rectangle 10"/>
            <p:cNvSpPr/>
            <p:nvPr/>
          </p:nvSpPr>
          <p:spPr>
            <a:xfrm>
              <a:off x="8681275" y="574550"/>
              <a:ext cx="462725" cy="14709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8647572" y="537834"/>
              <a:ext cx="565890" cy="224154"/>
            </a:xfrm>
            <a:prstGeom prst="rect">
              <a:avLst/>
            </a:prstGeom>
            <a:noFill/>
          </p:spPr>
          <p:txBody>
            <a:bodyPr wrap="none" rtlCol="0">
              <a:spAutoFit/>
            </a:bodyPr>
            <a:lstStyle/>
            <a:p>
              <a:r>
                <a:rPr lang="en-US" sz="900" dirty="0">
                  <a:solidFill>
                    <a:schemeClr val="bg2"/>
                  </a:solidFill>
                  <a:latin typeface="+mn-lt"/>
                </a:rPr>
                <a:t>RL1-DP-TEP</a:t>
              </a:r>
            </a:p>
          </p:txBody>
        </p:sp>
      </p:grpSp>
      <p:grpSp>
        <p:nvGrpSpPr>
          <p:cNvPr id="17" name="Group 16"/>
          <p:cNvGrpSpPr/>
          <p:nvPr/>
        </p:nvGrpSpPr>
        <p:grpSpPr>
          <a:xfrm>
            <a:off x="183161" y="3340219"/>
            <a:ext cx="1430456" cy="579475"/>
            <a:chOff x="740397" y="2747403"/>
            <a:chExt cx="1430456" cy="579475"/>
          </a:xfrm>
        </p:grpSpPr>
        <p:sp>
          <p:nvSpPr>
            <p:cNvPr id="168" name="Rectangular Callout 167"/>
            <p:cNvSpPr/>
            <p:nvPr/>
          </p:nvSpPr>
          <p:spPr>
            <a:xfrm>
              <a:off x="756140" y="2747403"/>
              <a:ext cx="1374913" cy="579475"/>
            </a:xfrm>
            <a:prstGeom prst="wedgeRectCallout">
              <a:avLst>
                <a:gd name="adj1" fmla="val 34401"/>
                <a:gd name="adj2" fmla="val -8558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Box 12"/>
            <p:cNvSpPr txBox="1"/>
            <p:nvPr/>
          </p:nvSpPr>
          <p:spPr>
            <a:xfrm>
              <a:off x="740397" y="2747403"/>
              <a:ext cx="1430456" cy="577081"/>
            </a:xfrm>
            <a:prstGeom prst="rect">
              <a:avLst/>
            </a:prstGeom>
            <a:noFill/>
          </p:spPr>
          <p:txBody>
            <a:bodyPr wrap="square" rtlCol="0">
              <a:spAutoFit/>
            </a:bodyPr>
            <a:lstStyle/>
            <a:p>
              <a:pPr algn="ctr"/>
              <a:r>
                <a:rPr lang="en-US" sz="1050" dirty="0">
                  <a:solidFill>
                    <a:schemeClr val="bg2"/>
                  </a:solidFill>
                  <a:latin typeface="+mn-lt"/>
                </a:rPr>
                <a:t>IS-IS metric to BL1, BL2 is preferred v/s RL1, RL2 TEPs</a:t>
              </a:r>
            </a:p>
          </p:txBody>
        </p:sp>
      </p:grpSp>
      <p:grpSp>
        <p:nvGrpSpPr>
          <p:cNvPr id="169" name="Group 168"/>
          <p:cNvGrpSpPr/>
          <p:nvPr/>
        </p:nvGrpSpPr>
        <p:grpSpPr>
          <a:xfrm>
            <a:off x="2635954" y="2656889"/>
            <a:ext cx="631904" cy="230832"/>
            <a:chOff x="8615355" y="532682"/>
            <a:chExt cx="631904" cy="230832"/>
          </a:xfrm>
        </p:grpSpPr>
        <p:sp>
          <p:nvSpPr>
            <p:cNvPr id="170" name="Rectangle 169"/>
            <p:cNvSpPr/>
            <p:nvPr/>
          </p:nvSpPr>
          <p:spPr>
            <a:xfrm>
              <a:off x="8681275" y="574550"/>
              <a:ext cx="462725" cy="14709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TextBox 172"/>
            <p:cNvSpPr txBox="1"/>
            <p:nvPr/>
          </p:nvSpPr>
          <p:spPr>
            <a:xfrm>
              <a:off x="8615355" y="532682"/>
              <a:ext cx="631904" cy="230832"/>
            </a:xfrm>
            <a:prstGeom prst="rect">
              <a:avLst/>
            </a:prstGeom>
            <a:noFill/>
          </p:spPr>
          <p:txBody>
            <a:bodyPr wrap="none" rtlCol="0">
              <a:spAutoFit/>
            </a:bodyPr>
            <a:lstStyle/>
            <a:p>
              <a:r>
                <a:rPr lang="en-US" sz="900" dirty="0">
                  <a:solidFill>
                    <a:schemeClr val="bg2"/>
                  </a:solidFill>
                  <a:latin typeface="+mn-lt"/>
                </a:rPr>
                <a:t>BL1 TEP</a:t>
              </a:r>
            </a:p>
          </p:txBody>
        </p:sp>
      </p:grpSp>
      <p:grpSp>
        <p:nvGrpSpPr>
          <p:cNvPr id="174" name="Group 173"/>
          <p:cNvGrpSpPr/>
          <p:nvPr/>
        </p:nvGrpSpPr>
        <p:grpSpPr>
          <a:xfrm>
            <a:off x="3206128" y="2654651"/>
            <a:ext cx="631904" cy="230832"/>
            <a:chOff x="8615355" y="532682"/>
            <a:chExt cx="631904" cy="230832"/>
          </a:xfrm>
        </p:grpSpPr>
        <p:sp>
          <p:nvSpPr>
            <p:cNvPr id="175" name="Rectangle 174"/>
            <p:cNvSpPr/>
            <p:nvPr/>
          </p:nvSpPr>
          <p:spPr>
            <a:xfrm>
              <a:off x="8681275" y="574550"/>
              <a:ext cx="462725" cy="14709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TextBox 175"/>
            <p:cNvSpPr txBox="1"/>
            <p:nvPr/>
          </p:nvSpPr>
          <p:spPr>
            <a:xfrm>
              <a:off x="8615355" y="532682"/>
              <a:ext cx="631904" cy="230832"/>
            </a:xfrm>
            <a:prstGeom prst="rect">
              <a:avLst/>
            </a:prstGeom>
            <a:noFill/>
          </p:spPr>
          <p:txBody>
            <a:bodyPr wrap="none" rtlCol="0">
              <a:spAutoFit/>
            </a:bodyPr>
            <a:lstStyle/>
            <a:p>
              <a:r>
                <a:rPr lang="en-US" sz="900" dirty="0">
                  <a:solidFill>
                    <a:schemeClr val="bg2"/>
                  </a:solidFill>
                  <a:latin typeface="+mn-lt"/>
                </a:rPr>
                <a:t>BL2 TEP</a:t>
              </a:r>
            </a:p>
          </p:txBody>
        </p:sp>
      </p:grpSp>
      <p:grpSp>
        <p:nvGrpSpPr>
          <p:cNvPr id="177" name="Group 176"/>
          <p:cNvGrpSpPr/>
          <p:nvPr/>
        </p:nvGrpSpPr>
        <p:grpSpPr>
          <a:xfrm>
            <a:off x="6731386" y="2529969"/>
            <a:ext cx="873957" cy="230832"/>
            <a:chOff x="8647572" y="537834"/>
            <a:chExt cx="565890" cy="224154"/>
          </a:xfrm>
        </p:grpSpPr>
        <p:sp>
          <p:nvSpPr>
            <p:cNvPr id="178" name="Rectangle 177"/>
            <p:cNvSpPr/>
            <p:nvPr/>
          </p:nvSpPr>
          <p:spPr>
            <a:xfrm>
              <a:off x="8681275" y="574550"/>
              <a:ext cx="462725" cy="14709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TextBox 178"/>
            <p:cNvSpPr txBox="1"/>
            <p:nvPr/>
          </p:nvSpPr>
          <p:spPr>
            <a:xfrm>
              <a:off x="8647572" y="537834"/>
              <a:ext cx="565890" cy="224154"/>
            </a:xfrm>
            <a:prstGeom prst="rect">
              <a:avLst/>
            </a:prstGeom>
            <a:noFill/>
          </p:spPr>
          <p:txBody>
            <a:bodyPr wrap="none" rtlCol="0">
              <a:spAutoFit/>
            </a:bodyPr>
            <a:lstStyle/>
            <a:p>
              <a:r>
                <a:rPr lang="en-US" sz="900" dirty="0">
                  <a:solidFill>
                    <a:schemeClr val="bg2"/>
                  </a:solidFill>
                  <a:latin typeface="+mn-lt"/>
                </a:rPr>
                <a:t>RL2-DP-TEP</a:t>
              </a:r>
            </a:p>
          </p:txBody>
        </p:sp>
      </p:grpSp>
      <p:cxnSp>
        <p:nvCxnSpPr>
          <p:cNvPr id="180" name="Straight Arrow Connector 179"/>
          <p:cNvCxnSpPr>
            <a:endCxn id="372" idx="2"/>
          </p:cNvCxnSpPr>
          <p:nvPr/>
        </p:nvCxnSpPr>
        <p:spPr bwMode="auto">
          <a:xfrm flipH="1" flipV="1">
            <a:off x="2871998" y="2387071"/>
            <a:ext cx="321915" cy="283616"/>
          </a:xfrm>
          <a:prstGeom prst="straightConnector1">
            <a:avLst/>
          </a:prstGeom>
          <a:solidFill>
            <a:srgbClr val="0183B7"/>
          </a:solidFill>
          <a:ln w="28575" cap="flat" cmpd="sng" algn="ctr">
            <a:solidFill>
              <a:srgbClr val="7030A0"/>
            </a:solidFill>
            <a:prstDash val="sysDash"/>
            <a:round/>
            <a:headEnd type="arrow" w="med" len="med"/>
            <a:tailEnd type="arrow" w="med" len="med"/>
          </a:ln>
          <a:effectLst/>
        </p:spPr>
      </p:cxnSp>
      <p:cxnSp>
        <p:nvCxnSpPr>
          <p:cNvPr id="181" name="Straight Arrow Connector 180"/>
          <p:cNvCxnSpPr/>
          <p:nvPr/>
        </p:nvCxnSpPr>
        <p:spPr bwMode="auto">
          <a:xfrm flipV="1">
            <a:off x="2225209" y="2398638"/>
            <a:ext cx="408523" cy="287907"/>
          </a:xfrm>
          <a:prstGeom prst="straightConnector1">
            <a:avLst/>
          </a:prstGeom>
          <a:solidFill>
            <a:srgbClr val="0183B7"/>
          </a:solidFill>
          <a:ln w="28575" cap="flat" cmpd="sng" algn="ctr">
            <a:solidFill>
              <a:srgbClr val="7030A0"/>
            </a:solidFill>
            <a:prstDash val="sysDash"/>
            <a:round/>
            <a:headEnd type="arrow" w="med" len="med"/>
            <a:tailEnd type="arrow" w="med" len="med"/>
          </a:ln>
          <a:effectLst/>
        </p:spPr>
      </p:cxnSp>
      <p:grpSp>
        <p:nvGrpSpPr>
          <p:cNvPr id="182" name="Group 181"/>
          <p:cNvGrpSpPr/>
          <p:nvPr/>
        </p:nvGrpSpPr>
        <p:grpSpPr>
          <a:xfrm>
            <a:off x="160739" y="2055097"/>
            <a:ext cx="1936528" cy="253916"/>
            <a:chOff x="304665" y="2745070"/>
            <a:chExt cx="1936528" cy="580925"/>
          </a:xfrm>
        </p:grpSpPr>
        <p:sp>
          <p:nvSpPr>
            <p:cNvPr id="183" name="Rectangular Callout 182"/>
            <p:cNvSpPr/>
            <p:nvPr/>
          </p:nvSpPr>
          <p:spPr>
            <a:xfrm>
              <a:off x="448002" y="2747404"/>
              <a:ext cx="1683051" cy="555539"/>
            </a:xfrm>
            <a:prstGeom prst="wedgeRectCallout">
              <a:avLst>
                <a:gd name="adj1" fmla="val 81963"/>
                <a:gd name="adj2" fmla="val 14000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84" name="TextBox 183"/>
            <p:cNvSpPr txBox="1"/>
            <p:nvPr/>
          </p:nvSpPr>
          <p:spPr>
            <a:xfrm>
              <a:off x="304665" y="2745070"/>
              <a:ext cx="1936528" cy="580925"/>
            </a:xfrm>
            <a:prstGeom prst="rect">
              <a:avLst/>
            </a:prstGeom>
            <a:noFill/>
          </p:spPr>
          <p:txBody>
            <a:bodyPr wrap="square" rtlCol="0">
              <a:spAutoFit/>
            </a:bodyPr>
            <a:lstStyle/>
            <a:p>
              <a:pPr algn="ctr"/>
              <a:r>
                <a:rPr lang="en-US" sz="1050" dirty="0">
                  <a:solidFill>
                    <a:schemeClr val="bg2"/>
                  </a:solidFill>
                  <a:latin typeface="+mn-lt"/>
                </a:rPr>
                <a:t>Intra-BGP VPNv4 Session</a:t>
              </a:r>
            </a:p>
          </p:txBody>
        </p:sp>
      </p:grpSp>
      <p:sp>
        <p:nvSpPr>
          <p:cNvPr id="185" name="Left-Right Arrow 184"/>
          <p:cNvSpPr/>
          <p:nvPr/>
        </p:nvSpPr>
        <p:spPr>
          <a:xfrm>
            <a:off x="6518627" y="2732274"/>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142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5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215" descr="Device_cloud_white_3041_RGB.png"/>
          <p:cNvPicPr>
            <a:picLocks noChangeAspect="1"/>
          </p:cNvPicPr>
          <p:nvPr/>
        </p:nvPicPr>
        <p:blipFill>
          <a:blip r:embed="rId3" cstate="print"/>
          <a:stretch>
            <a:fillRect/>
          </a:stretch>
        </p:blipFill>
        <p:spPr>
          <a:xfrm>
            <a:off x="1097487" y="3842719"/>
            <a:ext cx="7073789" cy="552849"/>
          </a:xfrm>
          <a:prstGeom prst="rect">
            <a:avLst/>
          </a:prstGeom>
          <a:noFill/>
          <a:ln>
            <a:noFill/>
            <a:prstDash val="sysDash"/>
            <a:headEnd type="none" w="med" len="med"/>
            <a:tailEnd type="triangle" w="med" len="med"/>
          </a:ln>
          <a:effectLst/>
        </p:spPr>
      </p:pic>
      <p:sp>
        <p:nvSpPr>
          <p:cNvPr id="195" name="Cloud 194"/>
          <p:cNvSpPr/>
          <p:nvPr/>
        </p:nvSpPr>
        <p:spPr>
          <a:xfrm>
            <a:off x="2910786" y="972216"/>
            <a:ext cx="4459546" cy="67323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196" name="Rounded Rectangle 195"/>
          <p:cNvSpPr/>
          <p:nvPr/>
        </p:nvSpPr>
        <p:spPr>
          <a:xfrm>
            <a:off x="4593244" y="1670119"/>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98" name="Rectangle 197"/>
          <p:cNvSpPr/>
          <p:nvPr/>
        </p:nvSpPr>
        <p:spPr>
          <a:xfrm>
            <a:off x="130562" y="3887322"/>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sp>
        <p:nvSpPr>
          <p:cNvPr id="199" name="Rectangle 198"/>
          <p:cNvSpPr/>
          <p:nvPr/>
        </p:nvSpPr>
        <p:spPr>
          <a:xfrm>
            <a:off x="7106637" y="3835282"/>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377A3"/>
                </a:solidFill>
                <a:latin typeface="Arial"/>
                <a:ea typeface="ＭＳ Ｐゴシック" panose="020B0600070205080204" pitchFamily="34" charset="-128"/>
                <a:cs typeface="+mn-cs"/>
              </a:rPr>
              <a:t>Remote Location</a:t>
            </a:r>
          </a:p>
        </p:txBody>
      </p:sp>
      <p:grpSp>
        <p:nvGrpSpPr>
          <p:cNvPr id="404" name="Group 403"/>
          <p:cNvGrpSpPr/>
          <p:nvPr/>
        </p:nvGrpSpPr>
        <p:grpSpPr>
          <a:xfrm>
            <a:off x="1679347" y="1892140"/>
            <a:ext cx="1956427" cy="905522"/>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718317" y="1880207"/>
            <a:ext cx="507616" cy="415083"/>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60" name="Picture 15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883" y="2388309"/>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680" y="2439113"/>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stCxn id="160" idx="2"/>
            <a:endCxn id="122" idx="0"/>
          </p:cNvCxnSpPr>
          <p:nvPr/>
        </p:nvCxnSpPr>
        <p:spPr>
          <a:xfrm>
            <a:off x="6332711" y="2697758"/>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22" idx="0"/>
            <a:endCxn id="161" idx="2"/>
          </p:cNvCxnSpPr>
          <p:nvPr/>
        </p:nvCxnSpPr>
        <p:spPr>
          <a:xfrm flipV="1">
            <a:off x="6773358" y="2703595"/>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667614" y="3217094"/>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7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4756" y="1372764"/>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502" y="1295448"/>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a:endCxn id="161" idx="0"/>
          </p:cNvCxnSpPr>
          <p:nvPr/>
        </p:nvCxnSpPr>
        <p:spPr>
          <a:xfrm>
            <a:off x="7097791" y="1612132"/>
            <a:ext cx="84715" cy="8269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V="1">
            <a:off x="6332709" y="1689448"/>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6332709" y="1612132"/>
            <a:ext cx="765082" cy="77617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596044" y="1689448"/>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0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674" y="1224912"/>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3082" y="1345169"/>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a:stCxn id="380" idx="0"/>
            <a:endCxn id="207" idx="1"/>
          </p:cNvCxnSpPr>
          <p:nvPr/>
        </p:nvCxnSpPr>
        <p:spPr>
          <a:xfrm flipV="1">
            <a:off x="2531429" y="1383254"/>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380" idx="0"/>
            <a:endCxn id="208" idx="1"/>
          </p:cNvCxnSpPr>
          <p:nvPr/>
        </p:nvCxnSpPr>
        <p:spPr>
          <a:xfrm flipV="1">
            <a:off x="2531429" y="1503511"/>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372" idx="0"/>
            <a:endCxn id="207" idx="1"/>
          </p:cNvCxnSpPr>
          <p:nvPr/>
        </p:nvCxnSpPr>
        <p:spPr>
          <a:xfrm flipV="1">
            <a:off x="2890768" y="1383254"/>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372" idx="0"/>
            <a:endCxn id="208" idx="1"/>
          </p:cNvCxnSpPr>
          <p:nvPr/>
        </p:nvCxnSpPr>
        <p:spPr>
          <a:xfrm flipV="1">
            <a:off x="2890768" y="1503511"/>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341" y="379458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6404" y="383380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14" name="Straight Connector 213"/>
          <p:cNvCxnSpPr>
            <a:stCxn id="376" idx="2"/>
            <a:endCxn id="138" idx="0"/>
          </p:cNvCxnSpPr>
          <p:nvPr/>
        </p:nvCxnSpPr>
        <p:spPr>
          <a:xfrm flipH="1">
            <a:off x="3375091" y="2797662"/>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377" idx="2"/>
            <a:endCxn id="138" idx="0"/>
          </p:cNvCxnSpPr>
          <p:nvPr/>
        </p:nvCxnSpPr>
        <p:spPr>
          <a:xfrm>
            <a:off x="2939404" y="2788673"/>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TextBox 216"/>
          <p:cNvSpPr txBox="1"/>
          <p:nvPr/>
        </p:nvSpPr>
        <p:spPr>
          <a:xfrm>
            <a:off x="4625209" y="3940715"/>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220" name="Oval 219"/>
          <p:cNvSpPr/>
          <p:nvPr/>
        </p:nvSpPr>
        <p:spPr>
          <a:xfrm>
            <a:off x="3215412" y="3321123"/>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2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625" y="3207963"/>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22" name="Straight Connector 221"/>
          <p:cNvCxnSpPr>
            <a:stCxn id="161" idx="2"/>
            <a:endCxn id="221" idx="0"/>
          </p:cNvCxnSpPr>
          <p:nvPr/>
        </p:nvCxnSpPr>
        <p:spPr>
          <a:xfrm flipH="1">
            <a:off x="6006754" y="2703595"/>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160" idx="2"/>
            <a:endCxn id="221" idx="0"/>
          </p:cNvCxnSpPr>
          <p:nvPr/>
        </p:nvCxnSpPr>
        <p:spPr>
          <a:xfrm flipH="1">
            <a:off x="6006755" y="2697758"/>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6008758" y="3109255"/>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3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646" y="3381404"/>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Straight Connector 231"/>
          <p:cNvCxnSpPr>
            <a:stCxn id="231" idx="0"/>
            <a:endCxn id="375" idx="2"/>
          </p:cNvCxnSpPr>
          <p:nvPr/>
        </p:nvCxnSpPr>
        <p:spPr>
          <a:xfrm flipH="1" flipV="1">
            <a:off x="1847813" y="2787531"/>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1" idx="0"/>
            <a:endCxn id="374" idx="2"/>
          </p:cNvCxnSpPr>
          <p:nvPr/>
        </p:nvCxnSpPr>
        <p:spPr>
          <a:xfrm flipV="1">
            <a:off x="2295520" y="2788673"/>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2146162" y="3238945"/>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97" name="Rounded Rectangle 196"/>
          <p:cNvSpPr/>
          <p:nvPr/>
        </p:nvSpPr>
        <p:spPr>
          <a:xfrm>
            <a:off x="54539" y="1705181"/>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296" name="TextBox 295"/>
          <p:cNvSpPr txBox="1"/>
          <p:nvPr/>
        </p:nvSpPr>
        <p:spPr>
          <a:xfrm>
            <a:off x="2372815" y="1857447"/>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5" name="Cloud 4"/>
          <p:cNvSpPr/>
          <p:nvPr/>
        </p:nvSpPr>
        <p:spPr>
          <a:xfrm>
            <a:off x="6364543" y="2797662"/>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p:cNvSpPr txBox="1"/>
          <p:nvPr/>
        </p:nvSpPr>
        <p:spPr>
          <a:xfrm>
            <a:off x="6474204" y="2816999"/>
            <a:ext cx="700833" cy="246221"/>
          </a:xfrm>
          <a:prstGeom prst="rect">
            <a:avLst/>
          </a:prstGeom>
          <a:noFill/>
        </p:spPr>
        <p:txBody>
          <a:bodyPr wrap="none" rtlCol="0">
            <a:spAutoFit/>
          </a:bodyPr>
          <a:lstStyle/>
          <a:p>
            <a:r>
              <a:rPr lang="en-US" sz="1000" dirty="0">
                <a:solidFill>
                  <a:schemeClr val="bg2"/>
                </a:solidFill>
              </a:rPr>
              <a:t>RL L3out</a:t>
            </a:r>
          </a:p>
        </p:txBody>
      </p:sp>
      <p:grpSp>
        <p:nvGrpSpPr>
          <p:cNvPr id="25" name="Group 24"/>
          <p:cNvGrpSpPr/>
          <p:nvPr/>
        </p:nvGrpSpPr>
        <p:grpSpPr>
          <a:xfrm>
            <a:off x="2636315" y="2852428"/>
            <a:ext cx="1407893" cy="447031"/>
            <a:chOff x="2515346" y="2838792"/>
            <a:chExt cx="1407893" cy="447031"/>
          </a:xfrm>
        </p:grpSpPr>
        <p:sp>
          <p:nvSpPr>
            <p:cNvPr id="130" name="Cloud 129"/>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9" name="TextBox 218"/>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 name="Freeform 9"/>
          <p:cNvSpPr/>
          <p:nvPr/>
        </p:nvSpPr>
        <p:spPr>
          <a:xfrm>
            <a:off x="5517416" y="1541017"/>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20"/>
          <p:cNvSpPr>
            <a:spLocks noEditPoints="1"/>
          </p:cNvSpPr>
          <p:nvPr/>
        </p:nvSpPr>
        <p:spPr bwMode="auto">
          <a:xfrm flipH="1">
            <a:off x="7677191" y="4586178"/>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pic>
        <p:nvPicPr>
          <p:cNvPr id="12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7935" y="421985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6315" y="4248389"/>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5248943" y="3225927"/>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33" name="TextBox 132"/>
          <p:cNvSpPr txBox="1"/>
          <p:nvPr/>
        </p:nvSpPr>
        <p:spPr>
          <a:xfrm>
            <a:off x="1499348" y="3453974"/>
            <a:ext cx="768188" cy="518705"/>
          </a:xfrm>
          <a:prstGeom prst="rect">
            <a:avLst/>
          </a:prstGeom>
          <a:noFill/>
        </p:spPr>
        <p:txBody>
          <a:bodyPr wrap="none" rtlCol="0">
            <a:spAutoFit/>
          </a:bodyPr>
          <a:lstStyle/>
          <a:p>
            <a:pPr algn="ctr"/>
            <a:r>
              <a:rPr lang="en-US" sz="933" dirty="0"/>
              <a:t>EP2</a:t>
            </a:r>
          </a:p>
          <a:p>
            <a:pPr algn="ctr"/>
            <a:r>
              <a:rPr lang="en-US" sz="933" dirty="0"/>
              <a:t>100.1.1.2</a:t>
            </a:r>
          </a:p>
        </p:txBody>
      </p:sp>
      <p:pic>
        <p:nvPicPr>
          <p:cNvPr id="122"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6305" y="3285707"/>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a:endCxn id="122" idx="2"/>
          </p:cNvCxnSpPr>
          <p:nvPr/>
        </p:nvCxnSpPr>
        <p:spPr>
          <a:xfrm flipV="1">
            <a:off x="6553034" y="3673806"/>
            <a:ext cx="220325" cy="21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8"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8038" y="3408578"/>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30" name="Straight Connector 229"/>
          <p:cNvCxnSpPr>
            <a:stCxn id="138" idx="2"/>
            <a:endCxn id="213" idx="1"/>
          </p:cNvCxnSpPr>
          <p:nvPr/>
        </p:nvCxnSpPr>
        <p:spPr>
          <a:xfrm>
            <a:off x="3375091" y="3796677"/>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itle 2"/>
          <p:cNvSpPr>
            <a:spLocks noGrp="1"/>
          </p:cNvSpPr>
          <p:nvPr>
            <p:ph type="title" idx="4294967295"/>
          </p:nvPr>
        </p:nvSpPr>
        <p:spPr>
          <a:xfrm>
            <a:off x="0" y="93663"/>
            <a:ext cx="8266113" cy="434975"/>
          </a:xfrm>
        </p:spPr>
        <p:txBody>
          <a:bodyPr/>
          <a:lstStyle/>
          <a:p>
            <a:pPr>
              <a:lnSpc>
                <a:spcPct val="100000"/>
              </a:lnSpc>
            </a:pPr>
            <a:r>
              <a:rPr lang="en-US" dirty="0"/>
              <a:t>External connectivity through Local L3outs</a:t>
            </a:r>
          </a:p>
        </p:txBody>
      </p:sp>
      <p:sp>
        <p:nvSpPr>
          <p:cNvPr id="3" name="Text Placeholder 2"/>
          <p:cNvSpPr>
            <a:spLocks noGrp="1"/>
          </p:cNvSpPr>
          <p:nvPr>
            <p:ph type="body" sz="quarter" idx="4294967295"/>
          </p:nvPr>
        </p:nvSpPr>
        <p:spPr>
          <a:xfrm>
            <a:off x="0" y="588963"/>
            <a:ext cx="8266113" cy="381000"/>
          </a:xfrm>
          <a:prstGeom prst="rect">
            <a:avLst/>
          </a:prstGeom>
        </p:spPr>
        <p:txBody>
          <a:bodyPr/>
          <a:lstStyle/>
          <a:p>
            <a:pPr marL="0" indent="0">
              <a:buNone/>
            </a:pPr>
            <a:r>
              <a:rPr lang="en-US" dirty="0" err="1">
                <a:solidFill>
                  <a:schemeClr val="bg1"/>
                </a:solidFill>
                <a:latin typeface="Arial" panose="020B0604020202020204" pitchFamily="34" charset="0"/>
                <a:cs typeface="Arial" panose="020B0604020202020204" pitchFamily="34" charset="0"/>
              </a:rPr>
              <a:t>Dataplane</a:t>
            </a:r>
            <a:endParaRPr lang="en-US" dirty="0">
              <a:solidFill>
                <a:schemeClr val="bg1"/>
              </a:solidFill>
              <a:latin typeface="Arial" panose="020B0604020202020204" pitchFamily="34" charset="0"/>
              <a:cs typeface="Arial" panose="020B0604020202020204" pitchFamily="34" charset="0"/>
            </a:endParaRPr>
          </a:p>
        </p:txBody>
      </p:sp>
      <p:grpSp>
        <p:nvGrpSpPr>
          <p:cNvPr id="132" name="Group 131"/>
          <p:cNvGrpSpPr/>
          <p:nvPr/>
        </p:nvGrpSpPr>
        <p:grpSpPr>
          <a:xfrm>
            <a:off x="7254104" y="1805895"/>
            <a:ext cx="1667376" cy="720105"/>
            <a:chOff x="9913801" y="3912326"/>
            <a:chExt cx="1949527" cy="717428"/>
          </a:xfrm>
        </p:grpSpPr>
        <p:grpSp>
          <p:nvGrpSpPr>
            <p:cNvPr id="134" name="Group 133"/>
            <p:cNvGrpSpPr/>
            <p:nvPr/>
          </p:nvGrpSpPr>
          <p:grpSpPr>
            <a:xfrm>
              <a:off x="9984890" y="4184458"/>
              <a:ext cx="1786979" cy="445296"/>
              <a:chOff x="523157" y="2633515"/>
              <a:chExt cx="895206" cy="477995"/>
            </a:xfrm>
            <a:solidFill>
              <a:srgbClr val="E8EBF1">
                <a:lumMod val="25000"/>
              </a:srgbClr>
            </a:solidFill>
          </p:grpSpPr>
          <p:sp>
            <p:nvSpPr>
              <p:cNvPr id="140" name="Rectangle 139"/>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41" name="Straight Connector 140"/>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35" name="TextBox 134"/>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37" name="TextBox 136"/>
            <p:cNvSpPr txBox="1"/>
            <p:nvPr/>
          </p:nvSpPr>
          <p:spPr>
            <a:xfrm>
              <a:off x="10192361" y="3912326"/>
              <a:ext cx="1482915"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Remote Leaf Table</a:t>
              </a:r>
            </a:p>
          </p:txBody>
        </p:sp>
        <p:sp>
          <p:nvSpPr>
            <p:cNvPr id="139" name="TextBox 138"/>
            <p:cNvSpPr txBox="1"/>
            <p:nvPr/>
          </p:nvSpPr>
          <p:spPr>
            <a:xfrm>
              <a:off x="10935959" y="4221609"/>
              <a:ext cx="927369" cy="398623"/>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Local L3Out</a:t>
              </a:r>
            </a:p>
          </p:txBody>
        </p:sp>
      </p:grpSp>
      <p:grpSp>
        <p:nvGrpSpPr>
          <p:cNvPr id="142" name="Group 141"/>
          <p:cNvGrpSpPr/>
          <p:nvPr/>
        </p:nvGrpSpPr>
        <p:grpSpPr>
          <a:xfrm>
            <a:off x="547784" y="1769732"/>
            <a:ext cx="1616998" cy="1144421"/>
            <a:chOff x="9900199" y="3952175"/>
            <a:chExt cx="1891125" cy="1140166"/>
          </a:xfrm>
        </p:grpSpPr>
        <p:grpSp>
          <p:nvGrpSpPr>
            <p:cNvPr id="143" name="Group 142"/>
            <p:cNvGrpSpPr/>
            <p:nvPr/>
          </p:nvGrpSpPr>
          <p:grpSpPr>
            <a:xfrm>
              <a:off x="9984890" y="4184458"/>
              <a:ext cx="1786979" cy="445296"/>
              <a:chOff x="523157" y="2633515"/>
              <a:chExt cx="895206" cy="477995"/>
            </a:xfrm>
            <a:solidFill>
              <a:srgbClr val="E8EBF1">
                <a:lumMod val="25000"/>
              </a:srgbClr>
            </a:solidFill>
          </p:grpSpPr>
          <p:sp>
            <p:nvSpPr>
              <p:cNvPr id="149" name="Rectangle 148"/>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51" name="Straight Connector 150"/>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45" name="Straight Connector 144"/>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46" name="TextBox 145"/>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47" name="TextBox 146"/>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48" name="TextBox 147"/>
            <p:cNvSpPr txBox="1"/>
            <p:nvPr/>
          </p:nvSpPr>
          <p:spPr>
            <a:xfrm>
              <a:off x="10882138" y="4239326"/>
              <a:ext cx="909186"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BL1, BL2 TEPs</a:t>
              </a:r>
            </a:p>
          </p:txBody>
        </p:sp>
      </p:grpSp>
      <p:sp>
        <p:nvSpPr>
          <p:cNvPr id="155" name="TextBox 154"/>
          <p:cNvSpPr txBox="1"/>
          <p:nvPr/>
        </p:nvSpPr>
        <p:spPr>
          <a:xfrm>
            <a:off x="4420684" y="413801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57" name="Freeform 156"/>
          <p:cNvSpPr/>
          <p:nvPr/>
        </p:nvSpPr>
        <p:spPr>
          <a:xfrm>
            <a:off x="6040851" y="2462269"/>
            <a:ext cx="1224165" cy="2143807"/>
          </a:xfrm>
          <a:custGeom>
            <a:avLst/>
            <a:gdLst>
              <a:gd name="connsiteX0" fmla="*/ 0 w 1929700"/>
              <a:gd name="connsiteY0" fmla="*/ 724740 h 2017513"/>
              <a:gd name="connsiteX1" fmla="*/ 472966 w 1929700"/>
              <a:gd name="connsiteY1" fmla="*/ 56282 h 2017513"/>
              <a:gd name="connsiteX2" fmla="*/ 1929700 w 1929700"/>
              <a:gd name="connsiteY2" fmla="*/ 2017513 h 2017513"/>
            </a:gdLst>
            <a:ahLst/>
            <a:cxnLst>
              <a:cxn ang="0">
                <a:pos x="connsiteX0" y="connsiteY0"/>
              </a:cxn>
              <a:cxn ang="0">
                <a:pos x="connsiteX1" y="connsiteY1"/>
              </a:cxn>
              <a:cxn ang="0">
                <a:pos x="connsiteX2" y="connsiteY2"/>
              </a:cxn>
            </a:cxnLst>
            <a:rect l="l" t="t" r="r" b="b"/>
            <a:pathLst>
              <a:path w="1929700" h="2017513">
                <a:moveTo>
                  <a:pt x="0" y="724740"/>
                </a:moveTo>
                <a:cubicBezTo>
                  <a:pt x="75674" y="282780"/>
                  <a:pt x="151349" y="-159180"/>
                  <a:pt x="472966" y="56282"/>
                </a:cubicBezTo>
                <a:cubicBezTo>
                  <a:pt x="794583" y="271744"/>
                  <a:pt x="1362141" y="1144628"/>
                  <a:pt x="1929700" y="2017513"/>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224426" y="2106970"/>
            <a:ext cx="1421815" cy="2487748"/>
          </a:xfrm>
          <a:custGeom>
            <a:avLst/>
            <a:gdLst>
              <a:gd name="connsiteX0" fmla="*/ 24657 w 1421815"/>
              <a:gd name="connsiteY0" fmla="*/ 1232578 h 2487748"/>
              <a:gd name="connsiteX1" fmla="*/ 30337 w 1421815"/>
              <a:gd name="connsiteY1" fmla="*/ 624871 h 2487748"/>
              <a:gd name="connsiteX2" fmla="*/ 325671 w 1421815"/>
              <a:gd name="connsiteY2" fmla="*/ 126 h 2487748"/>
              <a:gd name="connsiteX3" fmla="*/ 689159 w 1421815"/>
              <a:gd name="connsiteY3" fmla="*/ 579435 h 2487748"/>
              <a:gd name="connsiteX4" fmla="*/ 1171917 w 1421815"/>
              <a:gd name="connsiteY4" fmla="*/ 1510873 h 2487748"/>
              <a:gd name="connsiteX5" fmla="*/ 1421815 w 1421815"/>
              <a:gd name="connsiteY5" fmla="*/ 2487748 h 248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1815" h="2487748">
                <a:moveTo>
                  <a:pt x="24657" y="1232578"/>
                </a:moveTo>
                <a:cubicBezTo>
                  <a:pt x="2412" y="1031429"/>
                  <a:pt x="-19832" y="830280"/>
                  <a:pt x="30337" y="624871"/>
                </a:cubicBezTo>
                <a:cubicBezTo>
                  <a:pt x="80506" y="419462"/>
                  <a:pt x="215867" y="7699"/>
                  <a:pt x="325671" y="126"/>
                </a:cubicBezTo>
                <a:cubicBezTo>
                  <a:pt x="435475" y="-7447"/>
                  <a:pt x="548118" y="327644"/>
                  <a:pt x="689159" y="579435"/>
                </a:cubicBezTo>
                <a:cubicBezTo>
                  <a:pt x="830200" y="831226"/>
                  <a:pt x="1049808" y="1192821"/>
                  <a:pt x="1171917" y="1510873"/>
                </a:cubicBezTo>
                <a:cubicBezTo>
                  <a:pt x="1294026" y="1828925"/>
                  <a:pt x="1357920" y="2158336"/>
                  <a:pt x="1421815" y="2487748"/>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p:cNvGrpSpPr/>
          <p:nvPr/>
        </p:nvGrpSpPr>
        <p:grpSpPr>
          <a:xfrm>
            <a:off x="161696" y="2692849"/>
            <a:ext cx="1430456" cy="579475"/>
            <a:chOff x="740397" y="2747403"/>
            <a:chExt cx="1430456" cy="579475"/>
          </a:xfrm>
        </p:grpSpPr>
        <p:sp>
          <p:nvSpPr>
            <p:cNvPr id="144" name="Rectangular Callout 143"/>
            <p:cNvSpPr/>
            <p:nvPr/>
          </p:nvSpPr>
          <p:spPr>
            <a:xfrm>
              <a:off x="756140" y="2747403"/>
              <a:ext cx="1374913" cy="579475"/>
            </a:xfrm>
            <a:prstGeom prst="wedgeRectCallout">
              <a:avLst>
                <a:gd name="adj1" fmla="val 96776"/>
                <a:gd name="adj2" fmla="val 8005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50" name="TextBox 149"/>
            <p:cNvSpPr txBox="1"/>
            <p:nvPr/>
          </p:nvSpPr>
          <p:spPr>
            <a:xfrm>
              <a:off x="740397" y="2747403"/>
              <a:ext cx="1430456" cy="577081"/>
            </a:xfrm>
            <a:prstGeom prst="rect">
              <a:avLst/>
            </a:prstGeom>
            <a:noFill/>
          </p:spPr>
          <p:txBody>
            <a:bodyPr wrap="square" rtlCol="0">
              <a:spAutoFit/>
            </a:bodyPr>
            <a:lstStyle/>
            <a:p>
              <a:pPr algn="ctr"/>
              <a:r>
                <a:rPr lang="en-US" sz="1050" dirty="0">
                  <a:solidFill>
                    <a:schemeClr val="bg2"/>
                  </a:solidFill>
                  <a:latin typeface="+mn-lt"/>
                </a:rPr>
                <a:t>Endpoints use the local L3out for outbound traffic</a:t>
              </a:r>
            </a:p>
          </p:txBody>
        </p:sp>
      </p:grpSp>
      <p:grpSp>
        <p:nvGrpSpPr>
          <p:cNvPr id="156" name="Group 155"/>
          <p:cNvGrpSpPr/>
          <p:nvPr/>
        </p:nvGrpSpPr>
        <p:grpSpPr>
          <a:xfrm>
            <a:off x="4647304" y="1987075"/>
            <a:ext cx="1430456" cy="579475"/>
            <a:chOff x="740397" y="2747403"/>
            <a:chExt cx="1430456" cy="579475"/>
          </a:xfrm>
        </p:grpSpPr>
        <p:sp>
          <p:nvSpPr>
            <p:cNvPr id="158" name="Rectangular Callout 157"/>
            <p:cNvSpPr/>
            <p:nvPr/>
          </p:nvSpPr>
          <p:spPr>
            <a:xfrm>
              <a:off x="756140" y="2747403"/>
              <a:ext cx="1374913" cy="579475"/>
            </a:xfrm>
            <a:prstGeom prst="wedgeRectCallout">
              <a:avLst>
                <a:gd name="adj1" fmla="val 47619"/>
                <a:gd name="adj2" fmla="val 157486"/>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59" name="TextBox 158"/>
            <p:cNvSpPr txBox="1"/>
            <p:nvPr/>
          </p:nvSpPr>
          <p:spPr>
            <a:xfrm>
              <a:off x="740397" y="2747403"/>
              <a:ext cx="1430456" cy="577081"/>
            </a:xfrm>
            <a:prstGeom prst="rect">
              <a:avLst/>
            </a:prstGeom>
            <a:noFill/>
          </p:spPr>
          <p:txBody>
            <a:bodyPr wrap="square" rtlCol="0">
              <a:spAutoFit/>
            </a:bodyPr>
            <a:lstStyle/>
            <a:p>
              <a:pPr algn="ctr"/>
              <a:r>
                <a:rPr lang="en-US" sz="1050" dirty="0">
                  <a:solidFill>
                    <a:schemeClr val="bg2"/>
                  </a:solidFill>
                  <a:latin typeface="+mn-lt"/>
                </a:rPr>
                <a:t>Endpoints use the local L3out for outbound traffic</a:t>
              </a:r>
            </a:p>
          </p:txBody>
        </p:sp>
      </p:grpSp>
      <p:sp>
        <p:nvSpPr>
          <p:cNvPr id="165" name="Left-Right Arrow 164"/>
          <p:cNvSpPr/>
          <p:nvPr/>
        </p:nvSpPr>
        <p:spPr>
          <a:xfrm>
            <a:off x="6533594" y="2513085"/>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06DE3AF8-A63C-40FF-A1DA-D0C23487DC4D}"/>
              </a:ext>
            </a:extLst>
          </p:cNvPr>
          <p:cNvGrpSpPr/>
          <p:nvPr/>
        </p:nvGrpSpPr>
        <p:grpSpPr>
          <a:xfrm>
            <a:off x="7901841" y="4442973"/>
            <a:ext cx="1080677" cy="383324"/>
            <a:chOff x="7901841" y="4442973"/>
            <a:chExt cx="1080677" cy="383324"/>
          </a:xfrm>
        </p:grpSpPr>
        <p:sp>
          <p:nvSpPr>
            <p:cNvPr id="153" name="TextBox 152">
              <a:extLst>
                <a:ext uri="{FF2B5EF4-FFF2-40B4-BE49-F238E27FC236}">
                  <a16:creationId xmlns:a16="http://schemas.microsoft.com/office/drawing/2014/main" id="{FFD9604B-8580-43AB-9D6D-8633E1965F70}"/>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64" name="TextBox 163">
              <a:extLst>
                <a:ext uri="{FF2B5EF4-FFF2-40B4-BE49-F238E27FC236}">
                  <a16:creationId xmlns:a16="http://schemas.microsoft.com/office/drawing/2014/main" id="{09BA2AA5-CE66-4B1C-8636-1F61CD6EF2BC}"/>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spTree>
    <p:extLst>
      <p:ext uri="{BB962C8B-B14F-4D97-AF65-F5344CB8AC3E}">
        <p14:creationId xmlns:p14="http://schemas.microsoft.com/office/powerpoint/2010/main" val="3662785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6363"/>
            <a:ext cx="8266113" cy="434975"/>
          </a:xfrm>
        </p:spPr>
        <p:txBody>
          <a:bodyPr/>
          <a:lstStyle/>
          <a:p>
            <a:r>
              <a:rPr lang="en-US" dirty="0"/>
              <a:t>External connectivity through Local L3outs</a:t>
            </a:r>
          </a:p>
        </p:txBody>
      </p:sp>
      <p:sp>
        <p:nvSpPr>
          <p:cNvPr id="6" name="Text Placeholder 5"/>
          <p:cNvSpPr>
            <a:spLocks noGrp="1"/>
          </p:cNvSpPr>
          <p:nvPr>
            <p:ph type="body" sz="quarter" idx="4294967295"/>
          </p:nvPr>
        </p:nvSpPr>
        <p:spPr>
          <a:xfrm>
            <a:off x="0" y="547688"/>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Local L3out failure at RL</a:t>
            </a:r>
          </a:p>
        </p:txBody>
      </p:sp>
      <p:pic>
        <p:nvPicPr>
          <p:cNvPr id="7" name="Picture 6" descr="Device_cloud_white_3041_RGB.png"/>
          <p:cNvPicPr>
            <a:picLocks noChangeAspect="1"/>
          </p:cNvPicPr>
          <p:nvPr/>
        </p:nvPicPr>
        <p:blipFill>
          <a:blip r:embed="rId2" cstate="print"/>
          <a:stretch>
            <a:fillRect/>
          </a:stretch>
        </p:blipFill>
        <p:spPr>
          <a:xfrm>
            <a:off x="1097487" y="3842719"/>
            <a:ext cx="7073789" cy="552849"/>
          </a:xfrm>
          <a:prstGeom prst="rect">
            <a:avLst/>
          </a:prstGeom>
          <a:noFill/>
          <a:ln>
            <a:noFill/>
            <a:prstDash val="sysDash"/>
            <a:headEnd type="none" w="med" len="med"/>
            <a:tailEnd type="triangle" w="med" len="med"/>
          </a:ln>
          <a:effectLst/>
        </p:spPr>
      </p:pic>
      <p:sp>
        <p:nvSpPr>
          <p:cNvPr id="8" name="Cloud 7"/>
          <p:cNvSpPr/>
          <p:nvPr/>
        </p:nvSpPr>
        <p:spPr>
          <a:xfrm>
            <a:off x="2910786" y="972216"/>
            <a:ext cx="4459546" cy="673235"/>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9" name="Rounded Rectangle 8"/>
          <p:cNvSpPr/>
          <p:nvPr/>
        </p:nvSpPr>
        <p:spPr>
          <a:xfrm>
            <a:off x="4593244" y="1670119"/>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0" name="Rectangle 9"/>
          <p:cNvSpPr/>
          <p:nvPr/>
        </p:nvSpPr>
        <p:spPr>
          <a:xfrm>
            <a:off x="130562" y="3887322"/>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grpSp>
        <p:nvGrpSpPr>
          <p:cNvPr id="11" name="Group 10"/>
          <p:cNvGrpSpPr/>
          <p:nvPr/>
        </p:nvGrpSpPr>
        <p:grpSpPr>
          <a:xfrm>
            <a:off x="1679347" y="1892140"/>
            <a:ext cx="1956427" cy="905522"/>
            <a:chOff x="951707" y="2531095"/>
            <a:chExt cx="2937225" cy="1550750"/>
          </a:xfrm>
        </p:grpSpPr>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a:stCxn id="14" idx="0"/>
              <a:endCxn id="17"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0"/>
              <a:endCxn id="1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0"/>
              <a:endCxn id="17"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0"/>
              <a:endCxn id="1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0"/>
              <a:endCxn id="17"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0"/>
              <a:endCxn id="1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0"/>
              <a:endCxn id="1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0"/>
              <a:endCxn id="17"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718317" y="1880207"/>
            <a:ext cx="507616" cy="415083"/>
            <a:chOff x="751137" y="3094800"/>
            <a:chExt cx="793143" cy="586036"/>
          </a:xfrm>
        </p:grpSpPr>
        <p:grpSp>
          <p:nvGrpSpPr>
            <p:cNvPr id="27" name="Shape 314"/>
            <p:cNvGrpSpPr/>
            <p:nvPr/>
          </p:nvGrpSpPr>
          <p:grpSpPr>
            <a:xfrm>
              <a:off x="751137" y="3094800"/>
              <a:ext cx="470247" cy="451031"/>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8" name="Shape 314"/>
            <p:cNvGrpSpPr/>
            <p:nvPr/>
          </p:nvGrpSpPr>
          <p:grpSpPr>
            <a:xfrm>
              <a:off x="921633" y="3155783"/>
              <a:ext cx="470247" cy="451031"/>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9" name="Shape 314"/>
            <p:cNvGrpSpPr/>
            <p:nvPr/>
          </p:nvGrpSpPr>
          <p:grpSpPr>
            <a:xfrm>
              <a:off x="1074033" y="3229805"/>
              <a:ext cx="470247" cy="451031"/>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63" name="Picture 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883" y="2388309"/>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680" y="2439113"/>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3" idx="2"/>
            <a:endCxn id="108" idx="0"/>
          </p:cNvCxnSpPr>
          <p:nvPr/>
        </p:nvCxnSpPr>
        <p:spPr>
          <a:xfrm>
            <a:off x="6332711" y="2697758"/>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08" idx="0"/>
            <a:endCxn id="64" idx="2"/>
          </p:cNvCxnSpPr>
          <p:nvPr/>
        </p:nvCxnSpPr>
        <p:spPr>
          <a:xfrm flipV="1">
            <a:off x="6773358" y="2703595"/>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6667614" y="3217094"/>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6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756" y="1372764"/>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6502" y="1295448"/>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0" name="Straight Connector 69"/>
          <p:cNvCxnSpPr>
            <a:stCxn id="69" idx="2"/>
            <a:endCxn id="64" idx="0"/>
          </p:cNvCxnSpPr>
          <p:nvPr/>
        </p:nvCxnSpPr>
        <p:spPr>
          <a:xfrm>
            <a:off x="7097791" y="1612132"/>
            <a:ext cx="84715" cy="8269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3" idx="0"/>
            <a:endCxn id="68" idx="2"/>
          </p:cNvCxnSpPr>
          <p:nvPr/>
        </p:nvCxnSpPr>
        <p:spPr>
          <a:xfrm flipV="1">
            <a:off x="6332709" y="1689448"/>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9" idx="2"/>
            <a:endCxn id="63" idx="0"/>
          </p:cNvCxnSpPr>
          <p:nvPr/>
        </p:nvCxnSpPr>
        <p:spPr>
          <a:xfrm flipH="1">
            <a:off x="6332709" y="1612132"/>
            <a:ext cx="765082" cy="77617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4" idx="0"/>
            <a:endCxn id="68" idx="2"/>
          </p:cNvCxnSpPr>
          <p:nvPr/>
        </p:nvCxnSpPr>
        <p:spPr>
          <a:xfrm flipH="1" flipV="1">
            <a:off x="6596044" y="1689448"/>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674" y="1224912"/>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082" y="1345169"/>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6" name="Straight Connector 75"/>
          <p:cNvCxnSpPr>
            <a:stCxn id="17" idx="0"/>
            <a:endCxn id="74" idx="1"/>
          </p:cNvCxnSpPr>
          <p:nvPr/>
        </p:nvCxnSpPr>
        <p:spPr>
          <a:xfrm flipV="1">
            <a:off x="2531429" y="1383254"/>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17" idx="0"/>
            <a:endCxn id="75" idx="1"/>
          </p:cNvCxnSpPr>
          <p:nvPr/>
        </p:nvCxnSpPr>
        <p:spPr>
          <a:xfrm flipV="1">
            <a:off x="2531429" y="1503511"/>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12" idx="0"/>
            <a:endCxn id="74" idx="1"/>
          </p:cNvCxnSpPr>
          <p:nvPr/>
        </p:nvCxnSpPr>
        <p:spPr>
          <a:xfrm flipV="1">
            <a:off x="2890768" y="1383254"/>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2" idx="0"/>
            <a:endCxn id="75" idx="1"/>
          </p:cNvCxnSpPr>
          <p:nvPr/>
        </p:nvCxnSpPr>
        <p:spPr>
          <a:xfrm flipV="1">
            <a:off x="2890768" y="1503511"/>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341" y="379458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404" y="383380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2" name="Straight Connector 81"/>
          <p:cNvCxnSpPr>
            <a:stCxn id="15" idx="2"/>
            <a:endCxn id="110" idx="0"/>
          </p:cNvCxnSpPr>
          <p:nvPr/>
        </p:nvCxnSpPr>
        <p:spPr>
          <a:xfrm flipH="1">
            <a:off x="3375091" y="2797662"/>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6" idx="2"/>
            <a:endCxn id="110" idx="0"/>
          </p:cNvCxnSpPr>
          <p:nvPr/>
        </p:nvCxnSpPr>
        <p:spPr>
          <a:xfrm>
            <a:off x="2939404" y="2788673"/>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625209" y="3940715"/>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85" name="Oval 84"/>
          <p:cNvSpPr/>
          <p:nvPr/>
        </p:nvSpPr>
        <p:spPr>
          <a:xfrm>
            <a:off x="3215412" y="3321123"/>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86" name="Picture 11" descr="C:\Users\ecoffey\AppData\Local\Temp\Rar$DRa0.324\30072_Device_serv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625" y="3207963"/>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p:cNvCxnSpPr>
            <a:stCxn id="64" idx="2"/>
            <a:endCxn id="86" idx="0"/>
          </p:cNvCxnSpPr>
          <p:nvPr/>
        </p:nvCxnSpPr>
        <p:spPr>
          <a:xfrm flipH="1">
            <a:off x="6006754" y="2703595"/>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3" idx="2"/>
            <a:endCxn id="86" idx="0"/>
          </p:cNvCxnSpPr>
          <p:nvPr/>
        </p:nvCxnSpPr>
        <p:spPr>
          <a:xfrm flipH="1">
            <a:off x="6006755" y="2697758"/>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6008758" y="3109255"/>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0" name="Picture 11" descr="C:\Users\ecoffey\AppData\Local\Temp\Rar$DRa0.324\30072_Device_serv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646" y="3381404"/>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p:cNvCxnSpPr>
            <a:stCxn id="90" idx="0"/>
            <a:endCxn id="14" idx="2"/>
          </p:cNvCxnSpPr>
          <p:nvPr/>
        </p:nvCxnSpPr>
        <p:spPr>
          <a:xfrm flipH="1" flipV="1">
            <a:off x="1847813" y="2787531"/>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0"/>
            <a:endCxn id="13" idx="2"/>
          </p:cNvCxnSpPr>
          <p:nvPr/>
        </p:nvCxnSpPr>
        <p:spPr>
          <a:xfrm flipV="1">
            <a:off x="2295520" y="2788673"/>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146162" y="3238945"/>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94" name="Rounded Rectangle 93"/>
          <p:cNvSpPr/>
          <p:nvPr/>
        </p:nvSpPr>
        <p:spPr>
          <a:xfrm>
            <a:off x="54539" y="1705181"/>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5" name="TextBox 94"/>
          <p:cNvSpPr txBox="1"/>
          <p:nvPr/>
        </p:nvSpPr>
        <p:spPr>
          <a:xfrm>
            <a:off x="2372815" y="1857447"/>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96" name="Cloud 95"/>
          <p:cNvSpPr/>
          <p:nvPr/>
        </p:nvSpPr>
        <p:spPr>
          <a:xfrm>
            <a:off x="6364543" y="2797662"/>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7" name="TextBox 96"/>
          <p:cNvSpPr txBox="1"/>
          <p:nvPr/>
        </p:nvSpPr>
        <p:spPr>
          <a:xfrm>
            <a:off x="6474204" y="2816999"/>
            <a:ext cx="700833" cy="246221"/>
          </a:xfrm>
          <a:prstGeom prst="rect">
            <a:avLst/>
          </a:prstGeom>
          <a:noFill/>
        </p:spPr>
        <p:txBody>
          <a:bodyPr wrap="none" rtlCol="0">
            <a:spAutoFit/>
          </a:bodyPr>
          <a:lstStyle/>
          <a:p>
            <a:r>
              <a:rPr lang="en-US" sz="1000" dirty="0">
                <a:solidFill>
                  <a:schemeClr val="bg2"/>
                </a:solidFill>
              </a:rPr>
              <a:t>RL L3out</a:t>
            </a:r>
          </a:p>
        </p:txBody>
      </p:sp>
      <p:grpSp>
        <p:nvGrpSpPr>
          <p:cNvPr id="98" name="Group 97"/>
          <p:cNvGrpSpPr/>
          <p:nvPr/>
        </p:nvGrpSpPr>
        <p:grpSpPr>
          <a:xfrm>
            <a:off x="2636315" y="2852428"/>
            <a:ext cx="1407893" cy="447031"/>
            <a:chOff x="2515346" y="2838792"/>
            <a:chExt cx="1407893" cy="447031"/>
          </a:xfrm>
        </p:grpSpPr>
        <p:sp>
          <p:nvSpPr>
            <p:cNvPr id="99" name="Cloud 98"/>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0" name="TextBox 99"/>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1" name="Freeform 100"/>
          <p:cNvSpPr/>
          <p:nvPr/>
        </p:nvSpPr>
        <p:spPr>
          <a:xfrm>
            <a:off x="5517416" y="1541017"/>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5" y="421985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0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315" y="4248389"/>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06" name="TextBox 105"/>
          <p:cNvSpPr txBox="1"/>
          <p:nvPr/>
        </p:nvSpPr>
        <p:spPr>
          <a:xfrm>
            <a:off x="5248943" y="3225927"/>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07" name="TextBox 106"/>
          <p:cNvSpPr txBox="1"/>
          <p:nvPr/>
        </p:nvSpPr>
        <p:spPr>
          <a:xfrm>
            <a:off x="1499348" y="3453974"/>
            <a:ext cx="768188" cy="518705"/>
          </a:xfrm>
          <a:prstGeom prst="rect">
            <a:avLst/>
          </a:prstGeom>
          <a:noFill/>
        </p:spPr>
        <p:txBody>
          <a:bodyPr wrap="none" rtlCol="0">
            <a:spAutoFit/>
          </a:bodyPr>
          <a:lstStyle/>
          <a:p>
            <a:pPr algn="ctr"/>
            <a:r>
              <a:rPr lang="en-US" sz="933" dirty="0"/>
              <a:t>EP2</a:t>
            </a:r>
          </a:p>
          <a:p>
            <a:pPr algn="ctr"/>
            <a:r>
              <a:rPr lang="en-US" sz="933" dirty="0"/>
              <a:t>100.1.1.2</a:t>
            </a:r>
          </a:p>
        </p:txBody>
      </p:sp>
      <p:pic>
        <p:nvPicPr>
          <p:cNvPr id="108"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6305" y="3285707"/>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Connector 108"/>
          <p:cNvCxnSpPr>
            <a:endCxn id="108" idx="2"/>
          </p:cNvCxnSpPr>
          <p:nvPr/>
        </p:nvCxnSpPr>
        <p:spPr>
          <a:xfrm flipV="1">
            <a:off x="6553034" y="3673806"/>
            <a:ext cx="220325" cy="21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0"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038" y="3408578"/>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Connector 110"/>
          <p:cNvCxnSpPr>
            <a:stCxn id="110" idx="2"/>
            <a:endCxn id="81" idx="1"/>
          </p:cNvCxnSpPr>
          <p:nvPr/>
        </p:nvCxnSpPr>
        <p:spPr>
          <a:xfrm>
            <a:off x="3375091" y="3796677"/>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a:off x="7254104" y="1805894"/>
            <a:ext cx="1667376" cy="720106"/>
            <a:chOff x="9913801" y="3912325"/>
            <a:chExt cx="1949527" cy="717429"/>
          </a:xfrm>
        </p:grpSpPr>
        <p:grpSp>
          <p:nvGrpSpPr>
            <p:cNvPr id="113" name="Group 112"/>
            <p:cNvGrpSpPr/>
            <p:nvPr/>
          </p:nvGrpSpPr>
          <p:grpSpPr>
            <a:xfrm>
              <a:off x="9984890" y="4184458"/>
              <a:ext cx="1786979" cy="445296"/>
              <a:chOff x="523157" y="2633515"/>
              <a:chExt cx="895206" cy="477995"/>
            </a:xfrm>
            <a:solidFill>
              <a:srgbClr val="E8EBF1">
                <a:lumMod val="25000"/>
              </a:srgbClr>
            </a:solidFill>
          </p:grpSpPr>
          <p:sp>
            <p:nvSpPr>
              <p:cNvPr id="117" name="Rectangle 116"/>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18" name="Straight Connector 117"/>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14" name="TextBox 113"/>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15" name="TextBox 114"/>
            <p:cNvSpPr txBox="1"/>
            <p:nvPr/>
          </p:nvSpPr>
          <p:spPr>
            <a:xfrm>
              <a:off x="10092345" y="3912325"/>
              <a:ext cx="1482915"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Remote Leaf Table</a:t>
              </a:r>
            </a:p>
          </p:txBody>
        </p:sp>
        <p:sp>
          <p:nvSpPr>
            <p:cNvPr id="116" name="TextBox 115"/>
            <p:cNvSpPr txBox="1"/>
            <p:nvPr/>
          </p:nvSpPr>
          <p:spPr>
            <a:xfrm>
              <a:off x="10935959" y="4221609"/>
              <a:ext cx="927369" cy="398623"/>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BL1, BL2 TEPs</a:t>
              </a:r>
            </a:p>
          </p:txBody>
        </p:sp>
      </p:grpSp>
      <p:grpSp>
        <p:nvGrpSpPr>
          <p:cNvPr id="119" name="Group 118"/>
          <p:cNvGrpSpPr/>
          <p:nvPr/>
        </p:nvGrpSpPr>
        <p:grpSpPr>
          <a:xfrm>
            <a:off x="547784" y="1769732"/>
            <a:ext cx="1616998" cy="1144421"/>
            <a:chOff x="9900199" y="3952175"/>
            <a:chExt cx="1891125" cy="1140166"/>
          </a:xfrm>
        </p:grpSpPr>
        <p:grpSp>
          <p:nvGrpSpPr>
            <p:cNvPr id="120" name="Group 119"/>
            <p:cNvGrpSpPr/>
            <p:nvPr/>
          </p:nvGrpSpPr>
          <p:grpSpPr>
            <a:xfrm>
              <a:off x="9984890" y="4184458"/>
              <a:ext cx="1786979" cy="445296"/>
              <a:chOff x="523157" y="2633515"/>
              <a:chExt cx="895206" cy="477995"/>
            </a:xfrm>
            <a:solidFill>
              <a:srgbClr val="E8EBF1">
                <a:lumMod val="25000"/>
              </a:srgbClr>
            </a:solidFill>
          </p:grpSpPr>
          <p:sp>
            <p:nvSpPr>
              <p:cNvPr id="125" name="Rectangle 12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26" name="Straight Connector 125"/>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21" name="Straight Connector 120"/>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22" name="TextBox 121"/>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23" name="TextBox 122"/>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24" name="TextBox 123"/>
            <p:cNvSpPr txBox="1"/>
            <p:nvPr/>
          </p:nvSpPr>
          <p:spPr>
            <a:xfrm>
              <a:off x="10882138" y="4239326"/>
              <a:ext cx="909186"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BL1, BL2 TEPs</a:t>
              </a:r>
            </a:p>
          </p:txBody>
        </p:sp>
      </p:grpSp>
      <p:sp>
        <p:nvSpPr>
          <p:cNvPr id="129" name="TextBox 128"/>
          <p:cNvSpPr txBox="1"/>
          <p:nvPr/>
        </p:nvSpPr>
        <p:spPr>
          <a:xfrm>
            <a:off x="4420684" y="413801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31" name="Freeform 130"/>
          <p:cNvSpPr/>
          <p:nvPr/>
        </p:nvSpPr>
        <p:spPr>
          <a:xfrm>
            <a:off x="2224426" y="2106970"/>
            <a:ext cx="1421815" cy="2487748"/>
          </a:xfrm>
          <a:custGeom>
            <a:avLst/>
            <a:gdLst>
              <a:gd name="connsiteX0" fmla="*/ 24657 w 1421815"/>
              <a:gd name="connsiteY0" fmla="*/ 1232578 h 2487748"/>
              <a:gd name="connsiteX1" fmla="*/ 30337 w 1421815"/>
              <a:gd name="connsiteY1" fmla="*/ 624871 h 2487748"/>
              <a:gd name="connsiteX2" fmla="*/ 325671 w 1421815"/>
              <a:gd name="connsiteY2" fmla="*/ 126 h 2487748"/>
              <a:gd name="connsiteX3" fmla="*/ 689159 w 1421815"/>
              <a:gd name="connsiteY3" fmla="*/ 579435 h 2487748"/>
              <a:gd name="connsiteX4" fmla="*/ 1171917 w 1421815"/>
              <a:gd name="connsiteY4" fmla="*/ 1510873 h 2487748"/>
              <a:gd name="connsiteX5" fmla="*/ 1421815 w 1421815"/>
              <a:gd name="connsiteY5" fmla="*/ 2487748 h 248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1815" h="2487748">
                <a:moveTo>
                  <a:pt x="24657" y="1232578"/>
                </a:moveTo>
                <a:cubicBezTo>
                  <a:pt x="2412" y="1031429"/>
                  <a:pt x="-19832" y="830280"/>
                  <a:pt x="30337" y="624871"/>
                </a:cubicBezTo>
                <a:cubicBezTo>
                  <a:pt x="80506" y="419462"/>
                  <a:pt x="215867" y="7699"/>
                  <a:pt x="325671" y="126"/>
                </a:cubicBezTo>
                <a:cubicBezTo>
                  <a:pt x="435475" y="-7447"/>
                  <a:pt x="548118" y="327644"/>
                  <a:pt x="689159" y="579435"/>
                </a:cubicBezTo>
                <a:cubicBezTo>
                  <a:pt x="830200" y="831226"/>
                  <a:pt x="1049808" y="1192821"/>
                  <a:pt x="1171917" y="1510873"/>
                </a:cubicBezTo>
                <a:cubicBezTo>
                  <a:pt x="1294026" y="1828925"/>
                  <a:pt x="1357920" y="2158336"/>
                  <a:pt x="1421815" y="2487748"/>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31"/>
          <p:cNvSpPr/>
          <p:nvPr/>
        </p:nvSpPr>
        <p:spPr>
          <a:xfrm>
            <a:off x="2938193" y="1343988"/>
            <a:ext cx="3850581" cy="3308525"/>
          </a:xfrm>
          <a:custGeom>
            <a:avLst/>
            <a:gdLst>
              <a:gd name="connsiteX0" fmla="*/ 2933520 w 3850581"/>
              <a:gd name="connsiteY0" fmla="*/ 1847786 h 3308525"/>
              <a:gd name="connsiteX1" fmla="*/ 3318833 w 3850581"/>
              <a:gd name="connsiteY1" fmla="*/ 1215182 h 3308525"/>
              <a:gd name="connsiteX2" fmla="*/ 3698396 w 3850581"/>
              <a:gd name="connsiteY2" fmla="*/ 122503 h 3308525"/>
              <a:gd name="connsiteX3" fmla="*/ 569882 w 3850581"/>
              <a:gd name="connsiteY3" fmla="*/ 99499 h 3308525"/>
              <a:gd name="connsiteX4" fmla="*/ 539 w 3850581"/>
              <a:gd name="connsiteY4" fmla="*/ 778110 h 3308525"/>
              <a:gd name="connsiteX5" fmla="*/ 564132 w 3850581"/>
              <a:gd name="connsiteY5" fmla="*/ 1347454 h 3308525"/>
              <a:gd name="connsiteX6" fmla="*/ 1029958 w 3850581"/>
              <a:gd name="connsiteY6" fmla="*/ 3308525 h 330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581" h="3308525">
                <a:moveTo>
                  <a:pt x="2933520" y="1847786"/>
                </a:moveTo>
                <a:cubicBezTo>
                  <a:pt x="3062437" y="1675257"/>
                  <a:pt x="3191354" y="1502729"/>
                  <a:pt x="3318833" y="1215182"/>
                </a:cubicBezTo>
                <a:cubicBezTo>
                  <a:pt x="3446312" y="927635"/>
                  <a:pt x="4156554" y="308450"/>
                  <a:pt x="3698396" y="122503"/>
                </a:cubicBezTo>
                <a:cubicBezTo>
                  <a:pt x="3240238" y="-63444"/>
                  <a:pt x="1186191" y="-9769"/>
                  <a:pt x="569882" y="99499"/>
                </a:cubicBezTo>
                <a:cubicBezTo>
                  <a:pt x="-46427" y="208767"/>
                  <a:pt x="1497" y="570118"/>
                  <a:pt x="539" y="778110"/>
                </a:cubicBezTo>
                <a:cubicBezTo>
                  <a:pt x="-419" y="986102"/>
                  <a:pt x="392562" y="925718"/>
                  <a:pt x="564132" y="1347454"/>
                </a:cubicBezTo>
                <a:cubicBezTo>
                  <a:pt x="735702" y="1769190"/>
                  <a:pt x="882830" y="2538857"/>
                  <a:pt x="1029958" y="3308525"/>
                </a:cubicBezTo>
              </a:path>
            </a:pathLst>
          </a:custGeom>
          <a:noFill/>
          <a:ln>
            <a:solidFill>
              <a:schemeClr val="accent5"/>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20"/>
          <p:cNvSpPr>
            <a:spLocks noEditPoints="1"/>
          </p:cNvSpPr>
          <p:nvPr/>
        </p:nvSpPr>
        <p:spPr bwMode="auto">
          <a:xfrm flipH="1">
            <a:off x="7476604" y="4406187"/>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grpSp>
        <p:nvGrpSpPr>
          <p:cNvPr id="141" name="Group 140"/>
          <p:cNvGrpSpPr/>
          <p:nvPr/>
        </p:nvGrpSpPr>
        <p:grpSpPr>
          <a:xfrm>
            <a:off x="161696" y="2692849"/>
            <a:ext cx="1430456" cy="579475"/>
            <a:chOff x="740397" y="2747403"/>
            <a:chExt cx="1430456" cy="579475"/>
          </a:xfrm>
        </p:grpSpPr>
        <p:sp>
          <p:nvSpPr>
            <p:cNvPr id="142" name="Rectangular Callout 141"/>
            <p:cNvSpPr/>
            <p:nvPr/>
          </p:nvSpPr>
          <p:spPr>
            <a:xfrm>
              <a:off x="756140" y="2747403"/>
              <a:ext cx="1374913" cy="579475"/>
            </a:xfrm>
            <a:prstGeom prst="wedgeRectCallout">
              <a:avLst>
                <a:gd name="adj1" fmla="val 96776"/>
                <a:gd name="adj2" fmla="val 8005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TextBox 142"/>
            <p:cNvSpPr txBox="1"/>
            <p:nvPr/>
          </p:nvSpPr>
          <p:spPr>
            <a:xfrm>
              <a:off x="740397" y="2747403"/>
              <a:ext cx="1430456" cy="577081"/>
            </a:xfrm>
            <a:prstGeom prst="rect">
              <a:avLst/>
            </a:prstGeom>
            <a:noFill/>
          </p:spPr>
          <p:txBody>
            <a:bodyPr wrap="square" rtlCol="0">
              <a:spAutoFit/>
            </a:bodyPr>
            <a:lstStyle/>
            <a:p>
              <a:pPr algn="ctr"/>
              <a:r>
                <a:rPr lang="en-US" sz="1050" dirty="0">
                  <a:solidFill>
                    <a:schemeClr val="bg2"/>
                  </a:solidFill>
                  <a:latin typeface="+mn-lt"/>
                </a:rPr>
                <a:t>Endpoints use the local L3out for outbound traffic</a:t>
              </a:r>
            </a:p>
          </p:txBody>
        </p:sp>
      </p:grpSp>
      <p:sp>
        <p:nvSpPr>
          <p:cNvPr id="144" name="TextBox 143"/>
          <p:cNvSpPr txBox="1"/>
          <p:nvPr/>
        </p:nvSpPr>
        <p:spPr>
          <a:xfrm>
            <a:off x="6430385" y="2643400"/>
            <a:ext cx="732175" cy="904928"/>
          </a:xfrm>
          <a:prstGeom prst="rect">
            <a:avLst/>
          </a:prstGeom>
          <a:noFill/>
        </p:spPr>
        <p:txBody>
          <a:bodyPr wrap="square" rtlCol="0">
            <a:spAutoFit/>
          </a:bodyPr>
          <a:lstStyle/>
          <a:p>
            <a:pPr>
              <a:lnSpc>
                <a:spcPct val="90000"/>
              </a:lnSpc>
              <a:spcBef>
                <a:spcPts val="400"/>
              </a:spcBef>
            </a:pPr>
            <a:r>
              <a:rPr lang="en-US" sz="5867" dirty="0">
                <a:solidFill>
                  <a:srgbClr val="C00000"/>
                </a:solidFill>
              </a:rPr>
              <a:t>X</a:t>
            </a:r>
          </a:p>
        </p:txBody>
      </p:sp>
      <p:sp>
        <p:nvSpPr>
          <p:cNvPr id="145" name="Left-Right Arrow 144"/>
          <p:cNvSpPr/>
          <p:nvPr/>
        </p:nvSpPr>
        <p:spPr>
          <a:xfrm>
            <a:off x="6533594" y="2513085"/>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5" name="Group 134">
            <a:extLst>
              <a:ext uri="{FF2B5EF4-FFF2-40B4-BE49-F238E27FC236}">
                <a16:creationId xmlns:a16="http://schemas.microsoft.com/office/drawing/2014/main" id="{91ACDE37-3EBB-4FAB-8AEE-C8F34673E2B2}"/>
              </a:ext>
            </a:extLst>
          </p:cNvPr>
          <p:cNvGrpSpPr/>
          <p:nvPr/>
        </p:nvGrpSpPr>
        <p:grpSpPr>
          <a:xfrm>
            <a:off x="7901841" y="4442973"/>
            <a:ext cx="1080677" cy="383324"/>
            <a:chOff x="7901841" y="4442973"/>
            <a:chExt cx="1080677" cy="383324"/>
          </a:xfrm>
        </p:grpSpPr>
        <p:sp>
          <p:nvSpPr>
            <p:cNvPr id="136" name="TextBox 135">
              <a:extLst>
                <a:ext uri="{FF2B5EF4-FFF2-40B4-BE49-F238E27FC236}">
                  <a16:creationId xmlns:a16="http://schemas.microsoft.com/office/drawing/2014/main" id="{7C8B470C-67C2-4564-AA34-CD01B6E026A1}"/>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38" name="TextBox 137">
              <a:extLst>
                <a:ext uri="{FF2B5EF4-FFF2-40B4-BE49-F238E27FC236}">
                  <a16:creationId xmlns:a16="http://schemas.microsoft.com/office/drawing/2014/main" id="{E20B5FE4-86D9-48E7-B3CE-8896AC2BC088}"/>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spTree>
    <p:extLst>
      <p:ext uri="{BB962C8B-B14F-4D97-AF65-F5344CB8AC3E}">
        <p14:creationId xmlns:p14="http://schemas.microsoft.com/office/powerpoint/2010/main" val="12947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38113"/>
            <a:ext cx="8266113" cy="434975"/>
          </a:xfrm>
        </p:spPr>
        <p:txBody>
          <a:bodyPr/>
          <a:lstStyle/>
          <a:p>
            <a:r>
              <a:rPr lang="en-US" dirty="0"/>
              <a:t>External connectivity through Local L3outs</a:t>
            </a:r>
          </a:p>
        </p:txBody>
      </p:sp>
      <p:sp>
        <p:nvSpPr>
          <p:cNvPr id="6" name="Text Placeholder 5"/>
          <p:cNvSpPr>
            <a:spLocks noGrp="1"/>
          </p:cNvSpPr>
          <p:nvPr>
            <p:ph type="body" sz="quarter" idx="4294967295"/>
          </p:nvPr>
        </p:nvSpPr>
        <p:spPr>
          <a:xfrm>
            <a:off x="0" y="595313"/>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Local L3out failure at ACI Main DC</a:t>
            </a:r>
          </a:p>
        </p:txBody>
      </p:sp>
      <p:pic>
        <p:nvPicPr>
          <p:cNvPr id="7" name="Picture 6" descr="Device_cloud_white_3041_RGB.png"/>
          <p:cNvPicPr>
            <a:picLocks noChangeAspect="1"/>
          </p:cNvPicPr>
          <p:nvPr/>
        </p:nvPicPr>
        <p:blipFill>
          <a:blip r:embed="rId2" cstate="print"/>
          <a:stretch>
            <a:fillRect/>
          </a:stretch>
        </p:blipFill>
        <p:spPr>
          <a:xfrm>
            <a:off x="1097487" y="3842719"/>
            <a:ext cx="7073789" cy="552849"/>
          </a:xfrm>
          <a:prstGeom prst="rect">
            <a:avLst/>
          </a:prstGeom>
          <a:noFill/>
          <a:ln>
            <a:noFill/>
            <a:prstDash val="sysDash"/>
            <a:headEnd type="none" w="med" len="med"/>
            <a:tailEnd type="triangle" w="med" len="med"/>
          </a:ln>
          <a:effectLst/>
        </p:spPr>
      </p:pic>
      <p:sp>
        <p:nvSpPr>
          <p:cNvPr id="8" name="Cloud 7"/>
          <p:cNvSpPr/>
          <p:nvPr/>
        </p:nvSpPr>
        <p:spPr>
          <a:xfrm>
            <a:off x="2910786" y="972217"/>
            <a:ext cx="4459546" cy="533538"/>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9" name="Rounded Rectangle 8"/>
          <p:cNvSpPr/>
          <p:nvPr/>
        </p:nvSpPr>
        <p:spPr>
          <a:xfrm>
            <a:off x="4593244" y="1670119"/>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0" name="Rectangle 9"/>
          <p:cNvSpPr/>
          <p:nvPr/>
        </p:nvSpPr>
        <p:spPr>
          <a:xfrm>
            <a:off x="130562" y="3887322"/>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grpSp>
        <p:nvGrpSpPr>
          <p:cNvPr id="11" name="Group 10"/>
          <p:cNvGrpSpPr/>
          <p:nvPr/>
        </p:nvGrpSpPr>
        <p:grpSpPr>
          <a:xfrm>
            <a:off x="1679347" y="1892140"/>
            <a:ext cx="1956427" cy="905522"/>
            <a:chOff x="951707" y="2531095"/>
            <a:chExt cx="2937225" cy="1550750"/>
          </a:xfrm>
        </p:grpSpPr>
        <p:pic>
          <p:nvPicPr>
            <p:cNvPr id="12" name="Picture 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a:stCxn id="14" idx="0"/>
              <a:endCxn id="17"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0"/>
              <a:endCxn id="1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0"/>
              <a:endCxn id="17"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0"/>
              <a:endCxn id="1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0"/>
              <a:endCxn id="17"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0"/>
              <a:endCxn id="1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5" idx="0"/>
              <a:endCxn id="1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5" idx="0"/>
              <a:endCxn id="17"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718317" y="1880207"/>
            <a:ext cx="507616" cy="415083"/>
            <a:chOff x="751137" y="3094800"/>
            <a:chExt cx="793143" cy="586036"/>
          </a:xfrm>
        </p:grpSpPr>
        <p:grpSp>
          <p:nvGrpSpPr>
            <p:cNvPr id="27" name="Shape 314"/>
            <p:cNvGrpSpPr/>
            <p:nvPr/>
          </p:nvGrpSpPr>
          <p:grpSpPr>
            <a:xfrm>
              <a:off x="751137" y="3094800"/>
              <a:ext cx="470247" cy="451031"/>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8" name="Shape 314"/>
            <p:cNvGrpSpPr/>
            <p:nvPr/>
          </p:nvGrpSpPr>
          <p:grpSpPr>
            <a:xfrm>
              <a:off x="921633" y="3155783"/>
              <a:ext cx="470247" cy="451031"/>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9" name="Shape 314"/>
            <p:cNvGrpSpPr/>
            <p:nvPr/>
          </p:nvGrpSpPr>
          <p:grpSpPr>
            <a:xfrm>
              <a:off x="1074033" y="3229805"/>
              <a:ext cx="470247" cy="451031"/>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63" name="Picture 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883" y="2388309"/>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680" y="2439113"/>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a:stCxn id="63" idx="2"/>
            <a:endCxn id="106" idx="0"/>
          </p:cNvCxnSpPr>
          <p:nvPr/>
        </p:nvCxnSpPr>
        <p:spPr>
          <a:xfrm>
            <a:off x="6332711" y="2697758"/>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06" idx="0"/>
            <a:endCxn id="64" idx="2"/>
          </p:cNvCxnSpPr>
          <p:nvPr/>
        </p:nvCxnSpPr>
        <p:spPr>
          <a:xfrm flipV="1">
            <a:off x="6773358" y="2703595"/>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6667614" y="3217094"/>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6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756" y="1372764"/>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8228" y="115309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0" name="Straight Connector 69"/>
          <p:cNvCxnSpPr>
            <a:stCxn id="69" idx="2"/>
            <a:endCxn id="64" idx="0"/>
          </p:cNvCxnSpPr>
          <p:nvPr/>
        </p:nvCxnSpPr>
        <p:spPr>
          <a:xfrm>
            <a:off x="7079518" y="1469775"/>
            <a:ext cx="102989" cy="96933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3" idx="0"/>
            <a:endCxn id="68" idx="2"/>
          </p:cNvCxnSpPr>
          <p:nvPr/>
        </p:nvCxnSpPr>
        <p:spPr>
          <a:xfrm flipV="1">
            <a:off x="6332709" y="1689448"/>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9" idx="2"/>
            <a:endCxn id="63" idx="0"/>
          </p:cNvCxnSpPr>
          <p:nvPr/>
        </p:nvCxnSpPr>
        <p:spPr>
          <a:xfrm flipH="1">
            <a:off x="6332710" y="1469775"/>
            <a:ext cx="746808" cy="91853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4" idx="0"/>
            <a:endCxn id="68" idx="2"/>
          </p:cNvCxnSpPr>
          <p:nvPr/>
        </p:nvCxnSpPr>
        <p:spPr>
          <a:xfrm flipH="1" flipV="1">
            <a:off x="6596044" y="1689448"/>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674" y="1224912"/>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082" y="1345169"/>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6" name="Straight Connector 75"/>
          <p:cNvCxnSpPr>
            <a:stCxn id="17" idx="0"/>
            <a:endCxn id="74" idx="1"/>
          </p:cNvCxnSpPr>
          <p:nvPr/>
        </p:nvCxnSpPr>
        <p:spPr>
          <a:xfrm flipV="1">
            <a:off x="2531429" y="1383254"/>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17" idx="0"/>
            <a:endCxn id="75" idx="1"/>
          </p:cNvCxnSpPr>
          <p:nvPr/>
        </p:nvCxnSpPr>
        <p:spPr>
          <a:xfrm flipV="1">
            <a:off x="2531429" y="1503511"/>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12" idx="0"/>
            <a:endCxn id="74" idx="1"/>
          </p:cNvCxnSpPr>
          <p:nvPr/>
        </p:nvCxnSpPr>
        <p:spPr>
          <a:xfrm flipV="1">
            <a:off x="2890768" y="1383254"/>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2" idx="0"/>
            <a:endCxn id="75" idx="1"/>
          </p:cNvCxnSpPr>
          <p:nvPr/>
        </p:nvCxnSpPr>
        <p:spPr>
          <a:xfrm flipV="1">
            <a:off x="2890768" y="1503511"/>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341" y="379458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6404" y="383380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2" name="Straight Connector 81"/>
          <p:cNvCxnSpPr>
            <a:stCxn id="15" idx="2"/>
            <a:endCxn id="108" idx="0"/>
          </p:cNvCxnSpPr>
          <p:nvPr/>
        </p:nvCxnSpPr>
        <p:spPr>
          <a:xfrm flipH="1">
            <a:off x="3375091" y="2797662"/>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6" idx="2"/>
            <a:endCxn id="108" idx="0"/>
          </p:cNvCxnSpPr>
          <p:nvPr/>
        </p:nvCxnSpPr>
        <p:spPr>
          <a:xfrm>
            <a:off x="2939404" y="2788673"/>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625209" y="3940715"/>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85" name="Oval 84"/>
          <p:cNvSpPr/>
          <p:nvPr/>
        </p:nvSpPr>
        <p:spPr>
          <a:xfrm>
            <a:off x="3215412" y="3321123"/>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86" name="Picture 11" descr="C:\Users\ecoffey\AppData\Local\Temp\Rar$DRa0.324\30072_Device_serv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625" y="3207963"/>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p:cNvCxnSpPr>
            <a:stCxn id="64" idx="2"/>
            <a:endCxn id="86" idx="0"/>
          </p:cNvCxnSpPr>
          <p:nvPr/>
        </p:nvCxnSpPr>
        <p:spPr>
          <a:xfrm flipH="1">
            <a:off x="6006754" y="2703595"/>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3" idx="2"/>
            <a:endCxn id="86" idx="0"/>
          </p:cNvCxnSpPr>
          <p:nvPr/>
        </p:nvCxnSpPr>
        <p:spPr>
          <a:xfrm flipH="1">
            <a:off x="6006755" y="2697758"/>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6008758" y="3109255"/>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0" name="Picture 11" descr="C:\Users\ecoffey\AppData\Local\Temp\Rar$DRa0.324\30072_Device_serv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646" y="3381404"/>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p:cNvCxnSpPr>
            <a:stCxn id="90" idx="0"/>
            <a:endCxn id="14" idx="2"/>
          </p:cNvCxnSpPr>
          <p:nvPr/>
        </p:nvCxnSpPr>
        <p:spPr>
          <a:xfrm flipH="1" flipV="1">
            <a:off x="1847813" y="2787531"/>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0"/>
            <a:endCxn id="13" idx="2"/>
          </p:cNvCxnSpPr>
          <p:nvPr/>
        </p:nvCxnSpPr>
        <p:spPr>
          <a:xfrm flipV="1">
            <a:off x="2295520" y="2788673"/>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146162" y="3238945"/>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94" name="Rounded Rectangle 93"/>
          <p:cNvSpPr/>
          <p:nvPr/>
        </p:nvSpPr>
        <p:spPr>
          <a:xfrm>
            <a:off x="54539" y="1705181"/>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5" name="TextBox 94"/>
          <p:cNvSpPr txBox="1"/>
          <p:nvPr/>
        </p:nvSpPr>
        <p:spPr>
          <a:xfrm>
            <a:off x="2372815" y="1857447"/>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96" name="Cloud 95"/>
          <p:cNvSpPr/>
          <p:nvPr/>
        </p:nvSpPr>
        <p:spPr>
          <a:xfrm>
            <a:off x="6364543" y="2797662"/>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7" name="TextBox 96"/>
          <p:cNvSpPr txBox="1"/>
          <p:nvPr/>
        </p:nvSpPr>
        <p:spPr>
          <a:xfrm>
            <a:off x="6474204" y="2816999"/>
            <a:ext cx="700833" cy="246221"/>
          </a:xfrm>
          <a:prstGeom prst="rect">
            <a:avLst/>
          </a:prstGeom>
          <a:noFill/>
        </p:spPr>
        <p:txBody>
          <a:bodyPr wrap="none" rtlCol="0">
            <a:spAutoFit/>
          </a:bodyPr>
          <a:lstStyle/>
          <a:p>
            <a:r>
              <a:rPr lang="en-US" sz="1000" dirty="0">
                <a:solidFill>
                  <a:schemeClr val="bg2"/>
                </a:solidFill>
              </a:rPr>
              <a:t>RL L3out</a:t>
            </a:r>
          </a:p>
        </p:txBody>
      </p:sp>
      <p:grpSp>
        <p:nvGrpSpPr>
          <p:cNvPr id="98" name="Group 97"/>
          <p:cNvGrpSpPr/>
          <p:nvPr/>
        </p:nvGrpSpPr>
        <p:grpSpPr>
          <a:xfrm>
            <a:off x="2636315" y="2852428"/>
            <a:ext cx="1407893" cy="447031"/>
            <a:chOff x="2515346" y="2838792"/>
            <a:chExt cx="1407893" cy="447031"/>
          </a:xfrm>
        </p:grpSpPr>
        <p:sp>
          <p:nvSpPr>
            <p:cNvPr id="99" name="Cloud 98"/>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0" name="TextBox 99"/>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1" name="Freeform 100"/>
          <p:cNvSpPr/>
          <p:nvPr/>
        </p:nvSpPr>
        <p:spPr>
          <a:xfrm>
            <a:off x="5517416" y="1541017"/>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7935" y="421985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315" y="4248389"/>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04" name="TextBox 103"/>
          <p:cNvSpPr txBox="1"/>
          <p:nvPr/>
        </p:nvSpPr>
        <p:spPr>
          <a:xfrm>
            <a:off x="5248943" y="3225927"/>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05" name="TextBox 104"/>
          <p:cNvSpPr txBox="1"/>
          <p:nvPr/>
        </p:nvSpPr>
        <p:spPr>
          <a:xfrm>
            <a:off x="1499348" y="3453974"/>
            <a:ext cx="768188" cy="518705"/>
          </a:xfrm>
          <a:prstGeom prst="rect">
            <a:avLst/>
          </a:prstGeom>
          <a:noFill/>
        </p:spPr>
        <p:txBody>
          <a:bodyPr wrap="none" rtlCol="0">
            <a:spAutoFit/>
          </a:bodyPr>
          <a:lstStyle/>
          <a:p>
            <a:pPr algn="ctr"/>
            <a:r>
              <a:rPr lang="en-US" sz="933" dirty="0"/>
              <a:t>EP2</a:t>
            </a:r>
          </a:p>
          <a:p>
            <a:pPr algn="ctr"/>
            <a:r>
              <a:rPr lang="en-US" sz="933" dirty="0"/>
              <a:t>100.1.1.2</a:t>
            </a:r>
          </a:p>
        </p:txBody>
      </p:sp>
      <p:pic>
        <p:nvPicPr>
          <p:cNvPr id="106"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6305" y="3285707"/>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Straight Connector 106"/>
          <p:cNvCxnSpPr>
            <a:endCxn id="106" idx="2"/>
          </p:cNvCxnSpPr>
          <p:nvPr/>
        </p:nvCxnSpPr>
        <p:spPr>
          <a:xfrm flipV="1">
            <a:off x="6553034" y="3673806"/>
            <a:ext cx="220325" cy="21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8" name="Picture 11" descr="C:\Users\ecoffey\AppData\Local\Temp\Rar$DRa0.295\30029_Device_firewall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038" y="3408578"/>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Connector 108"/>
          <p:cNvCxnSpPr>
            <a:stCxn id="108" idx="2"/>
            <a:endCxn id="81" idx="1"/>
          </p:cNvCxnSpPr>
          <p:nvPr/>
        </p:nvCxnSpPr>
        <p:spPr>
          <a:xfrm>
            <a:off x="3375091" y="3796677"/>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7254105" y="1801010"/>
            <a:ext cx="1737299" cy="724989"/>
            <a:chOff x="9913801" y="3907460"/>
            <a:chExt cx="2031282" cy="722294"/>
          </a:xfrm>
        </p:grpSpPr>
        <p:grpSp>
          <p:nvGrpSpPr>
            <p:cNvPr id="111" name="Group 110"/>
            <p:cNvGrpSpPr/>
            <p:nvPr/>
          </p:nvGrpSpPr>
          <p:grpSpPr>
            <a:xfrm>
              <a:off x="9984890" y="4184458"/>
              <a:ext cx="1786979" cy="445296"/>
              <a:chOff x="523157" y="2633515"/>
              <a:chExt cx="895206" cy="477995"/>
            </a:xfrm>
            <a:solidFill>
              <a:srgbClr val="E8EBF1">
                <a:lumMod val="25000"/>
              </a:srgbClr>
            </a:solidFill>
          </p:grpSpPr>
          <p:sp>
            <p:nvSpPr>
              <p:cNvPr id="115" name="Rectangle 11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16" name="Straight Connector 115"/>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12" name="TextBox 111"/>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13" name="TextBox 112"/>
            <p:cNvSpPr txBox="1"/>
            <p:nvPr/>
          </p:nvSpPr>
          <p:spPr>
            <a:xfrm>
              <a:off x="10222365" y="3907460"/>
              <a:ext cx="821301"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 Table</a:t>
              </a:r>
            </a:p>
          </p:txBody>
        </p:sp>
        <p:sp>
          <p:nvSpPr>
            <p:cNvPr id="114" name="TextBox 113"/>
            <p:cNvSpPr txBox="1"/>
            <p:nvPr/>
          </p:nvSpPr>
          <p:spPr>
            <a:xfrm>
              <a:off x="11017714" y="4221609"/>
              <a:ext cx="927369" cy="398623"/>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Local L3Out</a:t>
              </a:r>
            </a:p>
          </p:txBody>
        </p:sp>
      </p:grpSp>
      <p:grpSp>
        <p:nvGrpSpPr>
          <p:cNvPr id="117" name="Group 116"/>
          <p:cNvGrpSpPr/>
          <p:nvPr/>
        </p:nvGrpSpPr>
        <p:grpSpPr>
          <a:xfrm>
            <a:off x="547784" y="1769732"/>
            <a:ext cx="1616998" cy="1144421"/>
            <a:chOff x="9900199" y="3952175"/>
            <a:chExt cx="1891125" cy="1140166"/>
          </a:xfrm>
        </p:grpSpPr>
        <p:grpSp>
          <p:nvGrpSpPr>
            <p:cNvPr id="118" name="Group 117"/>
            <p:cNvGrpSpPr/>
            <p:nvPr/>
          </p:nvGrpSpPr>
          <p:grpSpPr>
            <a:xfrm>
              <a:off x="9984890" y="4184458"/>
              <a:ext cx="1786979" cy="445296"/>
              <a:chOff x="523157" y="2633515"/>
              <a:chExt cx="895206" cy="477995"/>
            </a:xfrm>
            <a:solidFill>
              <a:srgbClr val="E8EBF1">
                <a:lumMod val="25000"/>
              </a:srgbClr>
            </a:solidFill>
          </p:grpSpPr>
          <p:sp>
            <p:nvSpPr>
              <p:cNvPr id="123" name="Rectangle 122"/>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24" name="Straight Connector 123"/>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19" name="Straight Connector 118"/>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20" name="TextBox 119"/>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21" name="TextBox 120"/>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22" name="TextBox 121"/>
            <p:cNvSpPr txBox="1"/>
            <p:nvPr/>
          </p:nvSpPr>
          <p:spPr>
            <a:xfrm>
              <a:off x="10882139" y="4239326"/>
              <a:ext cx="909185"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RL1, RL2 DP-TEP</a:t>
              </a:r>
            </a:p>
          </p:txBody>
        </p:sp>
      </p:grpSp>
      <p:sp>
        <p:nvSpPr>
          <p:cNvPr id="125" name="TextBox 124"/>
          <p:cNvSpPr txBox="1"/>
          <p:nvPr/>
        </p:nvSpPr>
        <p:spPr>
          <a:xfrm>
            <a:off x="4420684" y="413801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28" name="Freeform 20"/>
          <p:cNvSpPr>
            <a:spLocks noEditPoints="1"/>
          </p:cNvSpPr>
          <p:nvPr/>
        </p:nvSpPr>
        <p:spPr bwMode="auto">
          <a:xfrm flipH="1">
            <a:off x="7476604" y="4406187"/>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34" name="TextBox 133"/>
          <p:cNvSpPr txBox="1"/>
          <p:nvPr/>
        </p:nvSpPr>
        <p:spPr>
          <a:xfrm>
            <a:off x="3036208" y="3137275"/>
            <a:ext cx="732175" cy="904928"/>
          </a:xfrm>
          <a:prstGeom prst="rect">
            <a:avLst/>
          </a:prstGeom>
          <a:noFill/>
        </p:spPr>
        <p:txBody>
          <a:bodyPr wrap="square" rtlCol="0">
            <a:spAutoFit/>
          </a:bodyPr>
          <a:lstStyle/>
          <a:p>
            <a:pPr>
              <a:lnSpc>
                <a:spcPct val="90000"/>
              </a:lnSpc>
              <a:spcBef>
                <a:spcPts val="400"/>
              </a:spcBef>
            </a:pPr>
            <a:r>
              <a:rPr lang="en-US" sz="5867" dirty="0">
                <a:solidFill>
                  <a:srgbClr val="C00000"/>
                </a:solidFill>
              </a:rPr>
              <a:t>X</a:t>
            </a:r>
          </a:p>
        </p:txBody>
      </p:sp>
      <p:grpSp>
        <p:nvGrpSpPr>
          <p:cNvPr id="135" name="Group 134"/>
          <p:cNvGrpSpPr/>
          <p:nvPr/>
        </p:nvGrpSpPr>
        <p:grpSpPr>
          <a:xfrm>
            <a:off x="4647304" y="1987075"/>
            <a:ext cx="1430456" cy="579475"/>
            <a:chOff x="740397" y="2747403"/>
            <a:chExt cx="1430456" cy="579475"/>
          </a:xfrm>
        </p:grpSpPr>
        <p:sp>
          <p:nvSpPr>
            <p:cNvPr id="136" name="Rectangular Callout 135"/>
            <p:cNvSpPr/>
            <p:nvPr/>
          </p:nvSpPr>
          <p:spPr>
            <a:xfrm>
              <a:off x="756140" y="2747403"/>
              <a:ext cx="1374913" cy="579475"/>
            </a:xfrm>
            <a:prstGeom prst="wedgeRectCallout">
              <a:avLst>
                <a:gd name="adj1" fmla="val 47619"/>
                <a:gd name="adj2" fmla="val 157486"/>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37" name="TextBox 136"/>
            <p:cNvSpPr txBox="1"/>
            <p:nvPr/>
          </p:nvSpPr>
          <p:spPr>
            <a:xfrm>
              <a:off x="740397" y="2747403"/>
              <a:ext cx="1430456" cy="577081"/>
            </a:xfrm>
            <a:prstGeom prst="rect">
              <a:avLst/>
            </a:prstGeom>
            <a:noFill/>
          </p:spPr>
          <p:txBody>
            <a:bodyPr wrap="square" rtlCol="0">
              <a:spAutoFit/>
            </a:bodyPr>
            <a:lstStyle/>
            <a:p>
              <a:pPr algn="ctr"/>
              <a:r>
                <a:rPr lang="en-US" sz="1050" dirty="0">
                  <a:solidFill>
                    <a:schemeClr val="bg2"/>
                  </a:solidFill>
                  <a:latin typeface="+mn-lt"/>
                </a:rPr>
                <a:t>Endpoints use the local L3out for outbound traffic</a:t>
              </a:r>
            </a:p>
          </p:txBody>
        </p:sp>
      </p:grpSp>
      <p:sp>
        <p:nvSpPr>
          <p:cNvPr id="138" name="Freeform 137"/>
          <p:cNvSpPr/>
          <p:nvPr/>
        </p:nvSpPr>
        <p:spPr>
          <a:xfrm>
            <a:off x="6040851" y="2462269"/>
            <a:ext cx="1224165" cy="2143807"/>
          </a:xfrm>
          <a:custGeom>
            <a:avLst/>
            <a:gdLst>
              <a:gd name="connsiteX0" fmla="*/ 0 w 1929700"/>
              <a:gd name="connsiteY0" fmla="*/ 724740 h 2017513"/>
              <a:gd name="connsiteX1" fmla="*/ 472966 w 1929700"/>
              <a:gd name="connsiteY1" fmla="*/ 56282 h 2017513"/>
              <a:gd name="connsiteX2" fmla="*/ 1929700 w 1929700"/>
              <a:gd name="connsiteY2" fmla="*/ 2017513 h 2017513"/>
            </a:gdLst>
            <a:ahLst/>
            <a:cxnLst>
              <a:cxn ang="0">
                <a:pos x="connsiteX0" y="connsiteY0"/>
              </a:cxn>
              <a:cxn ang="0">
                <a:pos x="connsiteX1" y="connsiteY1"/>
              </a:cxn>
              <a:cxn ang="0">
                <a:pos x="connsiteX2" y="connsiteY2"/>
              </a:cxn>
            </a:cxnLst>
            <a:rect l="l" t="t" r="r" b="b"/>
            <a:pathLst>
              <a:path w="1929700" h="2017513">
                <a:moveTo>
                  <a:pt x="0" y="724740"/>
                </a:moveTo>
                <a:cubicBezTo>
                  <a:pt x="75674" y="282780"/>
                  <a:pt x="151349" y="-159180"/>
                  <a:pt x="472966" y="56282"/>
                </a:cubicBezTo>
                <a:cubicBezTo>
                  <a:pt x="794583" y="271744"/>
                  <a:pt x="1362141" y="1144628"/>
                  <a:pt x="1929700" y="2017513"/>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1699451" y="1338798"/>
            <a:ext cx="5479869" cy="3414946"/>
          </a:xfrm>
          <a:custGeom>
            <a:avLst/>
            <a:gdLst>
              <a:gd name="connsiteX0" fmla="*/ 589389 w 5479869"/>
              <a:gd name="connsiteY0" fmla="*/ 2131378 h 3414946"/>
              <a:gd name="connsiteX1" fmla="*/ 10079 w 5479869"/>
              <a:gd name="connsiteY1" fmla="*/ 1336248 h 3414946"/>
              <a:gd name="connsiteX2" fmla="*/ 1021031 w 5479869"/>
              <a:gd name="connsiteY2" fmla="*/ 785336 h 3414946"/>
              <a:gd name="connsiteX3" fmla="*/ 1816161 w 5479869"/>
              <a:gd name="connsiteY3" fmla="*/ 103796 h 3414946"/>
              <a:gd name="connsiteX4" fmla="*/ 4928529 w 5479869"/>
              <a:gd name="connsiteY4" fmla="*/ 126514 h 3414946"/>
              <a:gd name="connsiteX5" fmla="*/ 5479441 w 5479869"/>
              <a:gd name="connsiteY5" fmla="*/ 1279453 h 3414946"/>
              <a:gd name="connsiteX6" fmla="*/ 5019401 w 5479869"/>
              <a:gd name="connsiteY6" fmla="*/ 2193853 h 3414946"/>
              <a:gd name="connsiteX7" fmla="*/ 4973965 w 5479869"/>
              <a:gd name="connsiteY7" fmla="*/ 3414946 h 341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9869" h="3414946">
                <a:moveTo>
                  <a:pt x="589389" y="2131378"/>
                </a:moveTo>
                <a:cubicBezTo>
                  <a:pt x="263764" y="1845983"/>
                  <a:pt x="-61861" y="1560588"/>
                  <a:pt x="10079" y="1336248"/>
                </a:cubicBezTo>
                <a:cubicBezTo>
                  <a:pt x="82019" y="1111908"/>
                  <a:pt x="720017" y="990745"/>
                  <a:pt x="1021031" y="785336"/>
                </a:cubicBezTo>
                <a:cubicBezTo>
                  <a:pt x="1322045" y="579927"/>
                  <a:pt x="1164911" y="213600"/>
                  <a:pt x="1816161" y="103796"/>
                </a:cubicBezTo>
                <a:cubicBezTo>
                  <a:pt x="2467411" y="-6008"/>
                  <a:pt x="4317982" y="-69429"/>
                  <a:pt x="4928529" y="126514"/>
                </a:cubicBezTo>
                <a:cubicBezTo>
                  <a:pt x="5539076" y="322457"/>
                  <a:pt x="5464296" y="934897"/>
                  <a:pt x="5479441" y="1279453"/>
                </a:cubicBezTo>
                <a:cubicBezTo>
                  <a:pt x="5494586" y="1624009"/>
                  <a:pt x="5103647" y="1837938"/>
                  <a:pt x="5019401" y="2193853"/>
                </a:cubicBezTo>
                <a:cubicBezTo>
                  <a:pt x="4935155" y="2549768"/>
                  <a:pt x="4954560" y="2982357"/>
                  <a:pt x="4973965" y="3414946"/>
                </a:cubicBezTo>
              </a:path>
            </a:pathLst>
          </a:custGeom>
          <a:noFill/>
          <a:ln>
            <a:solidFill>
              <a:schemeClr val="accent5"/>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Left-Right Arrow 138"/>
          <p:cNvSpPr/>
          <p:nvPr/>
        </p:nvSpPr>
        <p:spPr>
          <a:xfrm>
            <a:off x="6533594" y="2513085"/>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139">
            <a:extLst>
              <a:ext uri="{FF2B5EF4-FFF2-40B4-BE49-F238E27FC236}">
                <a16:creationId xmlns:a16="http://schemas.microsoft.com/office/drawing/2014/main" id="{58D93E1A-DB5E-4715-8C49-2C1FDAC56195}"/>
              </a:ext>
            </a:extLst>
          </p:cNvPr>
          <p:cNvGrpSpPr/>
          <p:nvPr/>
        </p:nvGrpSpPr>
        <p:grpSpPr>
          <a:xfrm>
            <a:off x="7901841" y="4442973"/>
            <a:ext cx="1080677" cy="383324"/>
            <a:chOff x="7901841" y="4442973"/>
            <a:chExt cx="1080677" cy="383324"/>
          </a:xfrm>
        </p:grpSpPr>
        <p:sp>
          <p:nvSpPr>
            <p:cNvPr id="141" name="TextBox 140">
              <a:extLst>
                <a:ext uri="{FF2B5EF4-FFF2-40B4-BE49-F238E27FC236}">
                  <a16:creationId xmlns:a16="http://schemas.microsoft.com/office/drawing/2014/main" id="{47A40E98-95E5-4A37-8A10-C1820F33E7A7}"/>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42" name="TextBox 141">
              <a:extLst>
                <a:ext uri="{FF2B5EF4-FFF2-40B4-BE49-F238E27FC236}">
                  <a16:creationId xmlns:a16="http://schemas.microsoft.com/office/drawing/2014/main" id="{9A8BFDF6-8F3A-4BB6-A989-A124851CFE90}"/>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spTree>
    <p:extLst>
      <p:ext uri="{BB962C8B-B14F-4D97-AF65-F5344CB8AC3E}">
        <p14:creationId xmlns:p14="http://schemas.microsoft.com/office/powerpoint/2010/main" val="276351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53975"/>
            <a:ext cx="8256588" cy="731838"/>
          </a:xfrm>
        </p:spPr>
        <p:txBody>
          <a:bodyPr/>
          <a:lstStyle/>
          <a:p>
            <a:pPr>
              <a:lnSpc>
                <a:spcPct val="100000"/>
              </a:lnSpc>
            </a:pPr>
            <a:r>
              <a:rPr lang="en-US" dirty="0"/>
              <a:t>Possible asymmetry of traffic with Local L3outs</a:t>
            </a:r>
          </a:p>
        </p:txBody>
      </p:sp>
      <p:sp>
        <p:nvSpPr>
          <p:cNvPr id="19" name="Text Placeholder 18"/>
          <p:cNvSpPr>
            <a:spLocks noGrp="1"/>
          </p:cNvSpPr>
          <p:nvPr>
            <p:ph type="body" sz="quarter" idx="4294967295"/>
          </p:nvPr>
        </p:nvSpPr>
        <p:spPr>
          <a:xfrm>
            <a:off x="0" y="681038"/>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Stretched BD &amp; EPG across ACI Main DC and Remote Location </a:t>
            </a:r>
          </a:p>
        </p:txBody>
      </p:sp>
      <p:pic>
        <p:nvPicPr>
          <p:cNvPr id="216" name="Picture 215" descr="Device_cloud_white_3041_RGB.png"/>
          <p:cNvPicPr>
            <a:picLocks noChangeAspect="1"/>
          </p:cNvPicPr>
          <p:nvPr/>
        </p:nvPicPr>
        <p:blipFill>
          <a:blip r:embed="rId3" cstate="print"/>
          <a:stretch>
            <a:fillRect/>
          </a:stretch>
        </p:blipFill>
        <p:spPr>
          <a:xfrm>
            <a:off x="652109" y="4080566"/>
            <a:ext cx="7073789" cy="495076"/>
          </a:xfrm>
          <a:prstGeom prst="rect">
            <a:avLst/>
          </a:prstGeom>
          <a:noFill/>
          <a:ln>
            <a:noFill/>
            <a:prstDash val="sysDash"/>
            <a:headEnd type="none" w="med" len="med"/>
            <a:tailEnd type="triangle" w="med" len="med"/>
          </a:ln>
          <a:effectLst/>
        </p:spPr>
      </p:pic>
      <p:sp>
        <p:nvSpPr>
          <p:cNvPr id="195" name="Cloud 194"/>
          <p:cNvSpPr/>
          <p:nvPr/>
        </p:nvSpPr>
        <p:spPr>
          <a:xfrm>
            <a:off x="2465408" y="1423299"/>
            <a:ext cx="4459546" cy="459998"/>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196" name="Rounded Rectangle 195"/>
          <p:cNvSpPr/>
          <p:nvPr/>
        </p:nvSpPr>
        <p:spPr>
          <a:xfrm>
            <a:off x="4659032" y="1822131"/>
            <a:ext cx="4010527" cy="207437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98" name="Rectangle 197"/>
          <p:cNvSpPr/>
          <p:nvPr/>
        </p:nvSpPr>
        <p:spPr>
          <a:xfrm>
            <a:off x="143141" y="4089006"/>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sp>
        <p:nvSpPr>
          <p:cNvPr id="199" name="Rectangle 198"/>
          <p:cNvSpPr/>
          <p:nvPr/>
        </p:nvSpPr>
        <p:spPr>
          <a:xfrm>
            <a:off x="7070722" y="4018397"/>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377A3"/>
                </a:solidFill>
                <a:latin typeface="Arial"/>
                <a:ea typeface="ＭＳ Ｐゴシック" panose="020B0600070205080204" pitchFamily="34" charset="-128"/>
                <a:cs typeface="+mn-cs"/>
              </a:rPr>
              <a:t>Remote Location</a:t>
            </a:r>
          </a:p>
        </p:txBody>
      </p:sp>
      <p:grpSp>
        <p:nvGrpSpPr>
          <p:cNvPr id="404" name="Group 403"/>
          <p:cNvGrpSpPr/>
          <p:nvPr/>
        </p:nvGrpSpPr>
        <p:grpSpPr>
          <a:xfrm>
            <a:off x="1233969" y="2129986"/>
            <a:ext cx="1956427" cy="905522"/>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272939" y="2118053"/>
            <a:ext cx="507616" cy="415083"/>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60" name="Picture 15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505" y="2626155"/>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302" y="2676959"/>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stCxn id="160" idx="2"/>
            <a:endCxn id="122" idx="0"/>
          </p:cNvCxnSpPr>
          <p:nvPr/>
        </p:nvCxnSpPr>
        <p:spPr>
          <a:xfrm>
            <a:off x="5887333" y="2935604"/>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22" idx="0"/>
            <a:endCxn id="161" idx="2"/>
          </p:cNvCxnSpPr>
          <p:nvPr/>
        </p:nvCxnSpPr>
        <p:spPr>
          <a:xfrm flipV="1">
            <a:off x="6327980" y="2941441"/>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222236" y="3454940"/>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7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378" y="1610610"/>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124" y="1533294"/>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a:endCxn id="161" idx="0"/>
          </p:cNvCxnSpPr>
          <p:nvPr/>
        </p:nvCxnSpPr>
        <p:spPr>
          <a:xfrm>
            <a:off x="6652413" y="1849978"/>
            <a:ext cx="84715" cy="8269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V="1">
            <a:off x="5887331" y="1927294"/>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5887331" y="1849978"/>
            <a:ext cx="765082" cy="77617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150666" y="1927294"/>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0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296" y="1462758"/>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704" y="1583015"/>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a:stCxn id="380" idx="0"/>
            <a:endCxn id="207" idx="1"/>
          </p:cNvCxnSpPr>
          <p:nvPr/>
        </p:nvCxnSpPr>
        <p:spPr>
          <a:xfrm flipV="1">
            <a:off x="2086051" y="1621100"/>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380" idx="0"/>
            <a:endCxn id="208" idx="1"/>
          </p:cNvCxnSpPr>
          <p:nvPr/>
        </p:nvCxnSpPr>
        <p:spPr>
          <a:xfrm flipV="1">
            <a:off x="2086051" y="1741357"/>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372" idx="0"/>
            <a:endCxn id="207" idx="1"/>
          </p:cNvCxnSpPr>
          <p:nvPr/>
        </p:nvCxnSpPr>
        <p:spPr>
          <a:xfrm flipV="1">
            <a:off x="2445390" y="1621100"/>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372" idx="0"/>
            <a:endCxn id="208" idx="1"/>
          </p:cNvCxnSpPr>
          <p:nvPr/>
        </p:nvCxnSpPr>
        <p:spPr>
          <a:xfrm flipV="1">
            <a:off x="2445390" y="1741357"/>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963" y="4032435"/>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026" y="407164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14" name="Straight Connector 213"/>
          <p:cNvCxnSpPr>
            <a:stCxn id="376" idx="2"/>
            <a:endCxn id="138" idx="0"/>
          </p:cNvCxnSpPr>
          <p:nvPr/>
        </p:nvCxnSpPr>
        <p:spPr>
          <a:xfrm flipH="1">
            <a:off x="2935281" y="3035508"/>
            <a:ext cx="86650" cy="6644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377" idx="2"/>
            <a:endCxn id="138" idx="0"/>
          </p:cNvCxnSpPr>
          <p:nvPr/>
        </p:nvCxnSpPr>
        <p:spPr>
          <a:xfrm>
            <a:off x="2494026" y="3026519"/>
            <a:ext cx="441255" cy="6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2770034" y="3558969"/>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2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3247" y="3445809"/>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22" name="Straight Connector 221"/>
          <p:cNvCxnSpPr>
            <a:stCxn id="161" idx="2"/>
            <a:endCxn id="221" idx="0"/>
          </p:cNvCxnSpPr>
          <p:nvPr/>
        </p:nvCxnSpPr>
        <p:spPr>
          <a:xfrm flipH="1">
            <a:off x="5561376" y="2941441"/>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160" idx="2"/>
            <a:endCxn id="221" idx="0"/>
          </p:cNvCxnSpPr>
          <p:nvPr/>
        </p:nvCxnSpPr>
        <p:spPr>
          <a:xfrm flipH="1">
            <a:off x="5561377" y="2935604"/>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5563380" y="3347101"/>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3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9268" y="361925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Straight Connector 231"/>
          <p:cNvCxnSpPr>
            <a:stCxn id="231" idx="0"/>
            <a:endCxn id="375" idx="2"/>
          </p:cNvCxnSpPr>
          <p:nvPr/>
        </p:nvCxnSpPr>
        <p:spPr>
          <a:xfrm flipH="1" flipV="1">
            <a:off x="1402435" y="3025377"/>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1" idx="0"/>
            <a:endCxn id="374" idx="2"/>
          </p:cNvCxnSpPr>
          <p:nvPr/>
        </p:nvCxnSpPr>
        <p:spPr>
          <a:xfrm flipV="1">
            <a:off x="1850142" y="3026519"/>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1700784" y="3476791"/>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97" name="Rounded Rectangle 196"/>
          <p:cNvSpPr/>
          <p:nvPr/>
        </p:nvSpPr>
        <p:spPr>
          <a:xfrm>
            <a:off x="73363" y="1823611"/>
            <a:ext cx="3911565" cy="222888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296" name="TextBox 295"/>
          <p:cNvSpPr txBox="1"/>
          <p:nvPr/>
        </p:nvSpPr>
        <p:spPr>
          <a:xfrm>
            <a:off x="2000257" y="2122891"/>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5" name="Cloud 4"/>
          <p:cNvSpPr/>
          <p:nvPr/>
        </p:nvSpPr>
        <p:spPr>
          <a:xfrm>
            <a:off x="5919165" y="3035508"/>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p:cNvSpPr txBox="1"/>
          <p:nvPr/>
        </p:nvSpPr>
        <p:spPr>
          <a:xfrm>
            <a:off x="6096916" y="3054845"/>
            <a:ext cx="700833" cy="246221"/>
          </a:xfrm>
          <a:prstGeom prst="rect">
            <a:avLst/>
          </a:prstGeom>
          <a:noFill/>
        </p:spPr>
        <p:txBody>
          <a:bodyPr wrap="none" rtlCol="0">
            <a:spAutoFit/>
          </a:bodyPr>
          <a:lstStyle/>
          <a:p>
            <a:r>
              <a:rPr lang="en-US" sz="1000" dirty="0">
                <a:solidFill>
                  <a:schemeClr val="bg2"/>
                </a:solidFill>
              </a:rPr>
              <a:t>RL L3out</a:t>
            </a:r>
          </a:p>
        </p:txBody>
      </p:sp>
      <p:sp>
        <p:nvSpPr>
          <p:cNvPr id="130" name="Cloud 129"/>
          <p:cNvSpPr/>
          <p:nvPr/>
        </p:nvSpPr>
        <p:spPr>
          <a:xfrm>
            <a:off x="2050807" y="3065767"/>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9" name="TextBox 218"/>
          <p:cNvSpPr txBox="1"/>
          <p:nvPr/>
        </p:nvSpPr>
        <p:spPr>
          <a:xfrm>
            <a:off x="2216507" y="3148148"/>
            <a:ext cx="1119217" cy="246221"/>
          </a:xfrm>
          <a:prstGeom prst="rect">
            <a:avLst/>
          </a:prstGeom>
          <a:noFill/>
          <a:ln>
            <a:noFill/>
          </a:ln>
        </p:spPr>
        <p:txBody>
          <a:bodyPr wrap="none" rtlCol="0">
            <a:spAutoFit/>
          </a:bodyPr>
          <a:lstStyle/>
          <a:p>
            <a:r>
              <a:rPr lang="en-US" sz="1000" dirty="0">
                <a:solidFill>
                  <a:schemeClr val="bg2"/>
                </a:solidFill>
              </a:rPr>
              <a:t>Local-Pod-L3out</a:t>
            </a:r>
          </a:p>
        </p:txBody>
      </p:sp>
      <p:sp>
        <p:nvSpPr>
          <p:cNvPr id="10" name="Freeform 9"/>
          <p:cNvSpPr/>
          <p:nvPr/>
        </p:nvSpPr>
        <p:spPr>
          <a:xfrm>
            <a:off x="5547465" y="1750792"/>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839" y="4319296"/>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824" y="4381416"/>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62786" y="3349918"/>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33" name="TextBox 132"/>
          <p:cNvSpPr txBox="1"/>
          <p:nvPr/>
        </p:nvSpPr>
        <p:spPr>
          <a:xfrm>
            <a:off x="1039639" y="3481511"/>
            <a:ext cx="768188" cy="518705"/>
          </a:xfrm>
          <a:prstGeom prst="rect">
            <a:avLst/>
          </a:prstGeom>
          <a:noFill/>
        </p:spPr>
        <p:txBody>
          <a:bodyPr wrap="none" rtlCol="0">
            <a:spAutoFit/>
          </a:bodyPr>
          <a:lstStyle/>
          <a:p>
            <a:pPr algn="ctr"/>
            <a:r>
              <a:rPr lang="en-US" sz="933" dirty="0"/>
              <a:t>EP2</a:t>
            </a:r>
          </a:p>
          <a:p>
            <a:pPr algn="ctr"/>
            <a:r>
              <a:rPr lang="en-US" sz="933" dirty="0"/>
              <a:t>100.1.1.2</a:t>
            </a:r>
          </a:p>
        </p:txBody>
      </p:sp>
      <p:sp>
        <p:nvSpPr>
          <p:cNvPr id="16" name="TextBox 15"/>
          <p:cNvSpPr txBox="1"/>
          <p:nvPr/>
        </p:nvSpPr>
        <p:spPr>
          <a:xfrm>
            <a:off x="6572479" y="3788641"/>
            <a:ext cx="857927" cy="235898"/>
          </a:xfrm>
          <a:prstGeom prst="rect">
            <a:avLst/>
          </a:prstGeom>
          <a:solidFill>
            <a:schemeClr val="bg2"/>
          </a:solidFill>
          <a:ln>
            <a:solidFill>
              <a:schemeClr val="tx1"/>
            </a:solidFill>
          </a:ln>
        </p:spPr>
        <p:txBody>
          <a:bodyPr wrap="none" rtlCol="0">
            <a:spAutoFit/>
          </a:bodyPr>
          <a:lstStyle/>
          <a:p>
            <a:r>
              <a:rPr lang="en-US" sz="933" dirty="0"/>
              <a:t>100.1.1.0/24</a:t>
            </a:r>
            <a:endParaRPr lang="en-US" dirty="0"/>
          </a:p>
        </p:txBody>
      </p:sp>
      <p:sp>
        <p:nvSpPr>
          <p:cNvPr id="136" name="TextBox 135"/>
          <p:cNvSpPr txBox="1"/>
          <p:nvPr/>
        </p:nvSpPr>
        <p:spPr>
          <a:xfrm>
            <a:off x="3083029" y="3740022"/>
            <a:ext cx="857927" cy="235898"/>
          </a:xfrm>
          <a:prstGeom prst="rect">
            <a:avLst/>
          </a:prstGeom>
          <a:solidFill>
            <a:schemeClr val="bg2"/>
          </a:solidFill>
          <a:ln>
            <a:solidFill>
              <a:schemeClr val="tx1"/>
            </a:solidFill>
          </a:ln>
        </p:spPr>
        <p:txBody>
          <a:bodyPr wrap="none" rtlCol="0">
            <a:spAutoFit/>
          </a:bodyPr>
          <a:lstStyle/>
          <a:p>
            <a:r>
              <a:rPr lang="en-US" sz="933" dirty="0"/>
              <a:t>100.1.1.0/24</a:t>
            </a:r>
            <a:endParaRPr lang="en-US" dirty="0"/>
          </a:p>
        </p:txBody>
      </p:sp>
      <p:sp>
        <p:nvSpPr>
          <p:cNvPr id="21" name="TextBox 20"/>
          <p:cNvSpPr txBox="1"/>
          <p:nvPr/>
        </p:nvSpPr>
        <p:spPr>
          <a:xfrm>
            <a:off x="3456517" y="2921185"/>
            <a:ext cx="1125101" cy="523028"/>
          </a:xfrm>
          <a:prstGeom prst="rect">
            <a:avLst/>
          </a:prstGeom>
          <a:solidFill>
            <a:schemeClr val="bg2"/>
          </a:solidFill>
          <a:ln>
            <a:solidFill>
              <a:schemeClr val="tx1"/>
            </a:solidFill>
          </a:ln>
        </p:spPr>
        <p:txBody>
          <a:bodyPr wrap="square" rtlCol="0">
            <a:spAutoFit/>
          </a:bodyPr>
          <a:lstStyle/>
          <a:p>
            <a:r>
              <a:rPr lang="en-US" sz="933" dirty="0"/>
              <a:t>Subnet route advertisement from BL</a:t>
            </a:r>
          </a:p>
        </p:txBody>
      </p:sp>
      <p:cxnSp>
        <p:nvCxnSpPr>
          <p:cNvPr id="23" name="Straight Arrow Connector 22"/>
          <p:cNvCxnSpPr>
            <a:stCxn id="21" idx="2"/>
            <a:endCxn id="136" idx="0"/>
          </p:cNvCxnSpPr>
          <p:nvPr/>
        </p:nvCxnSpPr>
        <p:spPr>
          <a:xfrm flipH="1">
            <a:off x="3511993" y="3444213"/>
            <a:ext cx="507075" cy="295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6978744" y="2894189"/>
            <a:ext cx="1125101" cy="553998"/>
          </a:xfrm>
          <a:prstGeom prst="rect">
            <a:avLst/>
          </a:prstGeom>
          <a:solidFill>
            <a:schemeClr val="bg2"/>
          </a:solidFill>
          <a:ln>
            <a:solidFill>
              <a:schemeClr val="tx1"/>
            </a:solidFill>
          </a:ln>
        </p:spPr>
        <p:txBody>
          <a:bodyPr wrap="square" rtlCol="0">
            <a:spAutoFit/>
          </a:bodyPr>
          <a:lstStyle/>
          <a:p>
            <a:r>
              <a:rPr lang="en-US" sz="1000" dirty="0"/>
              <a:t>Subnet route advertisement from RL</a:t>
            </a:r>
          </a:p>
        </p:txBody>
      </p:sp>
      <p:cxnSp>
        <p:nvCxnSpPr>
          <p:cNvPr id="26" name="Straight Arrow Connector 25"/>
          <p:cNvCxnSpPr>
            <a:stCxn id="144" idx="2"/>
          </p:cNvCxnSpPr>
          <p:nvPr/>
        </p:nvCxnSpPr>
        <p:spPr>
          <a:xfrm flipH="1">
            <a:off x="7070722" y="3448187"/>
            <a:ext cx="470573" cy="315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0927" y="3523553"/>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a:endCxn id="122" idx="2"/>
          </p:cNvCxnSpPr>
          <p:nvPr/>
        </p:nvCxnSpPr>
        <p:spPr>
          <a:xfrm flipV="1">
            <a:off x="6107656" y="3911652"/>
            <a:ext cx="220325" cy="21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8"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8228" y="3699920"/>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30" name="Straight Connector 229"/>
          <p:cNvCxnSpPr>
            <a:stCxn id="138" idx="2"/>
            <a:endCxn id="213" idx="1"/>
          </p:cNvCxnSpPr>
          <p:nvPr/>
        </p:nvCxnSpPr>
        <p:spPr>
          <a:xfrm>
            <a:off x="2935280" y="4088018"/>
            <a:ext cx="265746" cy="141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Freeform 20"/>
          <p:cNvSpPr>
            <a:spLocks noEditPoints="1"/>
          </p:cNvSpPr>
          <p:nvPr/>
        </p:nvSpPr>
        <p:spPr bwMode="auto">
          <a:xfrm flipH="1">
            <a:off x="7640460" y="4546959"/>
            <a:ext cx="220550" cy="388265"/>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57" name="TextBox 156"/>
          <p:cNvSpPr txBox="1"/>
          <p:nvPr/>
        </p:nvSpPr>
        <p:spPr>
          <a:xfrm>
            <a:off x="4280342" y="4100357"/>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158" name="TextBox 157"/>
          <p:cNvSpPr txBox="1"/>
          <p:nvPr/>
        </p:nvSpPr>
        <p:spPr>
          <a:xfrm>
            <a:off x="4070867" y="431326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7" name="Freeform 16"/>
          <p:cNvSpPr/>
          <p:nvPr/>
        </p:nvSpPr>
        <p:spPr>
          <a:xfrm>
            <a:off x="5497288" y="2780462"/>
            <a:ext cx="2038942" cy="2013160"/>
          </a:xfrm>
          <a:custGeom>
            <a:avLst/>
            <a:gdLst>
              <a:gd name="connsiteX0" fmla="*/ 0 w 2038942"/>
              <a:gd name="connsiteY0" fmla="*/ 723913 h 2013160"/>
              <a:gd name="connsiteX1" fmla="*/ 301014 w 2038942"/>
              <a:gd name="connsiteY1" fmla="*/ 2616 h 2013160"/>
              <a:gd name="connsiteX2" fmla="*/ 886002 w 2038942"/>
              <a:gd name="connsiteY2" fmla="*/ 951093 h 2013160"/>
              <a:gd name="connsiteX3" fmla="*/ 607707 w 2038942"/>
              <a:gd name="connsiteY3" fmla="*/ 1422492 h 2013160"/>
              <a:gd name="connsiteX4" fmla="*/ 681540 w 2038942"/>
              <a:gd name="connsiteY4" fmla="*/ 1774621 h 2013160"/>
              <a:gd name="connsiteX5" fmla="*/ 2038942 w 2038942"/>
              <a:gd name="connsiteY5" fmla="*/ 2013160 h 201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942" h="2013160">
                <a:moveTo>
                  <a:pt x="0" y="723913"/>
                </a:moveTo>
                <a:cubicBezTo>
                  <a:pt x="76673" y="344333"/>
                  <a:pt x="153347" y="-35247"/>
                  <a:pt x="301014" y="2616"/>
                </a:cubicBezTo>
                <a:cubicBezTo>
                  <a:pt x="448681" y="40479"/>
                  <a:pt x="834887" y="714447"/>
                  <a:pt x="886002" y="951093"/>
                </a:cubicBezTo>
                <a:cubicBezTo>
                  <a:pt x="937117" y="1187739"/>
                  <a:pt x="641784" y="1285237"/>
                  <a:pt x="607707" y="1422492"/>
                </a:cubicBezTo>
                <a:cubicBezTo>
                  <a:pt x="573630" y="1559747"/>
                  <a:pt x="443001" y="1676176"/>
                  <a:pt x="681540" y="1774621"/>
                </a:cubicBezTo>
                <a:cubicBezTo>
                  <a:pt x="920079" y="1873066"/>
                  <a:pt x="1479510" y="1943113"/>
                  <a:pt x="2038942" y="2013160"/>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Left-Right Arrow 122"/>
          <p:cNvSpPr/>
          <p:nvPr/>
        </p:nvSpPr>
        <p:spPr>
          <a:xfrm>
            <a:off x="6088614" y="2737762"/>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a:extLst>
              <a:ext uri="{FF2B5EF4-FFF2-40B4-BE49-F238E27FC236}">
                <a16:creationId xmlns:a16="http://schemas.microsoft.com/office/drawing/2014/main" id="{75B742F3-A3ED-4705-B877-1AD304BADD42}"/>
              </a:ext>
            </a:extLst>
          </p:cNvPr>
          <p:cNvGrpSpPr/>
          <p:nvPr/>
        </p:nvGrpSpPr>
        <p:grpSpPr>
          <a:xfrm>
            <a:off x="7901841" y="4442973"/>
            <a:ext cx="1080677" cy="383324"/>
            <a:chOff x="7901841" y="4442973"/>
            <a:chExt cx="1080677" cy="383324"/>
          </a:xfrm>
        </p:grpSpPr>
        <p:sp>
          <p:nvSpPr>
            <p:cNvPr id="125" name="TextBox 124">
              <a:extLst>
                <a:ext uri="{FF2B5EF4-FFF2-40B4-BE49-F238E27FC236}">
                  <a16:creationId xmlns:a16="http://schemas.microsoft.com/office/drawing/2014/main" id="{EB9FEB60-8A56-4247-BFDA-8EFA70A56C4C}"/>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26" name="TextBox 125">
              <a:extLst>
                <a:ext uri="{FF2B5EF4-FFF2-40B4-BE49-F238E27FC236}">
                  <a16:creationId xmlns:a16="http://schemas.microsoft.com/office/drawing/2014/main" id="{950B5295-C486-488A-B494-84FF11E247E2}"/>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sp>
        <p:nvSpPr>
          <p:cNvPr id="2" name="Freeform: Shape 1">
            <a:extLst>
              <a:ext uri="{FF2B5EF4-FFF2-40B4-BE49-F238E27FC236}">
                <a16:creationId xmlns:a16="http://schemas.microsoft.com/office/drawing/2014/main" id="{A891DA9C-0EFF-46DC-87C8-7D7ABF3D2D40}"/>
              </a:ext>
            </a:extLst>
          </p:cNvPr>
          <p:cNvSpPr/>
          <p:nvPr/>
        </p:nvSpPr>
        <p:spPr>
          <a:xfrm>
            <a:off x="2858326" y="3635298"/>
            <a:ext cx="4652020" cy="1371600"/>
          </a:xfrm>
          <a:custGeom>
            <a:avLst/>
            <a:gdLst>
              <a:gd name="connsiteX0" fmla="*/ 4652020 w 4652020"/>
              <a:gd name="connsiteY0" fmla="*/ 1371600 h 1371600"/>
              <a:gd name="connsiteX1" fmla="*/ 3252542 w 4652020"/>
              <a:gd name="connsiteY1" fmla="*/ 797312 h 1371600"/>
              <a:gd name="connsiteX2" fmla="*/ 403406 w 4652020"/>
              <a:gd name="connsiteY2" fmla="*/ 641195 h 1371600"/>
              <a:gd name="connsiteX3" fmla="*/ 13113 w 4652020"/>
              <a:gd name="connsiteY3" fmla="*/ 200722 h 1371600"/>
              <a:gd name="connsiteX4" fmla="*/ 130201 w 465202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2020" h="1371600">
                <a:moveTo>
                  <a:pt x="4652020" y="1371600"/>
                </a:moveTo>
                <a:cubicBezTo>
                  <a:pt x="4306332" y="1145323"/>
                  <a:pt x="3960644" y="919046"/>
                  <a:pt x="3252542" y="797312"/>
                </a:cubicBezTo>
                <a:cubicBezTo>
                  <a:pt x="2544440" y="675578"/>
                  <a:pt x="943311" y="740627"/>
                  <a:pt x="403406" y="641195"/>
                </a:cubicBezTo>
                <a:cubicBezTo>
                  <a:pt x="-136499" y="541763"/>
                  <a:pt x="58647" y="307588"/>
                  <a:pt x="13113" y="200722"/>
                </a:cubicBezTo>
                <a:cubicBezTo>
                  <a:pt x="-32421" y="93856"/>
                  <a:pt x="48890" y="46928"/>
                  <a:pt x="130201" y="0"/>
                </a:cubicBezTo>
              </a:path>
            </a:pathLst>
          </a:custGeom>
          <a:noFill/>
          <a:ln>
            <a:solidFill>
              <a:schemeClr val="accent5"/>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91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2"/>
          <p:cNvSpPr>
            <a:spLocks noGrp="1"/>
          </p:cNvSpPr>
          <p:nvPr>
            <p:ph type="title" idx="4294967295"/>
          </p:nvPr>
        </p:nvSpPr>
        <p:spPr>
          <a:xfrm>
            <a:off x="0" y="120650"/>
            <a:ext cx="8266113" cy="434975"/>
          </a:xfrm>
        </p:spPr>
        <p:txBody>
          <a:bodyPr/>
          <a:lstStyle/>
          <a:p>
            <a:pPr>
              <a:lnSpc>
                <a:spcPct val="100000"/>
              </a:lnSpc>
            </a:pPr>
            <a:r>
              <a:rPr lang="en-US" dirty="0"/>
              <a:t>Host route advertisement from BL</a:t>
            </a:r>
          </a:p>
        </p:txBody>
      </p:sp>
      <p:sp>
        <p:nvSpPr>
          <p:cNvPr id="3" name="Text Placeholder 2"/>
          <p:cNvSpPr>
            <a:spLocks noGrp="1"/>
          </p:cNvSpPr>
          <p:nvPr>
            <p:ph type="body" sz="quarter" idx="4294967295"/>
          </p:nvPr>
        </p:nvSpPr>
        <p:spPr>
          <a:xfrm>
            <a:off x="0" y="546100"/>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Ingress path optimization</a:t>
            </a:r>
          </a:p>
        </p:txBody>
      </p:sp>
      <p:pic>
        <p:nvPicPr>
          <p:cNvPr id="216" name="Picture 215" descr="Device_cloud_white_3041_RGB.png"/>
          <p:cNvPicPr>
            <a:picLocks noChangeAspect="1"/>
          </p:cNvPicPr>
          <p:nvPr/>
        </p:nvPicPr>
        <p:blipFill>
          <a:blip r:embed="rId3" cstate="print"/>
          <a:stretch>
            <a:fillRect/>
          </a:stretch>
        </p:blipFill>
        <p:spPr>
          <a:xfrm>
            <a:off x="652109" y="4080566"/>
            <a:ext cx="7073789" cy="495076"/>
          </a:xfrm>
          <a:prstGeom prst="rect">
            <a:avLst/>
          </a:prstGeom>
          <a:noFill/>
          <a:ln>
            <a:noFill/>
            <a:prstDash val="sysDash"/>
            <a:headEnd type="none" w="med" len="med"/>
            <a:tailEnd type="triangle" w="med" len="med"/>
          </a:ln>
          <a:effectLst/>
        </p:spPr>
      </p:pic>
      <p:sp>
        <p:nvSpPr>
          <p:cNvPr id="195" name="Cloud 194"/>
          <p:cNvSpPr/>
          <p:nvPr/>
        </p:nvSpPr>
        <p:spPr>
          <a:xfrm>
            <a:off x="2465408" y="1423299"/>
            <a:ext cx="4459546" cy="459998"/>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196" name="Rounded Rectangle 195"/>
          <p:cNvSpPr/>
          <p:nvPr/>
        </p:nvSpPr>
        <p:spPr>
          <a:xfrm>
            <a:off x="4659032" y="1822131"/>
            <a:ext cx="4010527" cy="207437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98" name="Rectangle 197"/>
          <p:cNvSpPr/>
          <p:nvPr/>
        </p:nvSpPr>
        <p:spPr>
          <a:xfrm>
            <a:off x="290587" y="4061408"/>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sp>
        <p:nvSpPr>
          <p:cNvPr id="199" name="Rectangle 198"/>
          <p:cNvSpPr/>
          <p:nvPr/>
        </p:nvSpPr>
        <p:spPr>
          <a:xfrm>
            <a:off x="7127061" y="3973970"/>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377A3"/>
                </a:solidFill>
                <a:latin typeface="Arial"/>
                <a:ea typeface="ＭＳ Ｐゴシック" panose="020B0600070205080204" pitchFamily="34" charset="-128"/>
                <a:cs typeface="+mn-cs"/>
              </a:rPr>
              <a:t>Remote Location</a:t>
            </a:r>
          </a:p>
        </p:txBody>
      </p:sp>
      <p:grpSp>
        <p:nvGrpSpPr>
          <p:cNvPr id="404" name="Group 403"/>
          <p:cNvGrpSpPr/>
          <p:nvPr/>
        </p:nvGrpSpPr>
        <p:grpSpPr>
          <a:xfrm>
            <a:off x="1233969" y="2129986"/>
            <a:ext cx="1956427" cy="905522"/>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272939" y="2118053"/>
            <a:ext cx="507616" cy="415083"/>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60" name="Picture 15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505" y="2626155"/>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302" y="2676959"/>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stCxn id="160" idx="2"/>
            <a:endCxn id="122" idx="0"/>
          </p:cNvCxnSpPr>
          <p:nvPr/>
        </p:nvCxnSpPr>
        <p:spPr>
          <a:xfrm>
            <a:off x="5887333" y="2935604"/>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22" idx="0"/>
            <a:endCxn id="161" idx="2"/>
          </p:cNvCxnSpPr>
          <p:nvPr/>
        </p:nvCxnSpPr>
        <p:spPr>
          <a:xfrm flipV="1">
            <a:off x="6327980" y="2941441"/>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222236" y="3454940"/>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7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378" y="1610610"/>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124" y="1533294"/>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a:endCxn id="161" idx="0"/>
          </p:cNvCxnSpPr>
          <p:nvPr/>
        </p:nvCxnSpPr>
        <p:spPr>
          <a:xfrm>
            <a:off x="6652413" y="1849978"/>
            <a:ext cx="84715" cy="8269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V="1">
            <a:off x="5887331" y="1927294"/>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5887331" y="1849978"/>
            <a:ext cx="765082" cy="77617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150666" y="1927294"/>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0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296" y="1462758"/>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704" y="1583015"/>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a:stCxn id="380" idx="0"/>
            <a:endCxn id="207" idx="1"/>
          </p:cNvCxnSpPr>
          <p:nvPr/>
        </p:nvCxnSpPr>
        <p:spPr>
          <a:xfrm flipV="1">
            <a:off x="2086051" y="1621100"/>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380" idx="0"/>
            <a:endCxn id="208" idx="1"/>
          </p:cNvCxnSpPr>
          <p:nvPr/>
        </p:nvCxnSpPr>
        <p:spPr>
          <a:xfrm flipV="1">
            <a:off x="2086051" y="1741357"/>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372" idx="0"/>
            <a:endCxn id="207" idx="1"/>
          </p:cNvCxnSpPr>
          <p:nvPr/>
        </p:nvCxnSpPr>
        <p:spPr>
          <a:xfrm flipV="1">
            <a:off x="2445390" y="1621100"/>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372" idx="0"/>
            <a:endCxn id="208" idx="1"/>
          </p:cNvCxnSpPr>
          <p:nvPr/>
        </p:nvCxnSpPr>
        <p:spPr>
          <a:xfrm flipV="1">
            <a:off x="2445390" y="1741357"/>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963" y="4032435"/>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026" y="407164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14" name="Straight Connector 213"/>
          <p:cNvCxnSpPr>
            <a:stCxn id="376" idx="2"/>
            <a:endCxn id="138" idx="0"/>
          </p:cNvCxnSpPr>
          <p:nvPr/>
        </p:nvCxnSpPr>
        <p:spPr>
          <a:xfrm flipH="1">
            <a:off x="2935281" y="3035508"/>
            <a:ext cx="86650" cy="6644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377" idx="2"/>
            <a:endCxn id="138" idx="0"/>
          </p:cNvCxnSpPr>
          <p:nvPr/>
        </p:nvCxnSpPr>
        <p:spPr>
          <a:xfrm>
            <a:off x="2494026" y="3026519"/>
            <a:ext cx="441255" cy="6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2770034" y="3558969"/>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2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3247" y="3445809"/>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22" name="Straight Connector 221"/>
          <p:cNvCxnSpPr>
            <a:stCxn id="161" idx="2"/>
            <a:endCxn id="221" idx="0"/>
          </p:cNvCxnSpPr>
          <p:nvPr/>
        </p:nvCxnSpPr>
        <p:spPr>
          <a:xfrm flipH="1">
            <a:off x="5561376" y="2941441"/>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160" idx="2"/>
            <a:endCxn id="221" idx="0"/>
          </p:cNvCxnSpPr>
          <p:nvPr/>
        </p:nvCxnSpPr>
        <p:spPr>
          <a:xfrm flipH="1">
            <a:off x="5561377" y="2935604"/>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5563380" y="3347101"/>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3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9268" y="361925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Straight Connector 231"/>
          <p:cNvCxnSpPr>
            <a:stCxn id="231" idx="0"/>
            <a:endCxn id="375" idx="2"/>
          </p:cNvCxnSpPr>
          <p:nvPr/>
        </p:nvCxnSpPr>
        <p:spPr>
          <a:xfrm flipH="1" flipV="1">
            <a:off x="1402435" y="3025377"/>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1" idx="0"/>
            <a:endCxn id="374" idx="2"/>
          </p:cNvCxnSpPr>
          <p:nvPr/>
        </p:nvCxnSpPr>
        <p:spPr>
          <a:xfrm flipV="1">
            <a:off x="1850142" y="3026519"/>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1700784" y="3476791"/>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97" name="Rounded Rectangle 196"/>
          <p:cNvSpPr/>
          <p:nvPr/>
        </p:nvSpPr>
        <p:spPr>
          <a:xfrm>
            <a:off x="73363" y="1823611"/>
            <a:ext cx="3911565" cy="222888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296" name="TextBox 295"/>
          <p:cNvSpPr txBox="1"/>
          <p:nvPr/>
        </p:nvSpPr>
        <p:spPr>
          <a:xfrm>
            <a:off x="2000257" y="2122891"/>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5" name="Cloud 4"/>
          <p:cNvSpPr/>
          <p:nvPr/>
        </p:nvSpPr>
        <p:spPr>
          <a:xfrm>
            <a:off x="5919165" y="3035508"/>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p:cNvSpPr txBox="1"/>
          <p:nvPr/>
        </p:nvSpPr>
        <p:spPr>
          <a:xfrm>
            <a:off x="6096916" y="3054845"/>
            <a:ext cx="700833" cy="246221"/>
          </a:xfrm>
          <a:prstGeom prst="rect">
            <a:avLst/>
          </a:prstGeom>
          <a:noFill/>
        </p:spPr>
        <p:txBody>
          <a:bodyPr wrap="none" rtlCol="0">
            <a:spAutoFit/>
          </a:bodyPr>
          <a:lstStyle/>
          <a:p>
            <a:r>
              <a:rPr lang="en-US" sz="1000" dirty="0">
                <a:solidFill>
                  <a:schemeClr val="bg2"/>
                </a:solidFill>
              </a:rPr>
              <a:t>RL L3out</a:t>
            </a:r>
          </a:p>
        </p:txBody>
      </p:sp>
      <p:sp>
        <p:nvSpPr>
          <p:cNvPr id="130" name="Cloud 129"/>
          <p:cNvSpPr/>
          <p:nvPr/>
        </p:nvSpPr>
        <p:spPr>
          <a:xfrm>
            <a:off x="2050807" y="3065767"/>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9" name="TextBox 218"/>
          <p:cNvSpPr txBox="1"/>
          <p:nvPr/>
        </p:nvSpPr>
        <p:spPr>
          <a:xfrm>
            <a:off x="2216507" y="3148148"/>
            <a:ext cx="1119217" cy="246221"/>
          </a:xfrm>
          <a:prstGeom prst="rect">
            <a:avLst/>
          </a:prstGeom>
          <a:noFill/>
          <a:ln>
            <a:noFill/>
          </a:ln>
        </p:spPr>
        <p:txBody>
          <a:bodyPr wrap="none" rtlCol="0">
            <a:spAutoFit/>
          </a:bodyPr>
          <a:lstStyle/>
          <a:p>
            <a:r>
              <a:rPr lang="en-US" sz="1000" dirty="0">
                <a:solidFill>
                  <a:schemeClr val="bg2"/>
                </a:solidFill>
              </a:rPr>
              <a:t>Local-Pod-L3out</a:t>
            </a:r>
          </a:p>
        </p:txBody>
      </p:sp>
      <p:sp>
        <p:nvSpPr>
          <p:cNvPr id="10" name="Freeform 9"/>
          <p:cNvSpPr/>
          <p:nvPr/>
        </p:nvSpPr>
        <p:spPr>
          <a:xfrm>
            <a:off x="5547465" y="1750792"/>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839" y="4319296"/>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824" y="4381416"/>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62786" y="3349918"/>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33" name="TextBox 132"/>
          <p:cNvSpPr txBox="1"/>
          <p:nvPr/>
        </p:nvSpPr>
        <p:spPr>
          <a:xfrm>
            <a:off x="1039639" y="3481511"/>
            <a:ext cx="768188" cy="518705"/>
          </a:xfrm>
          <a:prstGeom prst="rect">
            <a:avLst/>
          </a:prstGeom>
          <a:noFill/>
        </p:spPr>
        <p:txBody>
          <a:bodyPr wrap="none" rtlCol="0">
            <a:spAutoFit/>
          </a:bodyPr>
          <a:lstStyle/>
          <a:p>
            <a:pPr algn="ctr"/>
            <a:r>
              <a:rPr lang="en-US" sz="933" dirty="0"/>
              <a:t>EP2</a:t>
            </a:r>
          </a:p>
          <a:p>
            <a:pPr algn="ctr"/>
            <a:r>
              <a:rPr lang="en-US" sz="933" dirty="0"/>
              <a:t>100.1.1.2</a:t>
            </a:r>
          </a:p>
        </p:txBody>
      </p:sp>
      <p:sp>
        <p:nvSpPr>
          <p:cNvPr id="16" name="TextBox 15"/>
          <p:cNvSpPr txBox="1"/>
          <p:nvPr/>
        </p:nvSpPr>
        <p:spPr>
          <a:xfrm>
            <a:off x="6572479" y="3788641"/>
            <a:ext cx="857927" cy="235898"/>
          </a:xfrm>
          <a:prstGeom prst="rect">
            <a:avLst/>
          </a:prstGeom>
          <a:solidFill>
            <a:schemeClr val="bg2"/>
          </a:solidFill>
          <a:ln>
            <a:solidFill>
              <a:schemeClr val="tx1"/>
            </a:solidFill>
          </a:ln>
        </p:spPr>
        <p:txBody>
          <a:bodyPr wrap="none" rtlCol="0">
            <a:spAutoFit/>
          </a:bodyPr>
          <a:lstStyle/>
          <a:p>
            <a:r>
              <a:rPr lang="en-US" sz="933" dirty="0"/>
              <a:t>100.1.1.1/32</a:t>
            </a:r>
            <a:endParaRPr lang="en-US" dirty="0"/>
          </a:p>
        </p:txBody>
      </p:sp>
      <p:sp>
        <p:nvSpPr>
          <p:cNvPr id="136" name="TextBox 135"/>
          <p:cNvSpPr txBox="1"/>
          <p:nvPr/>
        </p:nvSpPr>
        <p:spPr>
          <a:xfrm>
            <a:off x="3083029" y="3740022"/>
            <a:ext cx="857927" cy="235898"/>
          </a:xfrm>
          <a:prstGeom prst="rect">
            <a:avLst/>
          </a:prstGeom>
          <a:solidFill>
            <a:schemeClr val="bg2"/>
          </a:solidFill>
          <a:ln>
            <a:solidFill>
              <a:schemeClr val="tx1"/>
            </a:solidFill>
          </a:ln>
        </p:spPr>
        <p:txBody>
          <a:bodyPr wrap="none" rtlCol="0">
            <a:spAutoFit/>
          </a:bodyPr>
          <a:lstStyle/>
          <a:p>
            <a:r>
              <a:rPr lang="en-US" sz="933" dirty="0"/>
              <a:t>100.1.1.2/32</a:t>
            </a:r>
            <a:endParaRPr lang="en-US" dirty="0"/>
          </a:p>
        </p:txBody>
      </p:sp>
      <p:sp>
        <p:nvSpPr>
          <p:cNvPr id="21" name="TextBox 20"/>
          <p:cNvSpPr txBox="1"/>
          <p:nvPr/>
        </p:nvSpPr>
        <p:spPr>
          <a:xfrm>
            <a:off x="3456517" y="2921185"/>
            <a:ext cx="1125101" cy="523028"/>
          </a:xfrm>
          <a:prstGeom prst="rect">
            <a:avLst/>
          </a:prstGeom>
          <a:solidFill>
            <a:schemeClr val="bg2"/>
          </a:solidFill>
          <a:ln>
            <a:solidFill>
              <a:schemeClr val="tx1"/>
            </a:solidFill>
          </a:ln>
        </p:spPr>
        <p:txBody>
          <a:bodyPr wrap="square" rtlCol="0">
            <a:spAutoFit/>
          </a:bodyPr>
          <a:lstStyle/>
          <a:p>
            <a:r>
              <a:rPr lang="en-US" sz="933" dirty="0"/>
              <a:t>Host route advertisement from BL</a:t>
            </a:r>
          </a:p>
        </p:txBody>
      </p:sp>
      <p:cxnSp>
        <p:nvCxnSpPr>
          <p:cNvPr id="23" name="Straight Arrow Connector 22"/>
          <p:cNvCxnSpPr>
            <a:stCxn id="21" idx="2"/>
            <a:endCxn id="136" idx="0"/>
          </p:cNvCxnSpPr>
          <p:nvPr/>
        </p:nvCxnSpPr>
        <p:spPr>
          <a:xfrm flipH="1">
            <a:off x="3511993" y="3444213"/>
            <a:ext cx="507075" cy="295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6978744" y="2894189"/>
            <a:ext cx="1125101" cy="553998"/>
          </a:xfrm>
          <a:prstGeom prst="rect">
            <a:avLst/>
          </a:prstGeom>
          <a:solidFill>
            <a:schemeClr val="bg2"/>
          </a:solidFill>
          <a:ln>
            <a:solidFill>
              <a:schemeClr val="tx1"/>
            </a:solidFill>
          </a:ln>
        </p:spPr>
        <p:txBody>
          <a:bodyPr wrap="square" rtlCol="0">
            <a:spAutoFit/>
          </a:bodyPr>
          <a:lstStyle/>
          <a:p>
            <a:r>
              <a:rPr lang="en-US" sz="1000" dirty="0"/>
              <a:t>Host route advertisement from RL</a:t>
            </a:r>
          </a:p>
        </p:txBody>
      </p:sp>
      <p:cxnSp>
        <p:nvCxnSpPr>
          <p:cNvPr id="26" name="Straight Arrow Connector 25"/>
          <p:cNvCxnSpPr>
            <a:stCxn id="144" idx="2"/>
          </p:cNvCxnSpPr>
          <p:nvPr/>
        </p:nvCxnSpPr>
        <p:spPr>
          <a:xfrm flipH="1">
            <a:off x="7070722" y="3448187"/>
            <a:ext cx="470573" cy="315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0927" y="3523553"/>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a:endCxn id="122" idx="2"/>
          </p:cNvCxnSpPr>
          <p:nvPr/>
        </p:nvCxnSpPr>
        <p:spPr>
          <a:xfrm flipV="1">
            <a:off x="6107656" y="3911652"/>
            <a:ext cx="220325" cy="21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8"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8228" y="3699920"/>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30" name="Straight Connector 229"/>
          <p:cNvCxnSpPr>
            <a:stCxn id="138" idx="2"/>
            <a:endCxn id="213" idx="1"/>
          </p:cNvCxnSpPr>
          <p:nvPr/>
        </p:nvCxnSpPr>
        <p:spPr>
          <a:xfrm>
            <a:off x="2935280" y="4088018"/>
            <a:ext cx="265746" cy="141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Freeform 20"/>
          <p:cNvSpPr>
            <a:spLocks noEditPoints="1"/>
          </p:cNvSpPr>
          <p:nvPr/>
        </p:nvSpPr>
        <p:spPr bwMode="auto">
          <a:xfrm flipH="1">
            <a:off x="7640460" y="4546959"/>
            <a:ext cx="220550" cy="388265"/>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57" name="TextBox 156"/>
          <p:cNvSpPr txBox="1"/>
          <p:nvPr/>
        </p:nvSpPr>
        <p:spPr>
          <a:xfrm>
            <a:off x="4280342" y="4100357"/>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158" name="TextBox 157"/>
          <p:cNvSpPr txBox="1"/>
          <p:nvPr/>
        </p:nvSpPr>
        <p:spPr>
          <a:xfrm>
            <a:off x="4070867" y="431326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7" name="Freeform 16"/>
          <p:cNvSpPr/>
          <p:nvPr/>
        </p:nvSpPr>
        <p:spPr>
          <a:xfrm>
            <a:off x="5497288" y="2780462"/>
            <a:ext cx="2038942" cy="2013160"/>
          </a:xfrm>
          <a:custGeom>
            <a:avLst/>
            <a:gdLst>
              <a:gd name="connsiteX0" fmla="*/ 0 w 2038942"/>
              <a:gd name="connsiteY0" fmla="*/ 723913 h 2013160"/>
              <a:gd name="connsiteX1" fmla="*/ 301014 w 2038942"/>
              <a:gd name="connsiteY1" fmla="*/ 2616 h 2013160"/>
              <a:gd name="connsiteX2" fmla="*/ 886002 w 2038942"/>
              <a:gd name="connsiteY2" fmla="*/ 951093 h 2013160"/>
              <a:gd name="connsiteX3" fmla="*/ 607707 w 2038942"/>
              <a:gd name="connsiteY3" fmla="*/ 1422492 h 2013160"/>
              <a:gd name="connsiteX4" fmla="*/ 681540 w 2038942"/>
              <a:gd name="connsiteY4" fmla="*/ 1774621 h 2013160"/>
              <a:gd name="connsiteX5" fmla="*/ 2038942 w 2038942"/>
              <a:gd name="connsiteY5" fmla="*/ 2013160 h 201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942" h="2013160">
                <a:moveTo>
                  <a:pt x="0" y="723913"/>
                </a:moveTo>
                <a:cubicBezTo>
                  <a:pt x="76673" y="344333"/>
                  <a:pt x="153347" y="-35247"/>
                  <a:pt x="301014" y="2616"/>
                </a:cubicBezTo>
                <a:cubicBezTo>
                  <a:pt x="448681" y="40479"/>
                  <a:pt x="834887" y="714447"/>
                  <a:pt x="886002" y="951093"/>
                </a:cubicBezTo>
                <a:cubicBezTo>
                  <a:pt x="937117" y="1187739"/>
                  <a:pt x="641784" y="1285237"/>
                  <a:pt x="607707" y="1422492"/>
                </a:cubicBezTo>
                <a:cubicBezTo>
                  <a:pt x="573630" y="1559747"/>
                  <a:pt x="443001" y="1676176"/>
                  <a:pt x="681540" y="1774621"/>
                </a:cubicBezTo>
                <a:cubicBezTo>
                  <a:pt x="920079" y="1873066"/>
                  <a:pt x="1479510" y="1943113"/>
                  <a:pt x="2038942" y="2013160"/>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5586153" y="2857926"/>
            <a:ext cx="1884218" cy="1869245"/>
          </a:xfrm>
          <a:custGeom>
            <a:avLst/>
            <a:gdLst>
              <a:gd name="connsiteX0" fmla="*/ 1884218 w 1884218"/>
              <a:gd name="connsiteY0" fmla="*/ 1869245 h 1869245"/>
              <a:gd name="connsiteX1" fmla="*/ 609600 w 1884218"/>
              <a:gd name="connsiteY1" fmla="*/ 1614321 h 1869245"/>
              <a:gd name="connsiteX2" fmla="*/ 609600 w 1884218"/>
              <a:gd name="connsiteY2" fmla="*/ 1614321 h 1869245"/>
              <a:gd name="connsiteX3" fmla="*/ 714894 w 1884218"/>
              <a:gd name="connsiteY3" fmla="*/ 1303979 h 1869245"/>
              <a:gd name="connsiteX4" fmla="*/ 709352 w 1884218"/>
              <a:gd name="connsiteY4" fmla="*/ 832925 h 1869245"/>
              <a:gd name="connsiteX5" fmla="*/ 193963 w 1884218"/>
              <a:gd name="connsiteY5" fmla="*/ 7194 h 1869245"/>
              <a:gd name="connsiteX6" fmla="*/ 0 w 1884218"/>
              <a:gd name="connsiteY6" fmla="*/ 500416 h 186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218" h="1869245">
                <a:moveTo>
                  <a:pt x="1884218" y="1869245"/>
                </a:moveTo>
                <a:lnTo>
                  <a:pt x="609600" y="1614321"/>
                </a:lnTo>
                <a:lnTo>
                  <a:pt x="609600" y="1614321"/>
                </a:lnTo>
                <a:cubicBezTo>
                  <a:pt x="627149" y="1562597"/>
                  <a:pt x="698269" y="1434212"/>
                  <a:pt x="714894" y="1303979"/>
                </a:cubicBezTo>
                <a:cubicBezTo>
                  <a:pt x="731519" y="1173746"/>
                  <a:pt x="796174" y="1049056"/>
                  <a:pt x="709352" y="832925"/>
                </a:cubicBezTo>
                <a:cubicBezTo>
                  <a:pt x="622530" y="616794"/>
                  <a:pt x="312188" y="62612"/>
                  <a:pt x="193963" y="7194"/>
                </a:cubicBezTo>
                <a:cubicBezTo>
                  <a:pt x="75738" y="-48224"/>
                  <a:pt x="37869" y="226096"/>
                  <a:pt x="0" y="500416"/>
                </a:cubicBezTo>
              </a:path>
            </a:pathLst>
          </a:custGeom>
          <a:noFill/>
          <a:ln>
            <a:solidFill>
              <a:schemeClr val="accent5"/>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Left-Right Arrow 120"/>
          <p:cNvSpPr/>
          <p:nvPr/>
        </p:nvSpPr>
        <p:spPr>
          <a:xfrm>
            <a:off x="6088614" y="2737762"/>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Shape 1">
            <a:extLst>
              <a:ext uri="{FF2B5EF4-FFF2-40B4-BE49-F238E27FC236}">
                <a16:creationId xmlns:a16="http://schemas.microsoft.com/office/drawing/2014/main" id="{0671B7FD-6CE8-459F-913E-95E12FD6C876}"/>
              </a:ext>
            </a:extLst>
          </p:cNvPr>
          <p:cNvSpPr/>
          <p:nvPr/>
        </p:nvSpPr>
        <p:spPr>
          <a:xfrm>
            <a:off x="1347846" y="2245886"/>
            <a:ext cx="1662233" cy="2683396"/>
          </a:xfrm>
          <a:custGeom>
            <a:avLst/>
            <a:gdLst>
              <a:gd name="connsiteX0" fmla="*/ 493065 w 1662233"/>
              <a:gd name="connsiteY0" fmla="*/ 1641828 h 2683396"/>
              <a:gd name="connsiteX1" fmla="*/ 2559 w 1662233"/>
              <a:gd name="connsiteY1" fmla="*/ 606315 h 2683396"/>
              <a:gd name="connsiteX2" fmla="*/ 680790 w 1662233"/>
              <a:gd name="connsiteY2" fmla="*/ 752 h 2683396"/>
              <a:gd name="connsiteX3" fmla="*/ 1619412 w 1662233"/>
              <a:gd name="connsiteY3" fmla="*/ 721372 h 2683396"/>
              <a:gd name="connsiteX4" fmla="*/ 1510411 w 1662233"/>
              <a:gd name="connsiteY4" fmla="*/ 1762940 h 2683396"/>
              <a:gd name="connsiteX5" fmla="*/ 1577023 w 1662233"/>
              <a:gd name="connsiteY5" fmla="*/ 2368503 h 2683396"/>
              <a:gd name="connsiteX6" fmla="*/ 1534633 w 1662233"/>
              <a:gd name="connsiteY6" fmla="*/ 2683396 h 268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2233" h="2683396">
                <a:moveTo>
                  <a:pt x="493065" y="1641828"/>
                </a:moveTo>
                <a:cubicBezTo>
                  <a:pt x="232168" y="1260828"/>
                  <a:pt x="-28728" y="879828"/>
                  <a:pt x="2559" y="606315"/>
                </a:cubicBezTo>
                <a:cubicBezTo>
                  <a:pt x="33846" y="332802"/>
                  <a:pt x="411315" y="-18424"/>
                  <a:pt x="680790" y="752"/>
                </a:cubicBezTo>
                <a:cubicBezTo>
                  <a:pt x="950265" y="19928"/>
                  <a:pt x="1481142" y="427674"/>
                  <a:pt x="1619412" y="721372"/>
                </a:cubicBezTo>
                <a:cubicBezTo>
                  <a:pt x="1757682" y="1015070"/>
                  <a:pt x="1517476" y="1488418"/>
                  <a:pt x="1510411" y="1762940"/>
                </a:cubicBezTo>
                <a:cubicBezTo>
                  <a:pt x="1503346" y="2037462"/>
                  <a:pt x="1572986" y="2215094"/>
                  <a:pt x="1577023" y="2368503"/>
                </a:cubicBezTo>
                <a:cubicBezTo>
                  <a:pt x="1581060" y="2521912"/>
                  <a:pt x="1557846" y="2602654"/>
                  <a:pt x="1534633" y="2683396"/>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90415C6-AEDD-4CF3-B741-B3B366CE69A2}"/>
              </a:ext>
            </a:extLst>
          </p:cNvPr>
          <p:cNvSpPr/>
          <p:nvPr/>
        </p:nvSpPr>
        <p:spPr>
          <a:xfrm>
            <a:off x="1460690" y="2367193"/>
            <a:ext cx="1639205" cy="2556033"/>
          </a:xfrm>
          <a:custGeom>
            <a:avLst/>
            <a:gdLst>
              <a:gd name="connsiteX0" fmla="*/ 1579236 w 1639205"/>
              <a:gd name="connsiteY0" fmla="*/ 2556033 h 2556033"/>
              <a:gd name="connsiteX1" fmla="*/ 1530791 w 1639205"/>
              <a:gd name="connsiteY1" fmla="*/ 1453909 h 2556033"/>
              <a:gd name="connsiteX2" fmla="*/ 1603458 w 1639205"/>
              <a:gd name="connsiteY2" fmla="*/ 485008 h 2556033"/>
              <a:gd name="connsiteX3" fmla="*/ 870727 w 1639205"/>
              <a:gd name="connsiteY3" fmla="*/ 558 h 2556033"/>
              <a:gd name="connsiteX4" fmla="*/ 10828 w 1639205"/>
              <a:gd name="connsiteY4" fmla="*/ 569787 h 2556033"/>
              <a:gd name="connsiteX5" fmla="*/ 465000 w 1639205"/>
              <a:gd name="connsiteY5" fmla="*/ 1478132 h 255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205" h="2556033">
                <a:moveTo>
                  <a:pt x="1579236" y="2556033"/>
                </a:moveTo>
                <a:cubicBezTo>
                  <a:pt x="1552995" y="2177556"/>
                  <a:pt x="1526754" y="1799080"/>
                  <a:pt x="1530791" y="1453909"/>
                </a:cubicBezTo>
                <a:cubicBezTo>
                  <a:pt x="1534828" y="1108738"/>
                  <a:pt x="1713469" y="727233"/>
                  <a:pt x="1603458" y="485008"/>
                </a:cubicBezTo>
                <a:cubicBezTo>
                  <a:pt x="1493447" y="242783"/>
                  <a:pt x="1136165" y="-13572"/>
                  <a:pt x="870727" y="558"/>
                </a:cubicBezTo>
                <a:cubicBezTo>
                  <a:pt x="605289" y="14688"/>
                  <a:pt x="78449" y="323525"/>
                  <a:pt x="10828" y="569787"/>
                </a:cubicBezTo>
                <a:cubicBezTo>
                  <a:pt x="-56793" y="816049"/>
                  <a:pt x="204103" y="1147090"/>
                  <a:pt x="465000" y="1478132"/>
                </a:cubicBezTo>
              </a:path>
            </a:pathLst>
          </a:custGeom>
          <a:noFill/>
          <a:ln>
            <a:solidFill>
              <a:schemeClr val="accent5"/>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8685EDCA-103A-405A-8E60-56A9C7F8D2C2}"/>
              </a:ext>
            </a:extLst>
          </p:cNvPr>
          <p:cNvGrpSpPr/>
          <p:nvPr/>
        </p:nvGrpSpPr>
        <p:grpSpPr>
          <a:xfrm>
            <a:off x="7901841" y="4442973"/>
            <a:ext cx="1080677" cy="383324"/>
            <a:chOff x="7901841" y="4442973"/>
            <a:chExt cx="1080677" cy="383324"/>
          </a:xfrm>
        </p:grpSpPr>
        <p:sp>
          <p:nvSpPr>
            <p:cNvPr id="126" name="TextBox 125">
              <a:extLst>
                <a:ext uri="{FF2B5EF4-FFF2-40B4-BE49-F238E27FC236}">
                  <a16:creationId xmlns:a16="http://schemas.microsoft.com/office/drawing/2014/main" id="{DE6ABBF3-010C-4632-81E0-251F8122182E}"/>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29" name="TextBox 128">
              <a:extLst>
                <a:ext uri="{FF2B5EF4-FFF2-40B4-BE49-F238E27FC236}">
                  <a16:creationId xmlns:a16="http://schemas.microsoft.com/office/drawing/2014/main" id="{FEA002A1-DF86-4D33-BFE1-4F78691A9C6D}"/>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sp>
        <p:nvSpPr>
          <p:cNvPr id="131" name="Rectangle: Rounded Corners 130">
            <a:extLst>
              <a:ext uri="{FF2B5EF4-FFF2-40B4-BE49-F238E27FC236}">
                <a16:creationId xmlns:a16="http://schemas.microsoft.com/office/drawing/2014/main" id="{E6D8FC12-70DD-4FB3-A3A1-B776B257F48E}"/>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4.0.1</a:t>
            </a:r>
          </a:p>
        </p:txBody>
      </p:sp>
    </p:spTree>
    <p:extLst>
      <p:ext uri="{BB962C8B-B14F-4D97-AF65-F5344CB8AC3E}">
        <p14:creationId xmlns:p14="http://schemas.microsoft.com/office/powerpoint/2010/main" val="868523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2"/>
          <p:cNvSpPr>
            <a:spLocks noGrp="1"/>
          </p:cNvSpPr>
          <p:nvPr>
            <p:ph type="title" idx="4294967295"/>
          </p:nvPr>
        </p:nvSpPr>
        <p:spPr>
          <a:xfrm>
            <a:off x="0" y="120650"/>
            <a:ext cx="8266113" cy="434975"/>
          </a:xfrm>
        </p:spPr>
        <p:txBody>
          <a:bodyPr/>
          <a:lstStyle/>
          <a:p>
            <a:pPr>
              <a:lnSpc>
                <a:spcPct val="100000"/>
              </a:lnSpc>
            </a:pPr>
            <a:r>
              <a:rPr lang="en-US" dirty="0"/>
              <a:t>Host route advertisement from BL</a:t>
            </a:r>
          </a:p>
        </p:txBody>
      </p:sp>
      <p:sp>
        <p:nvSpPr>
          <p:cNvPr id="3" name="Text Placeholder 2"/>
          <p:cNvSpPr>
            <a:spLocks noGrp="1"/>
          </p:cNvSpPr>
          <p:nvPr>
            <p:ph type="body" sz="quarter" idx="4294967295"/>
          </p:nvPr>
        </p:nvSpPr>
        <p:spPr>
          <a:xfrm>
            <a:off x="0" y="636588"/>
            <a:ext cx="8266113" cy="381000"/>
          </a:xfrm>
          <a:prstGeom prst="rect">
            <a:avLst/>
          </a:prstGeom>
        </p:spPr>
        <p:txBody>
          <a:bodyPr/>
          <a:lstStyle/>
          <a:p>
            <a:pPr marL="0" indent="0">
              <a:buNone/>
            </a:pPr>
            <a:r>
              <a:rPr lang="en-US" sz="1400" dirty="0">
                <a:solidFill>
                  <a:srgbClr val="085172"/>
                </a:solidFill>
                <a:latin typeface="Arial" panose="020B0604020202020204" pitchFamily="34" charset="0"/>
                <a:cs typeface="Arial" panose="020B0604020202020204" pitchFamily="34" charset="0"/>
              </a:rPr>
              <a:t>Advertise Subnet route from ACI Main DC, and Host route from RL to ensure RL specific EPs traffic comes to RL, and by default traffic comes to main DC.</a:t>
            </a:r>
          </a:p>
        </p:txBody>
      </p:sp>
      <p:pic>
        <p:nvPicPr>
          <p:cNvPr id="216" name="Picture 215" descr="Device_cloud_white_3041_RGB.png"/>
          <p:cNvPicPr>
            <a:picLocks noChangeAspect="1"/>
          </p:cNvPicPr>
          <p:nvPr/>
        </p:nvPicPr>
        <p:blipFill>
          <a:blip r:embed="rId3" cstate="print"/>
          <a:stretch>
            <a:fillRect/>
          </a:stretch>
        </p:blipFill>
        <p:spPr>
          <a:xfrm>
            <a:off x="652109" y="4080566"/>
            <a:ext cx="7073789" cy="495076"/>
          </a:xfrm>
          <a:prstGeom prst="rect">
            <a:avLst/>
          </a:prstGeom>
          <a:noFill/>
          <a:ln>
            <a:noFill/>
            <a:prstDash val="sysDash"/>
            <a:headEnd type="none" w="med" len="med"/>
            <a:tailEnd type="triangle" w="med" len="med"/>
          </a:ln>
          <a:effectLst/>
        </p:spPr>
      </p:pic>
      <p:sp>
        <p:nvSpPr>
          <p:cNvPr id="195" name="Cloud 194"/>
          <p:cNvSpPr/>
          <p:nvPr/>
        </p:nvSpPr>
        <p:spPr>
          <a:xfrm>
            <a:off x="2465408" y="1423299"/>
            <a:ext cx="4459546" cy="459998"/>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196" name="Rounded Rectangle 195"/>
          <p:cNvSpPr/>
          <p:nvPr/>
        </p:nvSpPr>
        <p:spPr>
          <a:xfrm>
            <a:off x="4659032" y="1822131"/>
            <a:ext cx="4010527" cy="207437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98" name="Rectangle 197"/>
          <p:cNvSpPr/>
          <p:nvPr/>
        </p:nvSpPr>
        <p:spPr>
          <a:xfrm>
            <a:off x="290587" y="4061408"/>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sp>
        <p:nvSpPr>
          <p:cNvPr id="199" name="Rectangle 198"/>
          <p:cNvSpPr/>
          <p:nvPr/>
        </p:nvSpPr>
        <p:spPr>
          <a:xfrm>
            <a:off x="7127061" y="3973970"/>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377A3"/>
                </a:solidFill>
                <a:latin typeface="Arial"/>
                <a:ea typeface="ＭＳ Ｐゴシック" panose="020B0600070205080204" pitchFamily="34" charset="-128"/>
                <a:cs typeface="+mn-cs"/>
              </a:rPr>
              <a:t>Remote Location</a:t>
            </a:r>
          </a:p>
        </p:txBody>
      </p:sp>
      <p:grpSp>
        <p:nvGrpSpPr>
          <p:cNvPr id="404" name="Group 403"/>
          <p:cNvGrpSpPr/>
          <p:nvPr/>
        </p:nvGrpSpPr>
        <p:grpSpPr>
          <a:xfrm>
            <a:off x="1233969" y="2129986"/>
            <a:ext cx="1956427" cy="905522"/>
            <a:chOff x="951707" y="2531095"/>
            <a:chExt cx="2937225" cy="1550750"/>
          </a:xfrm>
        </p:grpSpPr>
        <p:pic>
          <p:nvPicPr>
            <p:cNvPr id="372" name="Picture 371"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373"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5" name="Picture 374"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375"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7" name="Picture 376"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37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382" name="Straight Connector 381"/>
            <p:cNvCxnSpPr>
              <a:stCxn id="375" idx="0"/>
              <a:endCxn id="38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75" idx="0"/>
              <a:endCxn id="372"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4" idx="0"/>
              <a:endCxn id="38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74" idx="0"/>
              <a:endCxn id="372"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7" idx="0"/>
              <a:endCxn id="38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77" idx="0"/>
              <a:endCxn id="372"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376" idx="0"/>
              <a:endCxn id="372"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376" idx="0"/>
              <a:endCxn id="38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272939" y="2118053"/>
            <a:ext cx="507616" cy="415083"/>
            <a:chOff x="751137" y="3094800"/>
            <a:chExt cx="793143" cy="586036"/>
          </a:xfrm>
        </p:grpSpPr>
        <p:grpSp>
          <p:nvGrpSpPr>
            <p:cNvPr id="60" name="Shape 314"/>
            <p:cNvGrpSpPr/>
            <p:nvPr/>
          </p:nvGrpSpPr>
          <p:grpSpPr>
            <a:xfrm>
              <a:off x="751137" y="3094800"/>
              <a:ext cx="470247" cy="451031"/>
              <a:chOff x="1853" y="592"/>
              <a:chExt cx="2052" cy="2052"/>
            </a:xfrm>
          </p:grpSpPr>
          <p:sp>
            <p:nvSpPr>
              <p:cNvPr id="9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9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1" name="Shape 314"/>
            <p:cNvGrpSpPr/>
            <p:nvPr/>
          </p:nvGrpSpPr>
          <p:grpSpPr>
            <a:xfrm>
              <a:off x="921633" y="3155783"/>
              <a:ext cx="470247" cy="451031"/>
              <a:chOff x="1853" y="592"/>
              <a:chExt cx="2052" cy="2052"/>
            </a:xfrm>
          </p:grpSpPr>
          <p:sp>
            <p:nvSpPr>
              <p:cNvPr id="7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8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63" name="Shape 314"/>
            <p:cNvGrpSpPr/>
            <p:nvPr/>
          </p:nvGrpSpPr>
          <p:grpSpPr>
            <a:xfrm>
              <a:off x="1074033" y="3229805"/>
              <a:ext cx="470247" cy="451031"/>
              <a:chOff x="1853" y="592"/>
              <a:chExt cx="2052" cy="2052"/>
            </a:xfrm>
          </p:grpSpPr>
          <p:sp>
            <p:nvSpPr>
              <p:cNvPr id="6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60" name="Picture 159"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505" y="2626155"/>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302" y="2676959"/>
            <a:ext cx="375653" cy="264482"/>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p:cNvCxnSpPr>
            <a:stCxn id="160" idx="2"/>
            <a:endCxn id="122" idx="0"/>
          </p:cNvCxnSpPr>
          <p:nvPr/>
        </p:nvCxnSpPr>
        <p:spPr>
          <a:xfrm>
            <a:off x="5887333" y="2935604"/>
            <a:ext cx="440648" cy="5879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22" idx="0"/>
            <a:endCxn id="161" idx="2"/>
          </p:cNvCxnSpPr>
          <p:nvPr/>
        </p:nvCxnSpPr>
        <p:spPr>
          <a:xfrm flipV="1">
            <a:off x="6327980" y="2941441"/>
            <a:ext cx="409148" cy="5821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6" name="Oval 165"/>
          <p:cNvSpPr/>
          <p:nvPr/>
        </p:nvSpPr>
        <p:spPr>
          <a:xfrm>
            <a:off x="6222236" y="3454940"/>
            <a:ext cx="246419" cy="55230"/>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7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378" y="1610610"/>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7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124" y="1533294"/>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00" name="Straight Connector 199"/>
          <p:cNvCxnSpPr>
            <a:stCxn id="172" idx="2"/>
            <a:endCxn id="161" idx="0"/>
          </p:cNvCxnSpPr>
          <p:nvPr/>
        </p:nvCxnSpPr>
        <p:spPr>
          <a:xfrm>
            <a:off x="6652413" y="1849978"/>
            <a:ext cx="84715" cy="8269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0" idx="0"/>
            <a:endCxn id="171" idx="2"/>
          </p:cNvCxnSpPr>
          <p:nvPr/>
        </p:nvCxnSpPr>
        <p:spPr>
          <a:xfrm flipV="1">
            <a:off x="5887331" y="1927294"/>
            <a:ext cx="263335" cy="69886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2" idx="2"/>
            <a:endCxn id="160" idx="0"/>
          </p:cNvCxnSpPr>
          <p:nvPr/>
        </p:nvCxnSpPr>
        <p:spPr>
          <a:xfrm flipH="1">
            <a:off x="5887331" y="1849978"/>
            <a:ext cx="765082" cy="77617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61" idx="0"/>
            <a:endCxn id="171" idx="2"/>
          </p:cNvCxnSpPr>
          <p:nvPr/>
        </p:nvCxnSpPr>
        <p:spPr>
          <a:xfrm flipH="1" flipV="1">
            <a:off x="6150666" y="1927294"/>
            <a:ext cx="586462" cy="74966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0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296" y="1462758"/>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0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704" y="1583015"/>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Straight Connector 5"/>
          <p:cNvCxnSpPr>
            <a:stCxn id="380" idx="0"/>
            <a:endCxn id="207" idx="1"/>
          </p:cNvCxnSpPr>
          <p:nvPr/>
        </p:nvCxnSpPr>
        <p:spPr>
          <a:xfrm flipV="1">
            <a:off x="2086051" y="1621100"/>
            <a:ext cx="390245" cy="5088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380" idx="0"/>
            <a:endCxn id="208" idx="1"/>
          </p:cNvCxnSpPr>
          <p:nvPr/>
        </p:nvCxnSpPr>
        <p:spPr>
          <a:xfrm flipV="1">
            <a:off x="2086051" y="1741357"/>
            <a:ext cx="781653" cy="3886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372" idx="0"/>
            <a:endCxn id="207" idx="1"/>
          </p:cNvCxnSpPr>
          <p:nvPr/>
        </p:nvCxnSpPr>
        <p:spPr>
          <a:xfrm flipV="1">
            <a:off x="2445390" y="1621100"/>
            <a:ext cx="30906" cy="517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372" idx="0"/>
            <a:endCxn id="208" idx="1"/>
          </p:cNvCxnSpPr>
          <p:nvPr/>
        </p:nvCxnSpPr>
        <p:spPr>
          <a:xfrm flipV="1">
            <a:off x="2445390" y="1741357"/>
            <a:ext cx="422314" cy="397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963" y="4032435"/>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21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026" y="407164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14" name="Straight Connector 213"/>
          <p:cNvCxnSpPr>
            <a:stCxn id="376" idx="2"/>
            <a:endCxn id="138" idx="0"/>
          </p:cNvCxnSpPr>
          <p:nvPr/>
        </p:nvCxnSpPr>
        <p:spPr>
          <a:xfrm flipH="1">
            <a:off x="2935281" y="3035508"/>
            <a:ext cx="86650" cy="6644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377" idx="2"/>
            <a:endCxn id="138" idx="0"/>
          </p:cNvCxnSpPr>
          <p:nvPr/>
        </p:nvCxnSpPr>
        <p:spPr>
          <a:xfrm>
            <a:off x="2494026" y="3026519"/>
            <a:ext cx="441255" cy="67340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2770034" y="3558969"/>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2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3247" y="3445809"/>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22" name="Straight Connector 221"/>
          <p:cNvCxnSpPr>
            <a:stCxn id="161" idx="2"/>
            <a:endCxn id="221" idx="0"/>
          </p:cNvCxnSpPr>
          <p:nvPr/>
        </p:nvCxnSpPr>
        <p:spPr>
          <a:xfrm flipH="1">
            <a:off x="5561376" y="2941441"/>
            <a:ext cx="1175752" cy="5043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160" idx="2"/>
            <a:endCxn id="221" idx="0"/>
          </p:cNvCxnSpPr>
          <p:nvPr/>
        </p:nvCxnSpPr>
        <p:spPr>
          <a:xfrm flipH="1">
            <a:off x="5561377" y="2935604"/>
            <a:ext cx="325955" cy="510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p:nvSpPr>
        <p:spPr>
          <a:xfrm>
            <a:off x="5563380" y="3347101"/>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31" name="Picture 11" descr="C:\Users\ecoffey\AppData\Local\Temp\Rar$DRa0.324\30072_Device_server_default_6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9268" y="361925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Straight Connector 231"/>
          <p:cNvCxnSpPr>
            <a:stCxn id="231" idx="0"/>
            <a:endCxn id="375" idx="2"/>
          </p:cNvCxnSpPr>
          <p:nvPr/>
        </p:nvCxnSpPr>
        <p:spPr>
          <a:xfrm flipH="1" flipV="1">
            <a:off x="1402435" y="3025377"/>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1" idx="0"/>
            <a:endCxn id="374" idx="2"/>
          </p:cNvCxnSpPr>
          <p:nvPr/>
        </p:nvCxnSpPr>
        <p:spPr>
          <a:xfrm flipV="1">
            <a:off x="1850142" y="3026519"/>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1700784" y="3476791"/>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97" name="Rounded Rectangle 196"/>
          <p:cNvSpPr/>
          <p:nvPr/>
        </p:nvSpPr>
        <p:spPr>
          <a:xfrm>
            <a:off x="73363" y="1823611"/>
            <a:ext cx="3911565" cy="2228884"/>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296" name="TextBox 295"/>
          <p:cNvSpPr txBox="1"/>
          <p:nvPr/>
        </p:nvSpPr>
        <p:spPr>
          <a:xfrm>
            <a:off x="2000257" y="2122891"/>
            <a:ext cx="579005" cy="215444"/>
          </a:xfrm>
          <a:prstGeom prst="rect">
            <a:avLst/>
          </a:prstGeom>
          <a:solidFill>
            <a:schemeClr val="bg2"/>
          </a:solid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5" name="Cloud 4"/>
          <p:cNvSpPr/>
          <p:nvPr/>
        </p:nvSpPr>
        <p:spPr>
          <a:xfrm>
            <a:off x="5919165" y="3035508"/>
            <a:ext cx="889561"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 name="TextBox 8"/>
          <p:cNvSpPr txBox="1"/>
          <p:nvPr/>
        </p:nvSpPr>
        <p:spPr>
          <a:xfrm>
            <a:off x="6096916" y="3054845"/>
            <a:ext cx="700833" cy="246221"/>
          </a:xfrm>
          <a:prstGeom prst="rect">
            <a:avLst/>
          </a:prstGeom>
          <a:noFill/>
        </p:spPr>
        <p:txBody>
          <a:bodyPr wrap="none" rtlCol="0">
            <a:spAutoFit/>
          </a:bodyPr>
          <a:lstStyle/>
          <a:p>
            <a:r>
              <a:rPr lang="en-US" sz="1000" dirty="0">
                <a:solidFill>
                  <a:schemeClr val="bg2"/>
                </a:solidFill>
              </a:rPr>
              <a:t>RL L3out</a:t>
            </a:r>
          </a:p>
        </p:txBody>
      </p:sp>
      <p:sp>
        <p:nvSpPr>
          <p:cNvPr id="130" name="Cloud 129"/>
          <p:cNvSpPr/>
          <p:nvPr/>
        </p:nvSpPr>
        <p:spPr>
          <a:xfrm>
            <a:off x="2050807" y="3065767"/>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9" name="TextBox 218"/>
          <p:cNvSpPr txBox="1"/>
          <p:nvPr/>
        </p:nvSpPr>
        <p:spPr>
          <a:xfrm>
            <a:off x="2216507" y="3148148"/>
            <a:ext cx="1119217" cy="246221"/>
          </a:xfrm>
          <a:prstGeom prst="rect">
            <a:avLst/>
          </a:prstGeom>
          <a:noFill/>
          <a:ln>
            <a:noFill/>
          </a:ln>
        </p:spPr>
        <p:txBody>
          <a:bodyPr wrap="none" rtlCol="0">
            <a:spAutoFit/>
          </a:bodyPr>
          <a:lstStyle/>
          <a:p>
            <a:r>
              <a:rPr lang="en-US" sz="1000" dirty="0">
                <a:solidFill>
                  <a:schemeClr val="bg2"/>
                </a:solidFill>
              </a:rPr>
              <a:t>Local-Pod-L3out</a:t>
            </a:r>
          </a:p>
        </p:txBody>
      </p:sp>
      <p:sp>
        <p:nvSpPr>
          <p:cNvPr id="10" name="Freeform 9"/>
          <p:cNvSpPr/>
          <p:nvPr/>
        </p:nvSpPr>
        <p:spPr>
          <a:xfrm>
            <a:off x="5547465" y="1750792"/>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839" y="4319296"/>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28"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8824" y="4381416"/>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762786" y="3349918"/>
            <a:ext cx="768188" cy="518705"/>
          </a:xfrm>
          <a:prstGeom prst="rect">
            <a:avLst/>
          </a:prstGeom>
          <a:noFill/>
        </p:spPr>
        <p:txBody>
          <a:bodyPr wrap="none" rtlCol="0">
            <a:spAutoFit/>
          </a:bodyPr>
          <a:lstStyle/>
          <a:p>
            <a:pPr algn="ctr"/>
            <a:r>
              <a:rPr lang="en-US" sz="933" dirty="0"/>
              <a:t>EP1</a:t>
            </a:r>
          </a:p>
          <a:p>
            <a:pPr algn="ctr"/>
            <a:r>
              <a:rPr lang="en-US" sz="933" dirty="0"/>
              <a:t>100.1.1.1</a:t>
            </a:r>
          </a:p>
        </p:txBody>
      </p:sp>
      <p:sp>
        <p:nvSpPr>
          <p:cNvPr id="133" name="TextBox 132"/>
          <p:cNvSpPr txBox="1"/>
          <p:nvPr/>
        </p:nvSpPr>
        <p:spPr>
          <a:xfrm>
            <a:off x="1039639" y="3481511"/>
            <a:ext cx="768188" cy="518705"/>
          </a:xfrm>
          <a:prstGeom prst="rect">
            <a:avLst/>
          </a:prstGeom>
          <a:noFill/>
        </p:spPr>
        <p:txBody>
          <a:bodyPr wrap="none" rtlCol="0">
            <a:spAutoFit/>
          </a:bodyPr>
          <a:lstStyle/>
          <a:p>
            <a:pPr algn="ctr"/>
            <a:r>
              <a:rPr lang="en-US" sz="933" dirty="0"/>
              <a:t>EP2</a:t>
            </a:r>
          </a:p>
          <a:p>
            <a:pPr algn="ctr"/>
            <a:r>
              <a:rPr lang="en-US" sz="933" dirty="0"/>
              <a:t>100.1.1.2</a:t>
            </a:r>
          </a:p>
        </p:txBody>
      </p:sp>
      <p:sp>
        <p:nvSpPr>
          <p:cNvPr id="16" name="TextBox 15"/>
          <p:cNvSpPr txBox="1"/>
          <p:nvPr/>
        </p:nvSpPr>
        <p:spPr>
          <a:xfrm>
            <a:off x="6572479" y="3788641"/>
            <a:ext cx="857927" cy="235898"/>
          </a:xfrm>
          <a:prstGeom prst="rect">
            <a:avLst/>
          </a:prstGeom>
          <a:solidFill>
            <a:schemeClr val="bg2"/>
          </a:solidFill>
          <a:ln>
            <a:solidFill>
              <a:schemeClr val="tx1"/>
            </a:solidFill>
          </a:ln>
        </p:spPr>
        <p:txBody>
          <a:bodyPr wrap="none" rtlCol="0">
            <a:spAutoFit/>
          </a:bodyPr>
          <a:lstStyle/>
          <a:p>
            <a:r>
              <a:rPr lang="en-US" sz="933" dirty="0"/>
              <a:t>100.1.1.1/32</a:t>
            </a:r>
            <a:endParaRPr lang="en-US" dirty="0"/>
          </a:p>
        </p:txBody>
      </p:sp>
      <p:sp>
        <p:nvSpPr>
          <p:cNvPr id="136" name="TextBox 135"/>
          <p:cNvSpPr txBox="1"/>
          <p:nvPr/>
        </p:nvSpPr>
        <p:spPr>
          <a:xfrm>
            <a:off x="3083029" y="3740022"/>
            <a:ext cx="857927" cy="235898"/>
          </a:xfrm>
          <a:prstGeom prst="rect">
            <a:avLst/>
          </a:prstGeom>
          <a:solidFill>
            <a:schemeClr val="bg2"/>
          </a:solidFill>
          <a:ln>
            <a:solidFill>
              <a:schemeClr val="tx1"/>
            </a:solidFill>
          </a:ln>
        </p:spPr>
        <p:txBody>
          <a:bodyPr wrap="none" rtlCol="0">
            <a:spAutoFit/>
          </a:bodyPr>
          <a:lstStyle/>
          <a:p>
            <a:r>
              <a:rPr lang="en-US" sz="933" dirty="0"/>
              <a:t>100.1.1.0/24</a:t>
            </a:r>
            <a:endParaRPr lang="en-US" dirty="0"/>
          </a:p>
        </p:txBody>
      </p:sp>
      <p:sp>
        <p:nvSpPr>
          <p:cNvPr id="21" name="TextBox 20"/>
          <p:cNvSpPr txBox="1"/>
          <p:nvPr/>
        </p:nvSpPr>
        <p:spPr>
          <a:xfrm>
            <a:off x="3456517" y="2921185"/>
            <a:ext cx="1125101" cy="523028"/>
          </a:xfrm>
          <a:prstGeom prst="rect">
            <a:avLst/>
          </a:prstGeom>
          <a:solidFill>
            <a:schemeClr val="bg2"/>
          </a:solidFill>
          <a:ln>
            <a:solidFill>
              <a:schemeClr val="tx1"/>
            </a:solidFill>
          </a:ln>
        </p:spPr>
        <p:txBody>
          <a:bodyPr wrap="square" rtlCol="0">
            <a:spAutoFit/>
          </a:bodyPr>
          <a:lstStyle/>
          <a:p>
            <a:r>
              <a:rPr lang="en-US" sz="933" dirty="0"/>
              <a:t>Subnet route advertisement from BL</a:t>
            </a:r>
          </a:p>
        </p:txBody>
      </p:sp>
      <p:cxnSp>
        <p:nvCxnSpPr>
          <p:cNvPr id="23" name="Straight Arrow Connector 22"/>
          <p:cNvCxnSpPr>
            <a:stCxn id="21" idx="2"/>
            <a:endCxn id="136" idx="0"/>
          </p:cNvCxnSpPr>
          <p:nvPr/>
        </p:nvCxnSpPr>
        <p:spPr>
          <a:xfrm flipH="1">
            <a:off x="3511993" y="3444213"/>
            <a:ext cx="507075" cy="295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6978744" y="2894189"/>
            <a:ext cx="1125101" cy="553998"/>
          </a:xfrm>
          <a:prstGeom prst="rect">
            <a:avLst/>
          </a:prstGeom>
          <a:solidFill>
            <a:schemeClr val="bg2"/>
          </a:solidFill>
          <a:ln>
            <a:solidFill>
              <a:schemeClr val="tx1"/>
            </a:solidFill>
          </a:ln>
        </p:spPr>
        <p:txBody>
          <a:bodyPr wrap="square" rtlCol="0">
            <a:spAutoFit/>
          </a:bodyPr>
          <a:lstStyle/>
          <a:p>
            <a:r>
              <a:rPr lang="en-US" sz="1000" dirty="0"/>
              <a:t>Host route advertisement from RL</a:t>
            </a:r>
          </a:p>
        </p:txBody>
      </p:sp>
      <p:cxnSp>
        <p:nvCxnSpPr>
          <p:cNvPr id="26" name="Straight Arrow Connector 25"/>
          <p:cNvCxnSpPr>
            <a:stCxn id="144" idx="2"/>
          </p:cNvCxnSpPr>
          <p:nvPr/>
        </p:nvCxnSpPr>
        <p:spPr>
          <a:xfrm flipH="1">
            <a:off x="7070722" y="3448187"/>
            <a:ext cx="470573" cy="315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0927" y="3523553"/>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a:endCxn id="122" idx="2"/>
          </p:cNvCxnSpPr>
          <p:nvPr/>
        </p:nvCxnSpPr>
        <p:spPr>
          <a:xfrm flipV="1">
            <a:off x="6107656" y="3911652"/>
            <a:ext cx="220325" cy="218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8" name="Picture 11" descr="C:\Users\ecoffey\AppData\Local\Temp\Rar$DRa0.295\30029_Device_firewall_default_6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8228" y="3699920"/>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230" name="Straight Connector 229"/>
          <p:cNvCxnSpPr>
            <a:stCxn id="138" idx="2"/>
            <a:endCxn id="213" idx="1"/>
          </p:cNvCxnSpPr>
          <p:nvPr/>
        </p:nvCxnSpPr>
        <p:spPr>
          <a:xfrm>
            <a:off x="2935280" y="4088018"/>
            <a:ext cx="265746" cy="141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Freeform 20"/>
          <p:cNvSpPr>
            <a:spLocks noEditPoints="1"/>
          </p:cNvSpPr>
          <p:nvPr/>
        </p:nvSpPr>
        <p:spPr bwMode="auto">
          <a:xfrm flipH="1">
            <a:off x="7640460" y="4546959"/>
            <a:ext cx="220550" cy="388265"/>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57" name="TextBox 156"/>
          <p:cNvSpPr txBox="1"/>
          <p:nvPr/>
        </p:nvSpPr>
        <p:spPr>
          <a:xfrm>
            <a:off x="4280342" y="4100357"/>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158" name="TextBox 157"/>
          <p:cNvSpPr txBox="1"/>
          <p:nvPr/>
        </p:nvSpPr>
        <p:spPr>
          <a:xfrm>
            <a:off x="4070867" y="431326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7" name="Freeform 16"/>
          <p:cNvSpPr/>
          <p:nvPr/>
        </p:nvSpPr>
        <p:spPr>
          <a:xfrm>
            <a:off x="5497288" y="2780462"/>
            <a:ext cx="2038942" cy="2013160"/>
          </a:xfrm>
          <a:custGeom>
            <a:avLst/>
            <a:gdLst>
              <a:gd name="connsiteX0" fmla="*/ 0 w 2038942"/>
              <a:gd name="connsiteY0" fmla="*/ 723913 h 2013160"/>
              <a:gd name="connsiteX1" fmla="*/ 301014 w 2038942"/>
              <a:gd name="connsiteY1" fmla="*/ 2616 h 2013160"/>
              <a:gd name="connsiteX2" fmla="*/ 886002 w 2038942"/>
              <a:gd name="connsiteY2" fmla="*/ 951093 h 2013160"/>
              <a:gd name="connsiteX3" fmla="*/ 607707 w 2038942"/>
              <a:gd name="connsiteY3" fmla="*/ 1422492 h 2013160"/>
              <a:gd name="connsiteX4" fmla="*/ 681540 w 2038942"/>
              <a:gd name="connsiteY4" fmla="*/ 1774621 h 2013160"/>
              <a:gd name="connsiteX5" fmla="*/ 2038942 w 2038942"/>
              <a:gd name="connsiteY5" fmla="*/ 2013160 h 201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8942" h="2013160">
                <a:moveTo>
                  <a:pt x="0" y="723913"/>
                </a:moveTo>
                <a:cubicBezTo>
                  <a:pt x="76673" y="344333"/>
                  <a:pt x="153347" y="-35247"/>
                  <a:pt x="301014" y="2616"/>
                </a:cubicBezTo>
                <a:cubicBezTo>
                  <a:pt x="448681" y="40479"/>
                  <a:pt x="834887" y="714447"/>
                  <a:pt x="886002" y="951093"/>
                </a:cubicBezTo>
                <a:cubicBezTo>
                  <a:pt x="937117" y="1187739"/>
                  <a:pt x="641784" y="1285237"/>
                  <a:pt x="607707" y="1422492"/>
                </a:cubicBezTo>
                <a:cubicBezTo>
                  <a:pt x="573630" y="1559747"/>
                  <a:pt x="443001" y="1676176"/>
                  <a:pt x="681540" y="1774621"/>
                </a:cubicBezTo>
                <a:cubicBezTo>
                  <a:pt x="920079" y="1873066"/>
                  <a:pt x="1479510" y="1943113"/>
                  <a:pt x="2038942" y="2013160"/>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5586153" y="2857926"/>
            <a:ext cx="1884218" cy="1869245"/>
          </a:xfrm>
          <a:custGeom>
            <a:avLst/>
            <a:gdLst>
              <a:gd name="connsiteX0" fmla="*/ 1884218 w 1884218"/>
              <a:gd name="connsiteY0" fmla="*/ 1869245 h 1869245"/>
              <a:gd name="connsiteX1" fmla="*/ 609600 w 1884218"/>
              <a:gd name="connsiteY1" fmla="*/ 1614321 h 1869245"/>
              <a:gd name="connsiteX2" fmla="*/ 609600 w 1884218"/>
              <a:gd name="connsiteY2" fmla="*/ 1614321 h 1869245"/>
              <a:gd name="connsiteX3" fmla="*/ 714894 w 1884218"/>
              <a:gd name="connsiteY3" fmla="*/ 1303979 h 1869245"/>
              <a:gd name="connsiteX4" fmla="*/ 709352 w 1884218"/>
              <a:gd name="connsiteY4" fmla="*/ 832925 h 1869245"/>
              <a:gd name="connsiteX5" fmla="*/ 193963 w 1884218"/>
              <a:gd name="connsiteY5" fmla="*/ 7194 h 1869245"/>
              <a:gd name="connsiteX6" fmla="*/ 0 w 1884218"/>
              <a:gd name="connsiteY6" fmla="*/ 500416 h 186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218" h="1869245">
                <a:moveTo>
                  <a:pt x="1884218" y="1869245"/>
                </a:moveTo>
                <a:lnTo>
                  <a:pt x="609600" y="1614321"/>
                </a:lnTo>
                <a:lnTo>
                  <a:pt x="609600" y="1614321"/>
                </a:lnTo>
                <a:cubicBezTo>
                  <a:pt x="627149" y="1562597"/>
                  <a:pt x="698269" y="1434212"/>
                  <a:pt x="714894" y="1303979"/>
                </a:cubicBezTo>
                <a:cubicBezTo>
                  <a:pt x="731519" y="1173746"/>
                  <a:pt x="796174" y="1049056"/>
                  <a:pt x="709352" y="832925"/>
                </a:cubicBezTo>
                <a:cubicBezTo>
                  <a:pt x="622530" y="616794"/>
                  <a:pt x="312188" y="62612"/>
                  <a:pt x="193963" y="7194"/>
                </a:cubicBezTo>
                <a:cubicBezTo>
                  <a:pt x="75738" y="-48224"/>
                  <a:pt x="37869" y="226096"/>
                  <a:pt x="0" y="500416"/>
                </a:cubicBezTo>
              </a:path>
            </a:pathLst>
          </a:custGeom>
          <a:noFill/>
          <a:ln>
            <a:solidFill>
              <a:schemeClr val="accent5"/>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Left-Right Arrow 120"/>
          <p:cNvSpPr/>
          <p:nvPr/>
        </p:nvSpPr>
        <p:spPr>
          <a:xfrm>
            <a:off x="6088614" y="2737762"/>
            <a:ext cx="451880" cy="11928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701091E7-5AAC-4249-AEE5-484092591C71}"/>
              </a:ext>
            </a:extLst>
          </p:cNvPr>
          <p:cNvSpPr/>
          <p:nvPr/>
        </p:nvSpPr>
        <p:spPr>
          <a:xfrm>
            <a:off x="1735301" y="2334882"/>
            <a:ext cx="1617569" cy="2460275"/>
          </a:xfrm>
          <a:custGeom>
            <a:avLst/>
            <a:gdLst>
              <a:gd name="connsiteX0" fmla="*/ 1231056 w 1617569"/>
              <a:gd name="connsiteY0" fmla="*/ 2460275 h 2460275"/>
              <a:gd name="connsiteX1" fmla="*/ 1617499 w 1617569"/>
              <a:gd name="connsiteY1" fmla="*/ 1932318 h 2460275"/>
              <a:gd name="connsiteX2" fmla="*/ 1258270 w 1617569"/>
              <a:gd name="connsiteY2" fmla="*/ 1605747 h 2460275"/>
              <a:gd name="connsiteX3" fmla="*/ 730313 w 1617569"/>
              <a:gd name="connsiteY3" fmla="*/ 631475 h 2460275"/>
              <a:gd name="connsiteX4" fmla="*/ 28185 w 1617569"/>
              <a:gd name="connsiteY4" fmla="*/ 104 h 2460275"/>
              <a:gd name="connsiteX5" fmla="*/ 142485 w 1617569"/>
              <a:gd name="connsiteY5" fmla="*/ 675018 h 2460275"/>
              <a:gd name="connsiteX6" fmla="*/ 180585 w 1617569"/>
              <a:gd name="connsiteY6" fmla="*/ 1339047 h 246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69" h="2460275">
                <a:moveTo>
                  <a:pt x="1231056" y="2460275"/>
                </a:moveTo>
                <a:cubicBezTo>
                  <a:pt x="1422009" y="2267507"/>
                  <a:pt x="1612963" y="2074739"/>
                  <a:pt x="1617499" y="1932318"/>
                </a:cubicBezTo>
                <a:cubicBezTo>
                  <a:pt x="1622035" y="1789897"/>
                  <a:pt x="1406134" y="1822554"/>
                  <a:pt x="1258270" y="1605747"/>
                </a:cubicBezTo>
                <a:cubicBezTo>
                  <a:pt x="1110406" y="1388940"/>
                  <a:pt x="935327" y="899082"/>
                  <a:pt x="730313" y="631475"/>
                </a:cubicBezTo>
                <a:cubicBezTo>
                  <a:pt x="525299" y="363868"/>
                  <a:pt x="126156" y="-7153"/>
                  <a:pt x="28185" y="104"/>
                </a:cubicBezTo>
                <a:cubicBezTo>
                  <a:pt x="-69786" y="7361"/>
                  <a:pt x="117085" y="451861"/>
                  <a:pt x="142485" y="675018"/>
                </a:cubicBezTo>
                <a:cubicBezTo>
                  <a:pt x="167885" y="898175"/>
                  <a:pt x="174235" y="1118611"/>
                  <a:pt x="180585" y="1339047"/>
                </a:cubicBezTo>
              </a:path>
            </a:pathLst>
          </a:custGeom>
          <a:noFill/>
          <a:ln>
            <a:solidFill>
              <a:schemeClr val="accent5"/>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Shape 124">
            <a:extLst>
              <a:ext uri="{FF2B5EF4-FFF2-40B4-BE49-F238E27FC236}">
                <a16:creationId xmlns:a16="http://schemas.microsoft.com/office/drawing/2014/main" id="{331135B3-D09C-41DA-8044-70BE5FF85EDD}"/>
              </a:ext>
            </a:extLst>
          </p:cNvPr>
          <p:cNvSpPr/>
          <p:nvPr/>
        </p:nvSpPr>
        <p:spPr>
          <a:xfrm>
            <a:off x="1764044" y="2358317"/>
            <a:ext cx="1479899" cy="2453169"/>
          </a:xfrm>
          <a:custGeom>
            <a:avLst/>
            <a:gdLst>
              <a:gd name="connsiteX0" fmla="*/ 113742 w 1479899"/>
              <a:gd name="connsiteY0" fmla="*/ 1506112 h 2453169"/>
              <a:gd name="connsiteX1" fmla="*/ 81085 w 1479899"/>
              <a:gd name="connsiteY1" fmla="*/ 20212 h 2453169"/>
              <a:gd name="connsiteX2" fmla="*/ 1028142 w 1479899"/>
              <a:gd name="connsiteY2" fmla="*/ 711454 h 2453169"/>
              <a:gd name="connsiteX3" fmla="*/ 1131556 w 1479899"/>
              <a:gd name="connsiteY3" fmla="*/ 1653069 h 2453169"/>
              <a:gd name="connsiteX4" fmla="*/ 1479899 w 1479899"/>
              <a:gd name="connsiteY4" fmla="*/ 2453169 h 2453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899" h="2453169">
                <a:moveTo>
                  <a:pt x="113742" y="1506112"/>
                </a:moveTo>
                <a:cubicBezTo>
                  <a:pt x="21213" y="829383"/>
                  <a:pt x="-71315" y="152655"/>
                  <a:pt x="81085" y="20212"/>
                </a:cubicBezTo>
                <a:cubicBezTo>
                  <a:pt x="233485" y="-112231"/>
                  <a:pt x="853064" y="439311"/>
                  <a:pt x="1028142" y="711454"/>
                </a:cubicBezTo>
                <a:cubicBezTo>
                  <a:pt x="1203221" y="983597"/>
                  <a:pt x="1056263" y="1362783"/>
                  <a:pt x="1131556" y="1653069"/>
                </a:cubicBezTo>
                <a:cubicBezTo>
                  <a:pt x="1206849" y="1943355"/>
                  <a:pt x="1343374" y="2198262"/>
                  <a:pt x="1479899" y="2453169"/>
                </a:cubicBezTo>
              </a:path>
            </a:pathLst>
          </a:custGeom>
          <a:noFill/>
          <a:ln>
            <a:solidFill>
              <a:schemeClr val="accent1"/>
            </a:solidFill>
            <a:prstDash val="sysDash"/>
            <a:headEnd type="non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B03BCE5C-5AB3-4283-9B48-E119C4908038}"/>
              </a:ext>
            </a:extLst>
          </p:cNvPr>
          <p:cNvGrpSpPr/>
          <p:nvPr/>
        </p:nvGrpSpPr>
        <p:grpSpPr>
          <a:xfrm>
            <a:off x="7901841" y="4442973"/>
            <a:ext cx="1080677" cy="383324"/>
            <a:chOff x="7901841" y="4442973"/>
            <a:chExt cx="1080677" cy="383324"/>
          </a:xfrm>
        </p:grpSpPr>
        <p:sp>
          <p:nvSpPr>
            <p:cNvPr id="129" name="TextBox 128">
              <a:extLst>
                <a:ext uri="{FF2B5EF4-FFF2-40B4-BE49-F238E27FC236}">
                  <a16:creationId xmlns:a16="http://schemas.microsoft.com/office/drawing/2014/main" id="{4BDE9DFE-C9CF-4B73-BE96-855838AF2B1A}"/>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31" name="TextBox 130">
              <a:extLst>
                <a:ext uri="{FF2B5EF4-FFF2-40B4-BE49-F238E27FC236}">
                  <a16:creationId xmlns:a16="http://schemas.microsoft.com/office/drawing/2014/main" id="{5B8689F6-245A-4E20-81B6-82F46E7D26EF}"/>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sp>
        <p:nvSpPr>
          <p:cNvPr id="134" name="Rectangle: Rounded Corners 133">
            <a:extLst>
              <a:ext uri="{FF2B5EF4-FFF2-40B4-BE49-F238E27FC236}">
                <a16:creationId xmlns:a16="http://schemas.microsoft.com/office/drawing/2014/main" id="{4655FBD8-9EA1-4B84-9034-63496232FFF8}"/>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4.0.1</a:t>
            </a:r>
          </a:p>
        </p:txBody>
      </p:sp>
    </p:spTree>
    <p:extLst>
      <p:ext uri="{BB962C8B-B14F-4D97-AF65-F5344CB8AC3E}">
        <p14:creationId xmlns:p14="http://schemas.microsoft.com/office/powerpoint/2010/main" val="2647797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8537" y="123206"/>
            <a:ext cx="9731375" cy="434975"/>
          </a:xfrm>
        </p:spPr>
        <p:txBody>
          <a:bodyPr/>
          <a:lstStyle/>
          <a:p>
            <a:r>
              <a:rPr lang="en-US" dirty="0"/>
              <a:t>L3out over routed interface/sub-interface on RL</a:t>
            </a:r>
          </a:p>
        </p:txBody>
      </p:sp>
      <p:pic>
        <p:nvPicPr>
          <p:cNvPr id="7" name="Picture 6" descr="Device_cloud_white_3041_RGB.png"/>
          <p:cNvPicPr>
            <a:picLocks noChangeAspect="1"/>
          </p:cNvPicPr>
          <p:nvPr/>
        </p:nvPicPr>
        <p:blipFill>
          <a:blip r:embed="rId2" cstate="print"/>
          <a:stretch>
            <a:fillRect/>
          </a:stretch>
        </p:blipFill>
        <p:spPr>
          <a:xfrm>
            <a:off x="1097487" y="3842719"/>
            <a:ext cx="7073789" cy="552849"/>
          </a:xfrm>
          <a:prstGeom prst="rect">
            <a:avLst/>
          </a:prstGeom>
          <a:noFill/>
          <a:ln>
            <a:noFill/>
            <a:prstDash val="sysDash"/>
            <a:headEnd type="none" w="med" len="med"/>
            <a:tailEnd type="triangle" w="med" len="med"/>
          </a:ln>
          <a:effectLst/>
        </p:spPr>
      </p:pic>
      <p:sp>
        <p:nvSpPr>
          <p:cNvPr id="8" name="Cloud 7"/>
          <p:cNvSpPr/>
          <p:nvPr/>
        </p:nvSpPr>
        <p:spPr>
          <a:xfrm>
            <a:off x="2910786" y="972217"/>
            <a:ext cx="4459546" cy="533538"/>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9" name="Rounded Rectangle 8"/>
          <p:cNvSpPr/>
          <p:nvPr/>
        </p:nvSpPr>
        <p:spPr>
          <a:xfrm>
            <a:off x="4606151" y="1670119"/>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0" name="Rectangle 9"/>
          <p:cNvSpPr/>
          <p:nvPr/>
        </p:nvSpPr>
        <p:spPr>
          <a:xfrm>
            <a:off x="130562" y="3887322"/>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grpSp>
        <p:nvGrpSpPr>
          <p:cNvPr id="26" name="Group 25"/>
          <p:cNvGrpSpPr/>
          <p:nvPr/>
        </p:nvGrpSpPr>
        <p:grpSpPr>
          <a:xfrm>
            <a:off x="3718317" y="1880207"/>
            <a:ext cx="507616" cy="415083"/>
            <a:chOff x="751137" y="3094800"/>
            <a:chExt cx="793143" cy="586036"/>
          </a:xfrm>
        </p:grpSpPr>
        <p:grpSp>
          <p:nvGrpSpPr>
            <p:cNvPr id="27" name="Shape 314"/>
            <p:cNvGrpSpPr/>
            <p:nvPr/>
          </p:nvGrpSpPr>
          <p:grpSpPr>
            <a:xfrm>
              <a:off x="751137" y="3094800"/>
              <a:ext cx="470247" cy="451031"/>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8" name="Shape 314"/>
            <p:cNvGrpSpPr/>
            <p:nvPr/>
          </p:nvGrpSpPr>
          <p:grpSpPr>
            <a:xfrm>
              <a:off x="921633" y="3155783"/>
              <a:ext cx="470247" cy="451031"/>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9" name="Shape 314"/>
            <p:cNvGrpSpPr/>
            <p:nvPr/>
          </p:nvGrpSpPr>
          <p:grpSpPr>
            <a:xfrm>
              <a:off x="1074033" y="3229805"/>
              <a:ext cx="470247" cy="451031"/>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cxnSp>
        <p:nvCxnSpPr>
          <p:cNvPr id="65" name="Straight Connector 64"/>
          <p:cNvCxnSpPr>
            <a:cxnSpLocks/>
            <a:endCxn id="80" idx="0"/>
          </p:cNvCxnSpPr>
          <p:nvPr/>
        </p:nvCxnSpPr>
        <p:spPr>
          <a:xfrm>
            <a:off x="6170929" y="2887221"/>
            <a:ext cx="431140" cy="8871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a:stCxn id="80" idx="0"/>
          </p:cNvCxnSpPr>
          <p:nvPr/>
        </p:nvCxnSpPr>
        <p:spPr>
          <a:xfrm flipV="1">
            <a:off x="6602069" y="2852450"/>
            <a:ext cx="983583" cy="9219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8"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756" y="1372764"/>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228" y="115309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0" name="Straight Connector 69"/>
          <p:cNvCxnSpPr>
            <a:cxnSpLocks/>
            <a:stCxn id="69" idx="2"/>
          </p:cNvCxnSpPr>
          <p:nvPr/>
        </p:nvCxnSpPr>
        <p:spPr>
          <a:xfrm>
            <a:off x="7079518" y="1469775"/>
            <a:ext cx="506134" cy="126724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a:endCxn id="68" idx="2"/>
          </p:cNvCxnSpPr>
          <p:nvPr/>
        </p:nvCxnSpPr>
        <p:spPr>
          <a:xfrm flipV="1">
            <a:off x="6170929" y="1689448"/>
            <a:ext cx="425117" cy="108233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a:stCxn id="69" idx="2"/>
          </p:cNvCxnSpPr>
          <p:nvPr/>
        </p:nvCxnSpPr>
        <p:spPr>
          <a:xfrm flipH="1">
            <a:off x="6170929" y="1469775"/>
            <a:ext cx="908589" cy="130201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a:endCxn id="68" idx="2"/>
          </p:cNvCxnSpPr>
          <p:nvPr/>
        </p:nvCxnSpPr>
        <p:spPr>
          <a:xfrm flipH="1" flipV="1">
            <a:off x="6596046" y="1689448"/>
            <a:ext cx="989606" cy="104756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674" y="1224912"/>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082" y="1345169"/>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6" name="Straight Connector 75"/>
          <p:cNvCxnSpPr>
            <a:cxnSpLocks/>
            <a:endCxn id="74" idx="1"/>
          </p:cNvCxnSpPr>
          <p:nvPr/>
        </p:nvCxnSpPr>
        <p:spPr>
          <a:xfrm flipV="1">
            <a:off x="2300496" y="1383254"/>
            <a:ext cx="621178" cy="683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a:endCxn id="75" idx="1"/>
          </p:cNvCxnSpPr>
          <p:nvPr/>
        </p:nvCxnSpPr>
        <p:spPr>
          <a:xfrm flipV="1">
            <a:off x="2300496" y="1503511"/>
            <a:ext cx="1012586" cy="563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a:stCxn id="215" idx="0"/>
            <a:endCxn id="74" idx="1"/>
          </p:cNvCxnSpPr>
          <p:nvPr/>
        </p:nvCxnSpPr>
        <p:spPr>
          <a:xfrm flipH="1" flipV="1">
            <a:off x="2921674" y="1383254"/>
            <a:ext cx="42008" cy="548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endCxn id="75" idx="1"/>
          </p:cNvCxnSpPr>
          <p:nvPr/>
        </p:nvCxnSpPr>
        <p:spPr>
          <a:xfrm flipV="1">
            <a:off x="2862439" y="1503511"/>
            <a:ext cx="450643" cy="572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779" y="3774393"/>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404" y="3833801"/>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2" name="Straight Connector 81"/>
          <p:cNvCxnSpPr>
            <a:cxnSpLocks/>
            <a:endCxn id="108" idx="0"/>
          </p:cNvCxnSpPr>
          <p:nvPr/>
        </p:nvCxnSpPr>
        <p:spPr>
          <a:xfrm flipH="1">
            <a:off x="3375091" y="2797662"/>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a:endCxn id="108" idx="0"/>
          </p:cNvCxnSpPr>
          <p:nvPr/>
        </p:nvCxnSpPr>
        <p:spPr>
          <a:xfrm>
            <a:off x="2939404" y="2788673"/>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625209" y="3940715"/>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85" name="Oval 84"/>
          <p:cNvSpPr/>
          <p:nvPr/>
        </p:nvSpPr>
        <p:spPr>
          <a:xfrm>
            <a:off x="3215412" y="3321123"/>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86"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565" y="3321123"/>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p:cNvCxnSpPr>
            <a:cxnSpLocks/>
            <a:endCxn id="86" idx="0"/>
          </p:cNvCxnSpPr>
          <p:nvPr/>
        </p:nvCxnSpPr>
        <p:spPr>
          <a:xfrm flipH="1">
            <a:off x="5032694" y="2852450"/>
            <a:ext cx="2552958" cy="4686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a:endCxn id="86" idx="0"/>
          </p:cNvCxnSpPr>
          <p:nvPr/>
        </p:nvCxnSpPr>
        <p:spPr>
          <a:xfrm flipH="1">
            <a:off x="5032694" y="2887221"/>
            <a:ext cx="1138235" cy="4339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5149972" y="3206799"/>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0"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646" y="3381404"/>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p:cNvCxnSpPr>
            <a:cxnSpLocks/>
            <a:stCxn id="90" idx="0"/>
          </p:cNvCxnSpPr>
          <p:nvPr/>
        </p:nvCxnSpPr>
        <p:spPr>
          <a:xfrm flipH="1" flipV="1">
            <a:off x="1847813" y="2787531"/>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a:stCxn id="90" idx="0"/>
          </p:cNvCxnSpPr>
          <p:nvPr/>
        </p:nvCxnSpPr>
        <p:spPr>
          <a:xfrm flipV="1">
            <a:off x="2295520" y="2788673"/>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146162" y="3238945"/>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94" name="Rounded Rectangle 93"/>
          <p:cNvSpPr/>
          <p:nvPr/>
        </p:nvSpPr>
        <p:spPr>
          <a:xfrm>
            <a:off x="54539" y="1705181"/>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5" name="TextBox 94"/>
          <p:cNvSpPr txBox="1"/>
          <p:nvPr/>
        </p:nvSpPr>
        <p:spPr>
          <a:xfrm>
            <a:off x="2357238" y="1982816"/>
            <a:ext cx="579005" cy="215444"/>
          </a:xfrm>
          <a:prstGeom prst="rect">
            <a:avLst/>
          </a:prstGeom>
          <a:no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96" name="Cloud 95"/>
          <p:cNvSpPr/>
          <p:nvPr/>
        </p:nvSpPr>
        <p:spPr>
          <a:xfrm>
            <a:off x="6021796" y="3184583"/>
            <a:ext cx="1412978"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7" name="TextBox 96"/>
          <p:cNvSpPr txBox="1"/>
          <p:nvPr/>
        </p:nvSpPr>
        <p:spPr>
          <a:xfrm>
            <a:off x="6413699" y="3189964"/>
            <a:ext cx="852590" cy="246221"/>
          </a:xfrm>
          <a:prstGeom prst="rect">
            <a:avLst/>
          </a:prstGeom>
          <a:noFill/>
        </p:spPr>
        <p:txBody>
          <a:bodyPr wrap="square" rtlCol="0">
            <a:spAutoFit/>
          </a:bodyPr>
          <a:lstStyle/>
          <a:p>
            <a:r>
              <a:rPr lang="en-US" sz="1000" dirty="0">
                <a:solidFill>
                  <a:schemeClr val="bg2"/>
                </a:solidFill>
              </a:rPr>
              <a:t>RL L3out</a:t>
            </a:r>
          </a:p>
        </p:txBody>
      </p:sp>
      <p:grpSp>
        <p:nvGrpSpPr>
          <p:cNvPr id="98" name="Group 97"/>
          <p:cNvGrpSpPr/>
          <p:nvPr/>
        </p:nvGrpSpPr>
        <p:grpSpPr>
          <a:xfrm>
            <a:off x="2636315" y="2852428"/>
            <a:ext cx="1407893" cy="447031"/>
            <a:chOff x="2515346" y="2838792"/>
            <a:chExt cx="1407893" cy="447031"/>
          </a:xfrm>
        </p:grpSpPr>
        <p:sp>
          <p:nvSpPr>
            <p:cNvPr id="99" name="Cloud 98"/>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0" name="TextBox 99"/>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1" name="Freeform 100"/>
          <p:cNvSpPr/>
          <p:nvPr/>
        </p:nvSpPr>
        <p:spPr>
          <a:xfrm>
            <a:off x="5517416" y="1541017"/>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935" y="421985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315" y="4248389"/>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04" name="TextBox 103"/>
          <p:cNvSpPr txBox="1"/>
          <p:nvPr/>
        </p:nvSpPr>
        <p:spPr>
          <a:xfrm>
            <a:off x="4838436" y="3596202"/>
            <a:ext cx="412292" cy="235898"/>
          </a:xfrm>
          <a:prstGeom prst="rect">
            <a:avLst/>
          </a:prstGeom>
          <a:noFill/>
        </p:spPr>
        <p:txBody>
          <a:bodyPr wrap="none" rtlCol="0">
            <a:spAutoFit/>
          </a:bodyPr>
          <a:lstStyle/>
          <a:p>
            <a:pPr algn="ctr"/>
            <a:r>
              <a:rPr lang="en-US" sz="933" dirty="0"/>
              <a:t>EP1</a:t>
            </a:r>
          </a:p>
        </p:txBody>
      </p:sp>
      <p:sp>
        <p:nvSpPr>
          <p:cNvPr id="105" name="TextBox 104"/>
          <p:cNvSpPr txBox="1"/>
          <p:nvPr/>
        </p:nvSpPr>
        <p:spPr>
          <a:xfrm>
            <a:off x="1499348" y="3453974"/>
            <a:ext cx="768188" cy="518705"/>
          </a:xfrm>
          <a:prstGeom prst="rect">
            <a:avLst/>
          </a:prstGeom>
          <a:noFill/>
        </p:spPr>
        <p:txBody>
          <a:bodyPr wrap="none" rtlCol="0">
            <a:spAutoFit/>
          </a:bodyPr>
          <a:lstStyle/>
          <a:p>
            <a:pPr algn="ctr"/>
            <a:r>
              <a:rPr lang="en-US" sz="933" dirty="0"/>
              <a:t>EP2</a:t>
            </a:r>
          </a:p>
          <a:p>
            <a:pPr algn="ctr"/>
            <a:r>
              <a:rPr lang="en-US" sz="933" dirty="0"/>
              <a:t>100.1.1.2</a:t>
            </a:r>
          </a:p>
        </p:txBody>
      </p:sp>
      <p:pic>
        <p:nvPicPr>
          <p:cNvPr id="108" name="Picture 11" descr="C:\Users\ecoffey\AppData\Local\Temp\Rar$DRa0.295\30029_Device_firewall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8038" y="3408578"/>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Connector 108"/>
          <p:cNvCxnSpPr>
            <a:stCxn id="108" idx="2"/>
            <a:endCxn id="81" idx="1"/>
          </p:cNvCxnSpPr>
          <p:nvPr/>
        </p:nvCxnSpPr>
        <p:spPr>
          <a:xfrm>
            <a:off x="3375091" y="3796677"/>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7302625" y="1829671"/>
            <a:ext cx="1661803" cy="724989"/>
            <a:chOff x="9913801" y="3907460"/>
            <a:chExt cx="1943011" cy="722294"/>
          </a:xfrm>
        </p:grpSpPr>
        <p:grpSp>
          <p:nvGrpSpPr>
            <p:cNvPr id="111" name="Group 110"/>
            <p:cNvGrpSpPr/>
            <p:nvPr/>
          </p:nvGrpSpPr>
          <p:grpSpPr>
            <a:xfrm>
              <a:off x="9984890" y="4184458"/>
              <a:ext cx="1786979" cy="445296"/>
              <a:chOff x="523157" y="2633515"/>
              <a:chExt cx="895206" cy="477995"/>
            </a:xfrm>
            <a:solidFill>
              <a:srgbClr val="E8EBF1">
                <a:lumMod val="25000"/>
              </a:srgbClr>
            </a:solidFill>
          </p:grpSpPr>
          <p:sp>
            <p:nvSpPr>
              <p:cNvPr id="115" name="Rectangle 11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16" name="Straight Connector 115"/>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12" name="TextBox 111"/>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13" name="TextBox 112"/>
            <p:cNvSpPr txBox="1"/>
            <p:nvPr/>
          </p:nvSpPr>
          <p:spPr>
            <a:xfrm>
              <a:off x="10222365" y="3907460"/>
              <a:ext cx="1301112"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RL2 Local Table</a:t>
              </a:r>
            </a:p>
          </p:txBody>
        </p:sp>
        <p:sp>
          <p:nvSpPr>
            <p:cNvPr id="114" name="TextBox 113"/>
            <p:cNvSpPr txBox="1"/>
            <p:nvPr/>
          </p:nvSpPr>
          <p:spPr>
            <a:xfrm>
              <a:off x="10929443" y="4294432"/>
              <a:ext cx="927369"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101.1.1.2</a:t>
              </a:r>
            </a:p>
          </p:txBody>
        </p:sp>
      </p:grpSp>
      <p:grpSp>
        <p:nvGrpSpPr>
          <p:cNvPr id="117" name="Group 116"/>
          <p:cNvGrpSpPr/>
          <p:nvPr/>
        </p:nvGrpSpPr>
        <p:grpSpPr>
          <a:xfrm>
            <a:off x="547784" y="1769732"/>
            <a:ext cx="1616998" cy="1144421"/>
            <a:chOff x="9900199" y="3952175"/>
            <a:chExt cx="1891125" cy="1140166"/>
          </a:xfrm>
        </p:grpSpPr>
        <p:grpSp>
          <p:nvGrpSpPr>
            <p:cNvPr id="118" name="Group 117"/>
            <p:cNvGrpSpPr/>
            <p:nvPr/>
          </p:nvGrpSpPr>
          <p:grpSpPr>
            <a:xfrm>
              <a:off x="9984890" y="4184458"/>
              <a:ext cx="1786979" cy="445296"/>
              <a:chOff x="523157" y="2633515"/>
              <a:chExt cx="895206" cy="477995"/>
            </a:xfrm>
            <a:solidFill>
              <a:srgbClr val="E8EBF1">
                <a:lumMod val="25000"/>
              </a:srgbClr>
            </a:solidFill>
          </p:grpSpPr>
          <p:sp>
            <p:nvSpPr>
              <p:cNvPr id="123" name="Rectangle 122"/>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24" name="Straight Connector 123"/>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19" name="Straight Connector 118"/>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20" name="TextBox 119"/>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21" name="TextBox 120"/>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22" name="TextBox 121"/>
            <p:cNvSpPr txBox="1"/>
            <p:nvPr/>
          </p:nvSpPr>
          <p:spPr>
            <a:xfrm>
              <a:off x="10882139" y="4239326"/>
              <a:ext cx="909185"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RL1, RL2 DP-TEP</a:t>
              </a:r>
            </a:p>
          </p:txBody>
        </p:sp>
      </p:grpSp>
      <p:sp>
        <p:nvSpPr>
          <p:cNvPr id="125" name="TextBox 124"/>
          <p:cNvSpPr txBox="1"/>
          <p:nvPr/>
        </p:nvSpPr>
        <p:spPr>
          <a:xfrm>
            <a:off x="4420684" y="4138013"/>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28" name="Freeform 20"/>
          <p:cNvSpPr>
            <a:spLocks noEditPoints="1"/>
          </p:cNvSpPr>
          <p:nvPr/>
        </p:nvSpPr>
        <p:spPr bwMode="auto">
          <a:xfrm flipH="1">
            <a:off x="7476604" y="4406187"/>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39" name="Left-Right Arrow 138"/>
          <p:cNvSpPr/>
          <p:nvPr/>
        </p:nvSpPr>
        <p:spPr>
          <a:xfrm>
            <a:off x="6404895" y="2732698"/>
            <a:ext cx="925885" cy="160246"/>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0DB0D80A-6246-487E-9385-AAC27A657E6F}"/>
              </a:ext>
            </a:extLst>
          </p:cNvPr>
          <p:cNvSpPr txBox="1"/>
          <p:nvPr/>
        </p:nvSpPr>
        <p:spPr>
          <a:xfrm>
            <a:off x="5766798" y="3684207"/>
            <a:ext cx="713657" cy="246221"/>
          </a:xfrm>
          <a:prstGeom prst="rect">
            <a:avLst/>
          </a:prstGeom>
          <a:solidFill>
            <a:schemeClr val="bg2"/>
          </a:solidFill>
          <a:ln>
            <a:solidFill>
              <a:schemeClr val="tx1"/>
            </a:solidFill>
          </a:ln>
        </p:spPr>
        <p:txBody>
          <a:bodyPr wrap="none" rtlCol="0">
            <a:spAutoFit/>
          </a:bodyPr>
          <a:lstStyle/>
          <a:p>
            <a:r>
              <a:rPr lang="en-US" sz="1000" dirty="0"/>
              <a:t>100.1.1.2</a:t>
            </a:r>
          </a:p>
        </p:txBody>
      </p:sp>
      <p:sp>
        <p:nvSpPr>
          <p:cNvPr id="182" name="TextBox 181">
            <a:extLst>
              <a:ext uri="{FF2B5EF4-FFF2-40B4-BE49-F238E27FC236}">
                <a16:creationId xmlns:a16="http://schemas.microsoft.com/office/drawing/2014/main" id="{DE9DCCD1-1967-439D-B783-42D87F65832C}"/>
              </a:ext>
            </a:extLst>
          </p:cNvPr>
          <p:cNvSpPr txBox="1"/>
          <p:nvPr/>
        </p:nvSpPr>
        <p:spPr>
          <a:xfrm>
            <a:off x="6787607" y="3669731"/>
            <a:ext cx="713657" cy="246221"/>
          </a:xfrm>
          <a:prstGeom prst="rect">
            <a:avLst/>
          </a:prstGeom>
          <a:solidFill>
            <a:schemeClr val="bg2"/>
          </a:solidFill>
          <a:ln>
            <a:solidFill>
              <a:schemeClr val="tx1"/>
            </a:solidFill>
          </a:ln>
        </p:spPr>
        <p:txBody>
          <a:bodyPr wrap="square" rtlCol="0">
            <a:spAutoFit/>
          </a:bodyPr>
          <a:lstStyle/>
          <a:p>
            <a:r>
              <a:rPr lang="en-US" sz="1000" dirty="0"/>
              <a:t>101.1.1.2</a:t>
            </a:r>
          </a:p>
        </p:txBody>
      </p:sp>
      <p:grpSp>
        <p:nvGrpSpPr>
          <p:cNvPr id="183" name="Group 182">
            <a:extLst>
              <a:ext uri="{FF2B5EF4-FFF2-40B4-BE49-F238E27FC236}">
                <a16:creationId xmlns:a16="http://schemas.microsoft.com/office/drawing/2014/main" id="{1C86CD16-7CFC-4E78-AE1F-5145AE91970B}"/>
              </a:ext>
            </a:extLst>
          </p:cNvPr>
          <p:cNvGrpSpPr/>
          <p:nvPr/>
        </p:nvGrpSpPr>
        <p:grpSpPr>
          <a:xfrm>
            <a:off x="4751957" y="1841289"/>
            <a:ext cx="1662061" cy="724989"/>
            <a:chOff x="9913801" y="3907460"/>
            <a:chExt cx="1943312" cy="722294"/>
          </a:xfrm>
        </p:grpSpPr>
        <p:grpSp>
          <p:nvGrpSpPr>
            <p:cNvPr id="184" name="Group 183">
              <a:extLst>
                <a:ext uri="{FF2B5EF4-FFF2-40B4-BE49-F238E27FC236}">
                  <a16:creationId xmlns:a16="http://schemas.microsoft.com/office/drawing/2014/main" id="{B949575B-8D13-424F-85CA-1BF7DB908569}"/>
                </a:ext>
              </a:extLst>
            </p:cNvPr>
            <p:cNvGrpSpPr/>
            <p:nvPr/>
          </p:nvGrpSpPr>
          <p:grpSpPr>
            <a:xfrm>
              <a:off x="9984890" y="4184458"/>
              <a:ext cx="1786979" cy="445296"/>
              <a:chOff x="523157" y="2633515"/>
              <a:chExt cx="895206" cy="477995"/>
            </a:xfrm>
            <a:solidFill>
              <a:srgbClr val="E8EBF1">
                <a:lumMod val="25000"/>
              </a:srgbClr>
            </a:solidFill>
          </p:grpSpPr>
          <p:sp>
            <p:nvSpPr>
              <p:cNvPr id="188" name="Rectangle 187">
                <a:extLst>
                  <a:ext uri="{FF2B5EF4-FFF2-40B4-BE49-F238E27FC236}">
                    <a16:creationId xmlns:a16="http://schemas.microsoft.com/office/drawing/2014/main" id="{89B777A6-9FA5-4465-AB38-5B9CC338BF48}"/>
                  </a:ext>
                </a:extLst>
              </p:cNvPr>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89" name="Straight Connector 188">
                <a:extLst>
                  <a:ext uri="{FF2B5EF4-FFF2-40B4-BE49-F238E27FC236}">
                    <a16:creationId xmlns:a16="http://schemas.microsoft.com/office/drawing/2014/main" id="{DF4F05DD-E638-4705-9A62-93B537BA6374}"/>
                  </a:ext>
                </a:extLst>
              </p:cNvPr>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85" name="TextBox 184">
              <a:extLst>
                <a:ext uri="{FF2B5EF4-FFF2-40B4-BE49-F238E27FC236}">
                  <a16:creationId xmlns:a16="http://schemas.microsoft.com/office/drawing/2014/main" id="{97E93FDF-01A8-47D9-B5E1-EB509E0DC7C1}"/>
                </a:ext>
              </a:extLst>
            </p:cNvPr>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86" name="TextBox 185">
              <a:extLst>
                <a:ext uri="{FF2B5EF4-FFF2-40B4-BE49-F238E27FC236}">
                  <a16:creationId xmlns:a16="http://schemas.microsoft.com/office/drawing/2014/main" id="{7E6AFFCA-1FA4-4679-A5D7-2B7E4FA7FA5A}"/>
                </a:ext>
              </a:extLst>
            </p:cNvPr>
            <p:cNvSpPr txBox="1"/>
            <p:nvPr/>
          </p:nvSpPr>
          <p:spPr>
            <a:xfrm>
              <a:off x="10222365" y="3907460"/>
              <a:ext cx="1301112"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RL1 Local Table</a:t>
              </a:r>
            </a:p>
          </p:txBody>
        </p:sp>
        <p:sp>
          <p:nvSpPr>
            <p:cNvPr id="187" name="TextBox 186">
              <a:extLst>
                <a:ext uri="{FF2B5EF4-FFF2-40B4-BE49-F238E27FC236}">
                  <a16:creationId xmlns:a16="http://schemas.microsoft.com/office/drawing/2014/main" id="{53FB30B7-9D8D-4263-8909-64BDB86B1765}"/>
                </a:ext>
              </a:extLst>
            </p:cNvPr>
            <p:cNvSpPr txBox="1"/>
            <p:nvPr/>
          </p:nvSpPr>
          <p:spPr>
            <a:xfrm>
              <a:off x="10929744" y="4284369"/>
              <a:ext cx="927369"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100.1.1.1</a:t>
              </a:r>
            </a:p>
          </p:txBody>
        </p:sp>
      </p:grpSp>
      <p:sp>
        <p:nvSpPr>
          <p:cNvPr id="190" name="TextBox 189">
            <a:extLst>
              <a:ext uri="{FF2B5EF4-FFF2-40B4-BE49-F238E27FC236}">
                <a16:creationId xmlns:a16="http://schemas.microsoft.com/office/drawing/2014/main" id="{9CC0123E-D0C2-419E-B26B-6D8B2D759D55}"/>
              </a:ext>
            </a:extLst>
          </p:cNvPr>
          <p:cNvSpPr txBox="1"/>
          <p:nvPr/>
        </p:nvSpPr>
        <p:spPr>
          <a:xfrm>
            <a:off x="5634350" y="2561764"/>
            <a:ext cx="405880" cy="235898"/>
          </a:xfrm>
          <a:prstGeom prst="rect">
            <a:avLst/>
          </a:prstGeom>
          <a:noFill/>
        </p:spPr>
        <p:txBody>
          <a:bodyPr wrap="none" rtlCol="0">
            <a:spAutoFit/>
          </a:bodyPr>
          <a:lstStyle/>
          <a:p>
            <a:pPr algn="ctr"/>
            <a:r>
              <a:rPr lang="en-US" sz="933" dirty="0"/>
              <a:t>RL1</a:t>
            </a:r>
          </a:p>
        </p:txBody>
      </p:sp>
      <p:sp>
        <p:nvSpPr>
          <p:cNvPr id="191" name="TextBox 190">
            <a:extLst>
              <a:ext uri="{FF2B5EF4-FFF2-40B4-BE49-F238E27FC236}">
                <a16:creationId xmlns:a16="http://schemas.microsoft.com/office/drawing/2014/main" id="{7AFAC755-7704-4A02-B61E-77A104DC33AC}"/>
              </a:ext>
            </a:extLst>
          </p:cNvPr>
          <p:cNvSpPr txBox="1"/>
          <p:nvPr/>
        </p:nvSpPr>
        <p:spPr>
          <a:xfrm>
            <a:off x="7603662" y="2566278"/>
            <a:ext cx="405880" cy="235898"/>
          </a:xfrm>
          <a:prstGeom prst="rect">
            <a:avLst/>
          </a:prstGeom>
          <a:noFill/>
        </p:spPr>
        <p:txBody>
          <a:bodyPr wrap="none" rtlCol="0">
            <a:spAutoFit/>
          </a:bodyPr>
          <a:lstStyle/>
          <a:p>
            <a:pPr algn="ctr"/>
            <a:r>
              <a:rPr lang="en-US" sz="933" dirty="0"/>
              <a:t>RL2</a:t>
            </a:r>
          </a:p>
        </p:txBody>
      </p:sp>
      <p:sp>
        <p:nvSpPr>
          <p:cNvPr id="192" name="Freeform: Shape 191">
            <a:extLst>
              <a:ext uri="{FF2B5EF4-FFF2-40B4-BE49-F238E27FC236}">
                <a16:creationId xmlns:a16="http://schemas.microsoft.com/office/drawing/2014/main" id="{DE55DABB-F204-415D-A95E-097F2B683E83}"/>
              </a:ext>
            </a:extLst>
          </p:cNvPr>
          <p:cNvSpPr/>
          <p:nvPr/>
        </p:nvSpPr>
        <p:spPr>
          <a:xfrm>
            <a:off x="4986604" y="2735667"/>
            <a:ext cx="2572815" cy="2080552"/>
          </a:xfrm>
          <a:custGeom>
            <a:avLst/>
            <a:gdLst>
              <a:gd name="connsiteX0" fmla="*/ 0 w 2572815"/>
              <a:gd name="connsiteY0" fmla="*/ 603881 h 2080552"/>
              <a:gd name="connsiteX1" fmla="*/ 1084785 w 2572815"/>
              <a:gd name="connsiteY1" fmla="*/ 18892 h 2080552"/>
              <a:gd name="connsiteX2" fmla="*/ 1675453 w 2572815"/>
              <a:gd name="connsiteY2" fmla="*/ 1228626 h 2080552"/>
              <a:gd name="connsiteX3" fmla="*/ 2572815 w 2572815"/>
              <a:gd name="connsiteY3" fmla="*/ 2080552 h 2080552"/>
            </a:gdLst>
            <a:ahLst/>
            <a:cxnLst>
              <a:cxn ang="0">
                <a:pos x="connsiteX0" y="connsiteY0"/>
              </a:cxn>
              <a:cxn ang="0">
                <a:pos x="connsiteX1" y="connsiteY1"/>
              </a:cxn>
              <a:cxn ang="0">
                <a:pos x="connsiteX2" y="connsiteY2"/>
              </a:cxn>
              <a:cxn ang="0">
                <a:pos x="connsiteX3" y="connsiteY3"/>
              </a:cxn>
            </a:cxnLst>
            <a:rect l="l" t="t" r="r" b="b"/>
            <a:pathLst>
              <a:path w="2572815" h="2080552">
                <a:moveTo>
                  <a:pt x="0" y="603881"/>
                </a:moveTo>
                <a:cubicBezTo>
                  <a:pt x="402771" y="259324"/>
                  <a:pt x="805543" y="-85232"/>
                  <a:pt x="1084785" y="18892"/>
                </a:cubicBezTo>
                <a:cubicBezTo>
                  <a:pt x="1364027" y="123016"/>
                  <a:pt x="1427448" y="885016"/>
                  <a:pt x="1675453" y="1228626"/>
                </a:cubicBezTo>
                <a:cubicBezTo>
                  <a:pt x="1923458" y="1572236"/>
                  <a:pt x="2248136" y="1826394"/>
                  <a:pt x="2572815" y="2080552"/>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Shape 192">
            <a:extLst>
              <a:ext uri="{FF2B5EF4-FFF2-40B4-BE49-F238E27FC236}">
                <a16:creationId xmlns:a16="http://schemas.microsoft.com/office/drawing/2014/main" id="{94AC2F10-409C-4E8F-9370-995150CC89F7}"/>
              </a:ext>
            </a:extLst>
          </p:cNvPr>
          <p:cNvSpPr/>
          <p:nvPr/>
        </p:nvSpPr>
        <p:spPr>
          <a:xfrm>
            <a:off x="5009322" y="2731175"/>
            <a:ext cx="2609919" cy="2090723"/>
          </a:xfrm>
          <a:custGeom>
            <a:avLst/>
            <a:gdLst>
              <a:gd name="connsiteX0" fmla="*/ 0 w 2609919"/>
              <a:gd name="connsiteY0" fmla="*/ 591334 h 2090723"/>
              <a:gd name="connsiteX1" fmla="*/ 2567135 w 2609919"/>
              <a:gd name="connsiteY1" fmla="*/ 17705 h 2090723"/>
              <a:gd name="connsiteX2" fmla="*/ 1658415 w 2609919"/>
              <a:gd name="connsiteY2" fmla="*/ 1187682 h 2090723"/>
              <a:gd name="connsiteX3" fmla="*/ 2368353 w 2609919"/>
              <a:gd name="connsiteY3" fmla="*/ 2090723 h 2090723"/>
            </a:gdLst>
            <a:ahLst/>
            <a:cxnLst>
              <a:cxn ang="0">
                <a:pos x="connsiteX0" y="connsiteY0"/>
              </a:cxn>
              <a:cxn ang="0">
                <a:pos x="connsiteX1" y="connsiteY1"/>
              </a:cxn>
              <a:cxn ang="0">
                <a:pos x="connsiteX2" y="connsiteY2"/>
              </a:cxn>
              <a:cxn ang="0">
                <a:pos x="connsiteX3" y="connsiteY3"/>
              </a:cxn>
            </a:cxnLst>
            <a:rect l="l" t="t" r="r" b="b"/>
            <a:pathLst>
              <a:path w="2609919" h="2090723">
                <a:moveTo>
                  <a:pt x="0" y="591334"/>
                </a:moveTo>
                <a:cubicBezTo>
                  <a:pt x="1145366" y="254824"/>
                  <a:pt x="2290733" y="-81686"/>
                  <a:pt x="2567135" y="17705"/>
                </a:cubicBezTo>
                <a:cubicBezTo>
                  <a:pt x="2843537" y="117096"/>
                  <a:pt x="1691545" y="842179"/>
                  <a:pt x="1658415" y="1187682"/>
                </a:cubicBezTo>
                <a:cubicBezTo>
                  <a:pt x="1625285" y="1533185"/>
                  <a:pt x="1996819" y="1811954"/>
                  <a:pt x="2368353" y="2090723"/>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5A4EF265-2DEF-454C-B901-226311988DE8}"/>
              </a:ext>
            </a:extLst>
          </p:cNvPr>
          <p:cNvGrpSpPr/>
          <p:nvPr/>
        </p:nvGrpSpPr>
        <p:grpSpPr>
          <a:xfrm>
            <a:off x="7901841" y="4442973"/>
            <a:ext cx="1080677" cy="383324"/>
            <a:chOff x="7901841" y="4442973"/>
            <a:chExt cx="1080677" cy="383324"/>
          </a:xfrm>
        </p:grpSpPr>
        <p:sp>
          <p:nvSpPr>
            <p:cNvPr id="196" name="TextBox 195">
              <a:extLst>
                <a:ext uri="{FF2B5EF4-FFF2-40B4-BE49-F238E27FC236}">
                  <a16:creationId xmlns:a16="http://schemas.microsoft.com/office/drawing/2014/main" id="{5F1F7202-6B20-4BC7-82B4-DAC9C70FF2E9}"/>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97" name="TextBox 196">
              <a:extLst>
                <a:ext uri="{FF2B5EF4-FFF2-40B4-BE49-F238E27FC236}">
                  <a16:creationId xmlns:a16="http://schemas.microsoft.com/office/drawing/2014/main" id="{D2F38B9D-1B10-44AD-B0D6-D56D9C2068E0}"/>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pic>
        <p:nvPicPr>
          <p:cNvPr id="212" name="Picture 211" descr="C:\Users\ecoffey\AppData\Local\Temp\Rar$DRa0.027\Cisco Nexus 9300 Series\Png_64_24_16\Default\Cisco-Nexus-9300-Series_default_24.png">
            <a:extLst>
              <a:ext uri="{FF2B5EF4-FFF2-40B4-BE49-F238E27FC236}">
                <a16:creationId xmlns:a16="http://schemas.microsoft.com/office/drawing/2014/main" id="{1C101D66-6D97-42E4-A862-DD72E8D8E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565" y="2608462"/>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descr="C:\Users\ecoffey\AppData\Local\Temp\Rar$DRa0.027\Cisco Nexus 9300 Series\Png_64_24_16\Default\Cisco-Nexus-9300-Series_default_24.png">
            <a:extLst>
              <a:ext uri="{FF2B5EF4-FFF2-40B4-BE49-F238E27FC236}">
                <a16:creationId xmlns:a16="http://schemas.microsoft.com/office/drawing/2014/main" id="{F5E13B49-6CE6-4BAC-8F8A-622A71AC3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7202" y="2671122"/>
            <a:ext cx="375653" cy="264482"/>
          </a:xfrm>
          <a:prstGeom prst="rect">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3960F9AD-685D-465A-9BC1-CBC5E3CC321B}"/>
              </a:ext>
            </a:extLst>
          </p:cNvPr>
          <p:cNvGrpSpPr/>
          <p:nvPr/>
        </p:nvGrpSpPr>
        <p:grpSpPr>
          <a:xfrm>
            <a:off x="1633608" y="1903833"/>
            <a:ext cx="2024185" cy="894531"/>
            <a:chOff x="951707" y="2549918"/>
            <a:chExt cx="2937225" cy="1531927"/>
          </a:xfrm>
        </p:grpSpPr>
        <p:pic>
          <p:nvPicPr>
            <p:cNvPr id="215" name="Picture 214" descr="C:\Users\ecoffey\AppData\Local\Temp\Rar$DRa0.027\Cisco Nexus 9300 Series\Png_64_24_16\Default\Cisco-Nexus-9300-Series_default_24.png">
              <a:extLst>
                <a:ext uri="{FF2B5EF4-FFF2-40B4-BE49-F238E27FC236}">
                  <a16:creationId xmlns:a16="http://schemas.microsoft.com/office/drawing/2014/main" id="{AD329AFB-B5FD-481E-A75F-C263EDD192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6993" y="2597989"/>
              <a:ext cx="349476" cy="570409"/>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descr="C:\Users\ecoffey\AppData\Local\Temp\Rar$DRa0.027\Cisco Nexus 9300 Series\Png_64_24_16\Default\Cisco-Nexus-9300-Series_default_24.png">
              <a:extLst>
                <a:ext uri="{FF2B5EF4-FFF2-40B4-BE49-F238E27FC236}">
                  <a16:creationId xmlns:a16="http://schemas.microsoft.com/office/drawing/2014/main" id="{6A3DFF26-C64F-45F0-819F-82555C656A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16" descr="C:\Users\ecoffey\AppData\Local\Temp\Rar$DRa0.027\Cisco Nexus 9300 Series\Png_64_24_16\Default\Cisco-Nexus-9300-Series_default_24.png">
              <a:extLst>
                <a:ext uri="{FF2B5EF4-FFF2-40B4-BE49-F238E27FC236}">
                  <a16:creationId xmlns:a16="http://schemas.microsoft.com/office/drawing/2014/main" id="{E843E6F1-F3A2-4B2E-8682-CFE9DA03B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17" descr="C:\Users\ecoffey\AppData\Local\Temp\Rar$DRa0.027\Cisco Nexus 9300 Series\Png_64_24_16\Default\Cisco-Nexus-9300-Series_default_24.png">
              <a:extLst>
                <a:ext uri="{FF2B5EF4-FFF2-40B4-BE49-F238E27FC236}">
                  <a16:creationId xmlns:a16="http://schemas.microsoft.com/office/drawing/2014/main" id="{BF4EF815-E906-428A-B46F-2EB34F435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18" descr="C:\Users\ecoffey\AppData\Local\Temp\Rar$DRa0.027\Cisco Nexus 9300 Series\Png_64_24_16\Default\Cisco-Nexus-9300-Series_default_24.png">
              <a:extLst>
                <a:ext uri="{FF2B5EF4-FFF2-40B4-BE49-F238E27FC236}">
                  <a16:creationId xmlns:a16="http://schemas.microsoft.com/office/drawing/2014/main" id="{3BF79777-F98C-41B8-B69D-946ED81DE6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descr="C:\Users\ecoffey\AppData\Local\Temp\Rar$DRa0.027\Cisco Nexus 9300 Series\Png_64_24_16\Default\Cisco-Nexus-9300-Series_default_24.png">
              <a:extLst>
                <a:ext uri="{FF2B5EF4-FFF2-40B4-BE49-F238E27FC236}">
                  <a16:creationId xmlns:a16="http://schemas.microsoft.com/office/drawing/2014/main" id="{664E53D0-CB54-4DB4-B00D-D915D9FB83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9467" y="2549918"/>
              <a:ext cx="349476" cy="570409"/>
            </a:xfrm>
            <a:prstGeom prst="rect">
              <a:avLst/>
            </a:prstGeom>
            <a:noFill/>
            <a:extLst>
              <a:ext uri="{909E8E84-426E-40DD-AFC4-6F175D3DCCD1}">
                <a14:hiddenFill xmlns:a14="http://schemas.microsoft.com/office/drawing/2010/main">
                  <a:solidFill>
                    <a:srgbClr val="FFFFFF"/>
                  </a:solidFill>
                </a14:hiddenFill>
              </a:ext>
            </a:extLst>
          </p:spPr>
        </p:pic>
        <p:cxnSp>
          <p:nvCxnSpPr>
            <p:cNvPr id="221" name="Straight Connector 220">
              <a:extLst>
                <a:ext uri="{FF2B5EF4-FFF2-40B4-BE49-F238E27FC236}">
                  <a16:creationId xmlns:a16="http://schemas.microsoft.com/office/drawing/2014/main" id="{9E8C5635-DB0B-410A-921B-66DA9F00DDBD}"/>
                </a:ext>
              </a:extLst>
            </p:cNvPr>
            <p:cNvCxnSpPr>
              <a:stCxn id="217" idx="0"/>
              <a:endCxn id="220" idx="2"/>
            </p:cNvCxnSpPr>
            <p:nvPr/>
          </p:nvCxnSpPr>
          <p:spPr>
            <a:xfrm flipV="1">
              <a:off x="1204629" y="3120326"/>
              <a:ext cx="729577" cy="65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6062283-58AE-4D55-8965-7D4BB5EF4A10}"/>
                </a:ext>
              </a:extLst>
            </p:cNvPr>
            <p:cNvCxnSpPr>
              <a:stCxn id="217" idx="0"/>
              <a:endCxn id="215" idx="2"/>
            </p:cNvCxnSpPr>
            <p:nvPr/>
          </p:nvCxnSpPr>
          <p:spPr>
            <a:xfrm flipV="1">
              <a:off x="1204628" y="3168398"/>
              <a:ext cx="1677104" cy="605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CDA533B-43C2-4702-818B-D5491C9D8C07}"/>
                </a:ext>
              </a:extLst>
            </p:cNvPr>
            <p:cNvCxnSpPr>
              <a:stCxn id="216" idx="0"/>
              <a:endCxn id="220" idx="2"/>
            </p:cNvCxnSpPr>
            <p:nvPr/>
          </p:nvCxnSpPr>
          <p:spPr>
            <a:xfrm flipV="1">
              <a:off x="1925123" y="3120326"/>
              <a:ext cx="9083" cy="65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4CCE677-976F-4899-BE03-BB14B2BEBBBC}"/>
                </a:ext>
              </a:extLst>
            </p:cNvPr>
            <p:cNvCxnSpPr>
              <a:stCxn id="216" idx="0"/>
              <a:endCxn id="215" idx="2"/>
            </p:cNvCxnSpPr>
            <p:nvPr/>
          </p:nvCxnSpPr>
          <p:spPr>
            <a:xfrm flipV="1">
              <a:off x="1925122" y="3168398"/>
              <a:ext cx="956609" cy="60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6A09EA9-0AE1-40BC-BBD2-7C39E08DC59E}"/>
                </a:ext>
              </a:extLst>
            </p:cNvPr>
            <p:cNvCxnSpPr>
              <a:stCxn id="219" idx="0"/>
              <a:endCxn id="220" idx="2"/>
            </p:cNvCxnSpPr>
            <p:nvPr/>
          </p:nvCxnSpPr>
          <p:spPr>
            <a:xfrm flipH="1" flipV="1">
              <a:off x="1934206" y="3120326"/>
              <a:ext cx="909251" cy="65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B226560-B739-45C1-B7F0-02CFD5791411}"/>
                </a:ext>
              </a:extLst>
            </p:cNvPr>
            <p:cNvCxnSpPr>
              <a:stCxn id="219" idx="0"/>
              <a:endCxn id="215" idx="2"/>
            </p:cNvCxnSpPr>
            <p:nvPr/>
          </p:nvCxnSpPr>
          <p:spPr>
            <a:xfrm flipV="1">
              <a:off x="2843457" y="3168398"/>
              <a:ext cx="38275" cy="60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9A74E39-37EF-4B9A-901C-047DFDF69C2B}"/>
                </a:ext>
              </a:extLst>
            </p:cNvPr>
            <p:cNvCxnSpPr>
              <a:stCxn id="218" idx="0"/>
              <a:endCxn id="215" idx="2"/>
            </p:cNvCxnSpPr>
            <p:nvPr/>
          </p:nvCxnSpPr>
          <p:spPr>
            <a:xfrm flipH="1" flipV="1">
              <a:off x="2881731" y="3168398"/>
              <a:ext cx="754280" cy="6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31A612F-294D-4ECA-A423-67B1F562CE6B}"/>
                </a:ext>
              </a:extLst>
            </p:cNvPr>
            <p:cNvCxnSpPr>
              <a:stCxn id="218" idx="0"/>
              <a:endCxn id="220" idx="2"/>
            </p:cNvCxnSpPr>
            <p:nvPr/>
          </p:nvCxnSpPr>
          <p:spPr>
            <a:xfrm flipH="1" flipV="1">
              <a:off x="1934206" y="3120326"/>
              <a:ext cx="1701806" cy="6712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1506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0" y="615950"/>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Local L3out reachability failure at ACI Main DC</a:t>
            </a:r>
          </a:p>
        </p:txBody>
      </p:sp>
      <p:sp>
        <p:nvSpPr>
          <p:cNvPr id="3" name="Title 2"/>
          <p:cNvSpPr>
            <a:spLocks noGrp="1"/>
          </p:cNvSpPr>
          <p:nvPr>
            <p:ph type="title" idx="4294967295"/>
          </p:nvPr>
        </p:nvSpPr>
        <p:spPr>
          <a:xfrm>
            <a:off x="193" y="96310"/>
            <a:ext cx="9731375" cy="434975"/>
          </a:xfrm>
        </p:spPr>
        <p:txBody>
          <a:bodyPr/>
          <a:lstStyle/>
          <a:p>
            <a:r>
              <a:rPr lang="en-US" dirty="0"/>
              <a:t>L3out over routed interface/sub-interface on RL</a:t>
            </a:r>
          </a:p>
        </p:txBody>
      </p:sp>
      <p:pic>
        <p:nvPicPr>
          <p:cNvPr id="7" name="Picture 6" descr="Device_cloud_white_3041_RGB.png"/>
          <p:cNvPicPr>
            <a:picLocks noChangeAspect="1"/>
          </p:cNvPicPr>
          <p:nvPr/>
        </p:nvPicPr>
        <p:blipFill>
          <a:blip r:embed="rId2" cstate="print"/>
          <a:stretch>
            <a:fillRect/>
          </a:stretch>
        </p:blipFill>
        <p:spPr>
          <a:xfrm>
            <a:off x="1068803" y="3983145"/>
            <a:ext cx="7073789" cy="552849"/>
          </a:xfrm>
          <a:prstGeom prst="rect">
            <a:avLst/>
          </a:prstGeom>
          <a:noFill/>
          <a:ln>
            <a:noFill/>
            <a:prstDash val="sysDash"/>
            <a:headEnd type="none" w="med" len="med"/>
            <a:tailEnd type="triangle" w="med" len="med"/>
          </a:ln>
          <a:effectLst/>
        </p:spPr>
      </p:pic>
      <p:sp>
        <p:nvSpPr>
          <p:cNvPr id="8" name="Cloud 7"/>
          <p:cNvSpPr/>
          <p:nvPr/>
        </p:nvSpPr>
        <p:spPr>
          <a:xfrm>
            <a:off x="2882102" y="835422"/>
            <a:ext cx="4459546" cy="810759"/>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9" name="Rounded Rectangle 8"/>
          <p:cNvSpPr/>
          <p:nvPr/>
        </p:nvSpPr>
        <p:spPr>
          <a:xfrm>
            <a:off x="4577467" y="1810545"/>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0" name="Rectangle 9"/>
          <p:cNvSpPr/>
          <p:nvPr/>
        </p:nvSpPr>
        <p:spPr>
          <a:xfrm>
            <a:off x="101878" y="4027748"/>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grpSp>
        <p:nvGrpSpPr>
          <p:cNvPr id="26" name="Group 25"/>
          <p:cNvGrpSpPr/>
          <p:nvPr/>
        </p:nvGrpSpPr>
        <p:grpSpPr>
          <a:xfrm>
            <a:off x="3689633" y="2020633"/>
            <a:ext cx="507616" cy="415083"/>
            <a:chOff x="751137" y="3094800"/>
            <a:chExt cx="793143" cy="586036"/>
          </a:xfrm>
        </p:grpSpPr>
        <p:grpSp>
          <p:nvGrpSpPr>
            <p:cNvPr id="27" name="Shape 314"/>
            <p:cNvGrpSpPr/>
            <p:nvPr/>
          </p:nvGrpSpPr>
          <p:grpSpPr>
            <a:xfrm>
              <a:off x="751137" y="3094800"/>
              <a:ext cx="470247" cy="451031"/>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8" name="Shape 314"/>
            <p:cNvGrpSpPr/>
            <p:nvPr/>
          </p:nvGrpSpPr>
          <p:grpSpPr>
            <a:xfrm>
              <a:off x="921633" y="3155783"/>
              <a:ext cx="470247" cy="451031"/>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9" name="Shape 314"/>
            <p:cNvGrpSpPr/>
            <p:nvPr/>
          </p:nvGrpSpPr>
          <p:grpSpPr>
            <a:xfrm>
              <a:off x="1074033" y="3229805"/>
              <a:ext cx="470247" cy="451031"/>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cxnSp>
        <p:nvCxnSpPr>
          <p:cNvPr id="65" name="Straight Connector 64"/>
          <p:cNvCxnSpPr>
            <a:cxnSpLocks/>
            <a:endCxn id="80" idx="0"/>
          </p:cNvCxnSpPr>
          <p:nvPr/>
        </p:nvCxnSpPr>
        <p:spPr>
          <a:xfrm>
            <a:off x="6142245" y="3027647"/>
            <a:ext cx="431140" cy="8871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a:stCxn id="80" idx="0"/>
          </p:cNvCxnSpPr>
          <p:nvPr/>
        </p:nvCxnSpPr>
        <p:spPr>
          <a:xfrm flipV="1">
            <a:off x="6573385" y="2992876"/>
            <a:ext cx="983583" cy="9219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8"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72" y="1513190"/>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4" y="129351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0" name="Straight Connector 69"/>
          <p:cNvCxnSpPr>
            <a:cxnSpLocks/>
            <a:stCxn id="69" idx="2"/>
          </p:cNvCxnSpPr>
          <p:nvPr/>
        </p:nvCxnSpPr>
        <p:spPr>
          <a:xfrm>
            <a:off x="7050834" y="1610201"/>
            <a:ext cx="506134" cy="126724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a:endCxn id="68" idx="2"/>
          </p:cNvCxnSpPr>
          <p:nvPr/>
        </p:nvCxnSpPr>
        <p:spPr>
          <a:xfrm flipV="1">
            <a:off x="6142245" y="1829874"/>
            <a:ext cx="425117" cy="108233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a:stCxn id="69" idx="2"/>
          </p:cNvCxnSpPr>
          <p:nvPr/>
        </p:nvCxnSpPr>
        <p:spPr>
          <a:xfrm flipH="1">
            <a:off x="6142245" y="1610201"/>
            <a:ext cx="908589" cy="130201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a:endCxn id="68" idx="2"/>
          </p:cNvCxnSpPr>
          <p:nvPr/>
        </p:nvCxnSpPr>
        <p:spPr>
          <a:xfrm flipH="1" flipV="1">
            <a:off x="6567362" y="1829874"/>
            <a:ext cx="989606" cy="104756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990" y="1365338"/>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398" y="1485595"/>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6" name="Straight Connector 75"/>
          <p:cNvCxnSpPr>
            <a:cxnSpLocks/>
            <a:endCxn id="74" idx="1"/>
          </p:cNvCxnSpPr>
          <p:nvPr/>
        </p:nvCxnSpPr>
        <p:spPr>
          <a:xfrm flipV="1">
            <a:off x="2271812" y="1523680"/>
            <a:ext cx="621178" cy="683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a:endCxn id="75" idx="1"/>
          </p:cNvCxnSpPr>
          <p:nvPr/>
        </p:nvCxnSpPr>
        <p:spPr>
          <a:xfrm flipV="1">
            <a:off x="2271812" y="1643937"/>
            <a:ext cx="1012586" cy="563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a:endCxn id="74" idx="1"/>
          </p:cNvCxnSpPr>
          <p:nvPr/>
        </p:nvCxnSpPr>
        <p:spPr>
          <a:xfrm flipV="1">
            <a:off x="2833755" y="1523680"/>
            <a:ext cx="59235" cy="692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endCxn id="75" idx="1"/>
          </p:cNvCxnSpPr>
          <p:nvPr/>
        </p:nvCxnSpPr>
        <p:spPr>
          <a:xfrm flipV="1">
            <a:off x="2833755" y="1643937"/>
            <a:ext cx="450643" cy="572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095" y="391481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720" y="397422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2" name="Straight Connector 81"/>
          <p:cNvCxnSpPr>
            <a:cxnSpLocks/>
            <a:endCxn id="108" idx="0"/>
          </p:cNvCxnSpPr>
          <p:nvPr/>
        </p:nvCxnSpPr>
        <p:spPr>
          <a:xfrm flipH="1">
            <a:off x="3346407" y="2938088"/>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a:endCxn id="108" idx="0"/>
          </p:cNvCxnSpPr>
          <p:nvPr/>
        </p:nvCxnSpPr>
        <p:spPr>
          <a:xfrm>
            <a:off x="2910720" y="2929099"/>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596525" y="4081141"/>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85" name="Oval 84"/>
          <p:cNvSpPr/>
          <p:nvPr/>
        </p:nvSpPr>
        <p:spPr>
          <a:xfrm>
            <a:off x="3186728" y="3461549"/>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86"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881" y="3461549"/>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p:cNvCxnSpPr>
            <a:cxnSpLocks/>
            <a:endCxn id="86" idx="0"/>
          </p:cNvCxnSpPr>
          <p:nvPr/>
        </p:nvCxnSpPr>
        <p:spPr>
          <a:xfrm flipH="1">
            <a:off x="5004010" y="2992876"/>
            <a:ext cx="2552958" cy="4686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a:endCxn id="86" idx="0"/>
          </p:cNvCxnSpPr>
          <p:nvPr/>
        </p:nvCxnSpPr>
        <p:spPr>
          <a:xfrm flipH="1">
            <a:off x="5004010" y="3027647"/>
            <a:ext cx="1138235" cy="4339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5121288" y="3347225"/>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0"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962" y="352183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p:cNvCxnSpPr>
            <a:cxnSpLocks/>
            <a:stCxn id="90" idx="0"/>
          </p:cNvCxnSpPr>
          <p:nvPr/>
        </p:nvCxnSpPr>
        <p:spPr>
          <a:xfrm flipH="1" flipV="1">
            <a:off x="1819129" y="2927957"/>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a:stCxn id="90" idx="0"/>
          </p:cNvCxnSpPr>
          <p:nvPr/>
        </p:nvCxnSpPr>
        <p:spPr>
          <a:xfrm flipV="1">
            <a:off x="2266836" y="2929099"/>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117478" y="3379371"/>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94" name="Rounded Rectangle 93"/>
          <p:cNvSpPr/>
          <p:nvPr/>
        </p:nvSpPr>
        <p:spPr>
          <a:xfrm>
            <a:off x="25855" y="1845607"/>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5" name="TextBox 94"/>
          <p:cNvSpPr txBox="1"/>
          <p:nvPr/>
        </p:nvSpPr>
        <p:spPr>
          <a:xfrm>
            <a:off x="2349270" y="2207366"/>
            <a:ext cx="579005" cy="215444"/>
          </a:xfrm>
          <a:prstGeom prst="rect">
            <a:avLst/>
          </a:prstGeom>
          <a:no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96" name="Cloud 95"/>
          <p:cNvSpPr/>
          <p:nvPr/>
        </p:nvSpPr>
        <p:spPr>
          <a:xfrm>
            <a:off x="5993112" y="3325009"/>
            <a:ext cx="1412978"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7" name="TextBox 96"/>
          <p:cNvSpPr txBox="1"/>
          <p:nvPr/>
        </p:nvSpPr>
        <p:spPr>
          <a:xfrm>
            <a:off x="6385015" y="3330390"/>
            <a:ext cx="852590" cy="246221"/>
          </a:xfrm>
          <a:prstGeom prst="rect">
            <a:avLst/>
          </a:prstGeom>
          <a:noFill/>
        </p:spPr>
        <p:txBody>
          <a:bodyPr wrap="square" rtlCol="0">
            <a:spAutoFit/>
          </a:bodyPr>
          <a:lstStyle/>
          <a:p>
            <a:r>
              <a:rPr lang="en-US" sz="1000" dirty="0">
                <a:solidFill>
                  <a:schemeClr val="bg2"/>
                </a:solidFill>
              </a:rPr>
              <a:t>RL L3out</a:t>
            </a:r>
          </a:p>
        </p:txBody>
      </p:sp>
      <p:grpSp>
        <p:nvGrpSpPr>
          <p:cNvPr id="98" name="Group 97"/>
          <p:cNvGrpSpPr/>
          <p:nvPr/>
        </p:nvGrpSpPr>
        <p:grpSpPr>
          <a:xfrm>
            <a:off x="2607631" y="2992854"/>
            <a:ext cx="1407893" cy="447031"/>
            <a:chOff x="2515346" y="2838792"/>
            <a:chExt cx="1407893" cy="447031"/>
          </a:xfrm>
        </p:grpSpPr>
        <p:sp>
          <p:nvSpPr>
            <p:cNvPr id="99" name="Cloud 98"/>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0" name="TextBox 99"/>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1" name="Freeform 100"/>
          <p:cNvSpPr/>
          <p:nvPr/>
        </p:nvSpPr>
        <p:spPr>
          <a:xfrm>
            <a:off x="5488732" y="1681443"/>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251" y="4360285"/>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631" y="4388815"/>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04" name="TextBox 103"/>
          <p:cNvSpPr txBox="1"/>
          <p:nvPr/>
        </p:nvSpPr>
        <p:spPr>
          <a:xfrm>
            <a:off x="4809752" y="3736628"/>
            <a:ext cx="412292" cy="235898"/>
          </a:xfrm>
          <a:prstGeom prst="rect">
            <a:avLst/>
          </a:prstGeom>
          <a:noFill/>
        </p:spPr>
        <p:txBody>
          <a:bodyPr wrap="none" rtlCol="0">
            <a:spAutoFit/>
          </a:bodyPr>
          <a:lstStyle/>
          <a:p>
            <a:pPr algn="ctr"/>
            <a:r>
              <a:rPr lang="en-US" sz="933" dirty="0"/>
              <a:t>EP1</a:t>
            </a:r>
          </a:p>
        </p:txBody>
      </p:sp>
      <p:sp>
        <p:nvSpPr>
          <p:cNvPr id="105" name="TextBox 104"/>
          <p:cNvSpPr txBox="1"/>
          <p:nvPr/>
        </p:nvSpPr>
        <p:spPr>
          <a:xfrm>
            <a:off x="1470664" y="3594400"/>
            <a:ext cx="768188" cy="518705"/>
          </a:xfrm>
          <a:prstGeom prst="rect">
            <a:avLst/>
          </a:prstGeom>
          <a:noFill/>
        </p:spPr>
        <p:txBody>
          <a:bodyPr wrap="none" rtlCol="0">
            <a:spAutoFit/>
          </a:bodyPr>
          <a:lstStyle/>
          <a:p>
            <a:pPr algn="ctr"/>
            <a:r>
              <a:rPr lang="en-US" sz="933" dirty="0"/>
              <a:t>EP2</a:t>
            </a:r>
          </a:p>
          <a:p>
            <a:pPr algn="ctr"/>
            <a:r>
              <a:rPr lang="en-US" sz="933" dirty="0"/>
              <a:t>100.1.1.2</a:t>
            </a:r>
          </a:p>
        </p:txBody>
      </p:sp>
      <p:pic>
        <p:nvPicPr>
          <p:cNvPr id="108" name="Picture 11" descr="C:\Users\ecoffey\AppData\Local\Temp\Rar$DRa0.295\30029_Device_firewall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9354" y="3549004"/>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Connector 108"/>
          <p:cNvCxnSpPr>
            <a:stCxn id="108" idx="2"/>
            <a:endCxn id="81" idx="1"/>
          </p:cNvCxnSpPr>
          <p:nvPr/>
        </p:nvCxnSpPr>
        <p:spPr>
          <a:xfrm>
            <a:off x="3346407" y="3937103"/>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519100" y="1910158"/>
            <a:ext cx="1616998" cy="1144421"/>
            <a:chOff x="9900199" y="3952175"/>
            <a:chExt cx="1891125" cy="1140166"/>
          </a:xfrm>
        </p:grpSpPr>
        <p:grpSp>
          <p:nvGrpSpPr>
            <p:cNvPr id="118" name="Group 117"/>
            <p:cNvGrpSpPr/>
            <p:nvPr/>
          </p:nvGrpSpPr>
          <p:grpSpPr>
            <a:xfrm>
              <a:off x="9984890" y="4184458"/>
              <a:ext cx="1786979" cy="445296"/>
              <a:chOff x="523157" y="2633515"/>
              <a:chExt cx="895206" cy="477995"/>
            </a:xfrm>
            <a:solidFill>
              <a:srgbClr val="E8EBF1">
                <a:lumMod val="25000"/>
              </a:srgbClr>
            </a:solidFill>
          </p:grpSpPr>
          <p:sp>
            <p:nvSpPr>
              <p:cNvPr id="123" name="Rectangle 122"/>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24" name="Straight Connector 123"/>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19" name="Straight Connector 118"/>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20" name="TextBox 119"/>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21" name="TextBox 120"/>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22" name="TextBox 121"/>
            <p:cNvSpPr txBox="1"/>
            <p:nvPr/>
          </p:nvSpPr>
          <p:spPr>
            <a:xfrm>
              <a:off x="10882139" y="4239326"/>
              <a:ext cx="909185"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RL1, RL2 DP-TEP</a:t>
              </a:r>
            </a:p>
          </p:txBody>
        </p:sp>
      </p:grpSp>
      <p:sp>
        <p:nvSpPr>
          <p:cNvPr id="125" name="TextBox 124"/>
          <p:cNvSpPr txBox="1"/>
          <p:nvPr/>
        </p:nvSpPr>
        <p:spPr>
          <a:xfrm>
            <a:off x="4392000" y="4278439"/>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28" name="Freeform 20"/>
          <p:cNvSpPr>
            <a:spLocks noEditPoints="1"/>
          </p:cNvSpPr>
          <p:nvPr/>
        </p:nvSpPr>
        <p:spPr bwMode="auto">
          <a:xfrm flipH="1">
            <a:off x="7447920" y="4546613"/>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39" name="Left-Right Arrow 138"/>
          <p:cNvSpPr/>
          <p:nvPr/>
        </p:nvSpPr>
        <p:spPr>
          <a:xfrm>
            <a:off x="6384751" y="2873124"/>
            <a:ext cx="925885" cy="160246"/>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0DB0D80A-6246-487E-9385-AAC27A657E6F}"/>
              </a:ext>
            </a:extLst>
          </p:cNvPr>
          <p:cNvSpPr txBox="1"/>
          <p:nvPr/>
        </p:nvSpPr>
        <p:spPr>
          <a:xfrm>
            <a:off x="5738114" y="3824633"/>
            <a:ext cx="713657" cy="246221"/>
          </a:xfrm>
          <a:prstGeom prst="rect">
            <a:avLst/>
          </a:prstGeom>
          <a:solidFill>
            <a:schemeClr val="bg2"/>
          </a:solidFill>
          <a:ln>
            <a:solidFill>
              <a:schemeClr val="tx1"/>
            </a:solidFill>
          </a:ln>
        </p:spPr>
        <p:txBody>
          <a:bodyPr wrap="none" rtlCol="0">
            <a:spAutoFit/>
          </a:bodyPr>
          <a:lstStyle/>
          <a:p>
            <a:r>
              <a:rPr lang="en-US" sz="1000" dirty="0"/>
              <a:t>100.1.1.2</a:t>
            </a:r>
          </a:p>
        </p:txBody>
      </p:sp>
      <p:sp>
        <p:nvSpPr>
          <p:cNvPr id="182" name="TextBox 181">
            <a:extLst>
              <a:ext uri="{FF2B5EF4-FFF2-40B4-BE49-F238E27FC236}">
                <a16:creationId xmlns:a16="http://schemas.microsoft.com/office/drawing/2014/main" id="{DE9DCCD1-1967-439D-B783-42D87F65832C}"/>
              </a:ext>
            </a:extLst>
          </p:cNvPr>
          <p:cNvSpPr txBox="1"/>
          <p:nvPr/>
        </p:nvSpPr>
        <p:spPr>
          <a:xfrm>
            <a:off x="6758923" y="3810157"/>
            <a:ext cx="713657" cy="246221"/>
          </a:xfrm>
          <a:prstGeom prst="rect">
            <a:avLst/>
          </a:prstGeom>
          <a:solidFill>
            <a:schemeClr val="bg2"/>
          </a:solidFill>
          <a:ln>
            <a:solidFill>
              <a:schemeClr val="tx1"/>
            </a:solidFill>
          </a:ln>
        </p:spPr>
        <p:txBody>
          <a:bodyPr wrap="square" rtlCol="0">
            <a:spAutoFit/>
          </a:bodyPr>
          <a:lstStyle/>
          <a:p>
            <a:r>
              <a:rPr lang="en-US" sz="1000" dirty="0"/>
              <a:t>101.1.1.2</a:t>
            </a:r>
          </a:p>
        </p:txBody>
      </p:sp>
      <p:sp>
        <p:nvSpPr>
          <p:cNvPr id="190" name="TextBox 189">
            <a:extLst>
              <a:ext uri="{FF2B5EF4-FFF2-40B4-BE49-F238E27FC236}">
                <a16:creationId xmlns:a16="http://schemas.microsoft.com/office/drawing/2014/main" id="{9CC0123E-D0C2-419E-B26B-6D8B2D759D55}"/>
              </a:ext>
            </a:extLst>
          </p:cNvPr>
          <p:cNvSpPr txBox="1"/>
          <p:nvPr/>
        </p:nvSpPr>
        <p:spPr>
          <a:xfrm>
            <a:off x="5661128" y="2733796"/>
            <a:ext cx="405880" cy="235898"/>
          </a:xfrm>
          <a:prstGeom prst="rect">
            <a:avLst/>
          </a:prstGeom>
          <a:noFill/>
        </p:spPr>
        <p:txBody>
          <a:bodyPr wrap="none" rtlCol="0">
            <a:spAutoFit/>
          </a:bodyPr>
          <a:lstStyle/>
          <a:p>
            <a:pPr algn="ctr"/>
            <a:r>
              <a:rPr lang="en-US" sz="933" dirty="0"/>
              <a:t>RL1</a:t>
            </a:r>
          </a:p>
        </p:txBody>
      </p:sp>
      <p:sp>
        <p:nvSpPr>
          <p:cNvPr id="191" name="TextBox 190">
            <a:extLst>
              <a:ext uri="{FF2B5EF4-FFF2-40B4-BE49-F238E27FC236}">
                <a16:creationId xmlns:a16="http://schemas.microsoft.com/office/drawing/2014/main" id="{7AFAC755-7704-4A02-B61E-77A104DC33AC}"/>
              </a:ext>
            </a:extLst>
          </p:cNvPr>
          <p:cNvSpPr txBox="1"/>
          <p:nvPr/>
        </p:nvSpPr>
        <p:spPr>
          <a:xfrm>
            <a:off x="7591424" y="2748136"/>
            <a:ext cx="405880" cy="235898"/>
          </a:xfrm>
          <a:prstGeom prst="rect">
            <a:avLst/>
          </a:prstGeom>
          <a:noFill/>
        </p:spPr>
        <p:txBody>
          <a:bodyPr wrap="none" rtlCol="0">
            <a:spAutoFit/>
          </a:bodyPr>
          <a:lstStyle/>
          <a:p>
            <a:pPr algn="ctr"/>
            <a:r>
              <a:rPr lang="en-US" sz="933" dirty="0"/>
              <a:t>RL2</a:t>
            </a:r>
          </a:p>
        </p:txBody>
      </p:sp>
      <p:sp>
        <p:nvSpPr>
          <p:cNvPr id="192" name="TextBox 191">
            <a:extLst>
              <a:ext uri="{FF2B5EF4-FFF2-40B4-BE49-F238E27FC236}">
                <a16:creationId xmlns:a16="http://schemas.microsoft.com/office/drawing/2014/main" id="{85B707AB-6BA7-4320-AC48-CB8572E3AF70}"/>
              </a:ext>
            </a:extLst>
          </p:cNvPr>
          <p:cNvSpPr txBox="1"/>
          <p:nvPr/>
        </p:nvSpPr>
        <p:spPr>
          <a:xfrm>
            <a:off x="6256177" y="3447244"/>
            <a:ext cx="732175" cy="507831"/>
          </a:xfrm>
          <a:prstGeom prst="rect">
            <a:avLst/>
          </a:prstGeom>
          <a:noFill/>
        </p:spPr>
        <p:txBody>
          <a:bodyPr wrap="square" rtlCol="0">
            <a:spAutoFit/>
          </a:bodyPr>
          <a:lstStyle/>
          <a:p>
            <a:pPr>
              <a:lnSpc>
                <a:spcPct val="90000"/>
              </a:lnSpc>
              <a:spcBef>
                <a:spcPts val="400"/>
              </a:spcBef>
            </a:pPr>
            <a:r>
              <a:rPr lang="en-US" sz="3000" dirty="0">
                <a:solidFill>
                  <a:srgbClr val="C00000"/>
                </a:solidFill>
              </a:rPr>
              <a:t>X</a:t>
            </a:r>
          </a:p>
        </p:txBody>
      </p:sp>
      <p:grpSp>
        <p:nvGrpSpPr>
          <p:cNvPr id="110" name="Group 109"/>
          <p:cNvGrpSpPr/>
          <p:nvPr/>
        </p:nvGrpSpPr>
        <p:grpSpPr>
          <a:xfrm>
            <a:off x="7244047" y="1964104"/>
            <a:ext cx="1661803" cy="724989"/>
            <a:chOff x="9913801" y="3907460"/>
            <a:chExt cx="1943011" cy="722294"/>
          </a:xfrm>
        </p:grpSpPr>
        <p:grpSp>
          <p:nvGrpSpPr>
            <p:cNvPr id="111" name="Group 110"/>
            <p:cNvGrpSpPr/>
            <p:nvPr/>
          </p:nvGrpSpPr>
          <p:grpSpPr>
            <a:xfrm>
              <a:off x="9984890" y="4184458"/>
              <a:ext cx="1786979" cy="445296"/>
              <a:chOff x="523157" y="2633515"/>
              <a:chExt cx="895206" cy="477995"/>
            </a:xfrm>
            <a:solidFill>
              <a:srgbClr val="E8EBF1">
                <a:lumMod val="25000"/>
              </a:srgbClr>
            </a:solidFill>
          </p:grpSpPr>
          <p:sp>
            <p:nvSpPr>
              <p:cNvPr id="115" name="Rectangle 11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16" name="Straight Connector 115"/>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12" name="TextBox 111"/>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13" name="TextBox 112"/>
            <p:cNvSpPr txBox="1"/>
            <p:nvPr/>
          </p:nvSpPr>
          <p:spPr>
            <a:xfrm>
              <a:off x="10222365" y="3907460"/>
              <a:ext cx="1301112"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RL2 Local Table</a:t>
              </a:r>
            </a:p>
          </p:txBody>
        </p:sp>
        <p:sp>
          <p:nvSpPr>
            <p:cNvPr id="114" name="TextBox 113"/>
            <p:cNvSpPr txBox="1"/>
            <p:nvPr/>
          </p:nvSpPr>
          <p:spPr>
            <a:xfrm>
              <a:off x="10929443" y="4294432"/>
              <a:ext cx="927369"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101.1.1.2</a:t>
              </a:r>
            </a:p>
          </p:txBody>
        </p:sp>
      </p:grpSp>
      <p:grpSp>
        <p:nvGrpSpPr>
          <p:cNvPr id="183" name="Group 182">
            <a:extLst>
              <a:ext uri="{FF2B5EF4-FFF2-40B4-BE49-F238E27FC236}">
                <a16:creationId xmlns:a16="http://schemas.microsoft.com/office/drawing/2014/main" id="{1C86CD16-7CFC-4E78-AE1F-5145AE91970B}"/>
              </a:ext>
            </a:extLst>
          </p:cNvPr>
          <p:cNvGrpSpPr/>
          <p:nvPr/>
        </p:nvGrpSpPr>
        <p:grpSpPr>
          <a:xfrm>
            <a:off x="4679338" y="1981718"/>
            <a:ext cx="1765872" cy="744236"/>
            <a:chOff x="9913801" y="3907460"/>
            <a:chExt cx="2064689" cy="741469"/>
          </a:xfrm>
        </p:grpSpPr>
        <p:grpSp>
          <p:nvGrpSpPr>
            <p:cNvPr id="184" name="Group 183">
              <a:extLst>
                <a:ext uri="{FF2B5EF4-FFF2-40B4-BE49-F238E27FC236}">
                  <a16:creationId xmlns:a16="http://schemas.microsoft.com/office/drawing/2014/main" id="{B949575B-8D13-424F-85CA-1BF7DB908569}"/>
                </a:ext>
              </a:extLst>
            </p:cNvPr>
            <p:cNvGrpSpPr/>
            <p:nvPr/>
          </p:nvGrpSpPr>
          <p:grpSpPr>
            <a:xfrm>
              <a:off x="9984890" y="4184458"/>
              <a:ext cx="1786979" cy="445296"/>
              <a:chOff x="523157" y="2633515"/>
              <a:chExt cx="895206" cy="477995"/>
            </a:xfrm>
            <a:solidFill>
              <a:srgbClr val="E8EBF1">
                <a:lumMod val="25000"/>
              </a:srgbClr>
            </a:solidFill>
          </p:grpSpPr>
          <p:sp>
            <p:nvSpPr>
              <p:cNvPr id="188" name="Rectangle 187">
                <a:extLst>
                  <a:ext uri="{FF2B5EF4-FFF2-40B4-BE49-F238E27FC236}">
                    <a16:creationId xmlns:a16="http://schemas.microsoft.com/office/drawing/2014/main" id="{89B777A6-9FA5-4465-AB38-5B9CC338BF48}"/>
                  </a:ext>
                </a:extLst>
              </p:cNvPr>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89" name="Straight Connector 188">
                <a:extLst>
                  <a:ext uri="{FF2B5EF4-FFF2-40B4-BE49-F238E27FC236}">
                    <a16:creationId xmlns:a16="http://schemas.microsoft.com/office/drawing/2014/main" id="{DF4F05DD-E638-4705-9A62-93B537BA6374}"/>
                  </a:ext>
                </a:extLst>
              </p:cNvPr>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85" name="TextBox 184">
              <a:extLst>
                <a:ext uri="{FF2B5EF4-FFF2-40B4-BE49-F238E27FC236}">
                  <a16:creationId xmlns:a16="http://schemas.microsoft.com/office/drawing/2014/main" id="{97E93FDF-01A8-47D9-B5E1-EB509E0DC7C1}"/>
                </a:ext>
              </a:extLst>
            </p:cNvPr>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86" name="TextBox 185">
              <a:extLst>
                <a:ext uri="{FF2B5EF4-FFF2-40B4-BE49-F238E27FC236}">
                  <a16:creationId xmlns:a16="http://schemas.microsoft.com/office/drawing/2014/main" id="{7E6AFFCA-1FA4-4679-A5D7-2B7E4FA7FA5A}"/>
                </a:ext>
              </a:extLst>
            </p:cNvPr>
            <p:cNvSpPr txBox="1"/>
            <p:nvPr/>
          </p:nvSpPr>
          <p:spPr>
            <a:xfrm>
              <a:off x="10222365" y="3907460"/>
              <a:ext cx="1301112"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RL1 Local Table</a:t>
              </a:r>
            </a:p>
          </p:txBody>
        </p:sp>
        <p:sp>
          <p:nvSpPr>
            <p:cNvPr id="187" name="TextBox 186">
              <a:extLst>
                <a:ext uri="{FF2B5EF4-FFF2-40B4-BE49-F238E27FC236}">
                  <a16:creationId xmlns:a16="http://schemas.microsoft.com/office/drawing/2014/main" id="{53FB30B7-9D8D-4263-8909-64BDB86B1765}"/>
                </a:ext>
              </a:extLst>
            </p:cNvPr>
            <p:cNvSpPr txBox="1"/>
            <p:nvPr/>
          </p:nvSpPr>
          <p:spPr>
            <a:xfrm>
              <a:off x="10922069" y="4250306"/>
              <a:ext cx="1056421" cy="398623"/>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RL2- DP-TEP</a:t>
              </a:r>
            </a:p>
          </p:txBody>
        </p:sp>
      </p:grpSp>
      <p:sp>
        <p:nvSpPr>
          <p:cNvPr id="5" name="Freeform: Shape 4">
            <a:extLst>
              <a:ext uri="{FF2B5EF4-FFF2-40B4-BE49-F238E27FC236}">
                <a16:creationId xmlns:a16="http://schemas.microsoft.com/office/drawing/2014/main" id="{4A19945A-757D-434D-83A3-4C3F3445AD1C}"/>
              </a:ext>
            </a:extLst>
          </p:cNvPr>
          <p:cNvSpPr/>
          <p:nvPr/>
        </p:nvSpPr>
        <p:spPr>
          <a:xfrm>
            <a:off x="2658007" y="1399455"/>
            <a:ext cx="4158151" cy="1499983"/>
          </a:xfrm>
          <a:custGeom>
            <a:avLst/>
            <a:gdLst>
              <a:gd name="connsiteX0" fmla="*/ 3572121 w 4158151"/>
              <a:gd name="connsiteY0" fmla="*/ 1523928 h 1523928"/>
              <a:gd name="connsiteX1" fmla="*/ 3918571 w 4158151"/>
              <a:gd name="connsiteY1" fmla="*/ 217642 h 1523928"/>
              <a:gd name="connsiteX2" fmla="*/ 431356 w 4158151"/>
              <a:gd name="connsiteY2" fmla="*/ 64295 h 1523928"/>
              <a:gd name="connsiteX3" fmla="*/ 175779 w 4158151"/>
              <a:gd name="connsiteY3" fmla="*/ 882144 h 1523928"/>
            </a:gdLst>
            <a:ahLst/>
            <a:cxnLst>
              <a:cxn ang="0">
                <a:pos x="connsiteX0" y="connsiteY0"/>
              </a:cxn>
              <a:cxn ang="0">
                <a:pos x="connsiteX1" y="connsiteY1"/>
              </a:cxn>
              <a:cxn ang="0">
                <a:pos x="connsiteX2" y="connsiteY2"/>
              </a:cxn>
              <a:cxn ang="0">
                <a:pos x="connsiteX3" y="connsiteY3"/>
              </a:cxn>
            </a:cxnLst>
            <a:rect l="l" t="t" r="r" b="b"/>
            <a:pathLst>
              <a:path w="4158151" h="1523928">
                <a:moveTo>
                  <a:pt x="3572121" y="1523928"/>
                </a:moveTo>
                <a:cubicBezTo>
                  <a:pt x="4007076" y="992421"/>
                  <a:pt x="4442032" y="460914"/>
                  <a:pt x="3918571" y="217642"/>
                </a:cubicBezTo>
                <a:cubicBezTo>
                  <a:pt x="3395110" y="-25630"/>
                  <a:pt x="1055155" y="-46455"/>
                  <a:pt x="431356" y="64295"/>
                </a:cubicBezTo>
                <a:cubicBezTo>
                  <a:pt x="-192443" y="175045"/>
                  <a:pt x="-8332" y="528594"/>
                  <a:pt x="175779" y="882144"/>
                </a:cubicBezTo>
              </a:path>
            </a:pathLst>
          </a:custGeom>
          <a:ln w="28575">
            <a:solidFill>
              <a:srgbClr val="7030A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95" name="Rounded Rectangular Callout 1">
            <a:extLst>
              <a:ext uri="{FF2B5EF4-FFF2-40B4-BE49-F238E27FC236}">
                <a16:creationId xmlns:a16="http://schemas.microsoft.com/office/drawing/2014/main" id="{CC0E4A93-A623-4D64-922C-A50EE0D62439}"/>
              </a:ext>
            </a:extLst>
          </p:cNvPr>
          <p:cNvSpPr/>
          <p:nvPr/>
        </p:nvSpPr>
        <p:spPr>
          <a:xfrm>
            <a:off x="6856295" y="664896"/>
            <a:ext cx="2233376" cy="587108"/>
          </a:xfrm>
          <a:prstGeom prst="wedgeRoundRectCallout">
            <a:avLst>
              <a:gd name="adj1" fmla="val -76819"/>
              <a:gd name="adj2" fmla="val 313371"/>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r>
              <a:rPr lang="en-US" sz="1200" kern="0" dirty="0">
                <a:solidFill>
                  <a:schemeClr val="bg2"/>
                </a:solidFill>
                <a:ea typeface="Apple LiGothic Medium"/>
                <a:cs typeface=""/>
              </a:rPr>
              <a:t>External prefix is learnt on RL1 through MP-BGP VPNv4 session</a:t>
            </a:r>
          </a:p>
        </p:txBody>
      </p:sp>
      <p:grpSp>
        <p:nvGrpSpPr>
          <p:cNvPr id="193" name="Group 192">
            <a:extLst>
              <a:ext uri="{FF2B5EF4-FFF2-40B4-BE49-F238E27FC236}">
                <a16:creationId xmlns:a16="http://schemas.microsoft.com/office/drawing/2014/main" id="{F3E20637-89B0-4822-A01E-B530D3C4DAC0}"/>
              </a:ext>
            </a:extLst>
          </p:cNvPr>
          <p:cNvGrpSpPr/>
          <p:nvPr/>
        </p:nvGrpSpPr>
        <p:grpSpPr>
          <a:xfrm>
            <a:off x="7681057" y="4634886"/>
            <a:ext cx="1080677" cy="383324"/>
            <a:chOff x="7901841" y="4442973"/>
            <a:chExt cx="1080677" cy="383324"/>
          </a:xfrm>
        </p:grpSpPr>
        <p:sp>
          <p:nvSpPr>
            <p:cNvPr id="194" name="TextBox 193">
              <a:extLst>
                <a:ext uri="{FF2B5EF4-FFF2-40B4-BE49-F238E27FC236}">
                  <a16:creationId xmlns:a16="http://schemas.microsoft.com/office/drawing/2014/main" id="{A2BA2411-E51D-4548-AA6A-19186C98EB52}"/>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196" name="TextBox 195">
              <a:extLst>
                <a:ext uri="{FF2B5EF4-FFF2-40B4-BE49-F238E27FC236}">
                  <a16:creationId xmlns:a16="http://schemas.microsoft.com/office/drawing/2014/main" id="{091AE423-CABF-421F-85E4-3DD90F859B11}"/>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pic>
        <p:nvPicPr>
          <p:cNvPr id="197" name="Picture 196" descr="C:\Users\ecoffey\AppData\Local\Temp\Rar$DRa0.027\Cisco Nexus 9300 Series\Png_64_24_16\Default\Cisco-Nexus-9300-Series_default_24.png">
            <a:extLst>
              <a:ext uri="{FF2B5EF4-FFF2-40B4-BE49-F238E27FC236}">
                <a16:creationId xmlns:a16="http://schemas.microsoft.com/office/drawing/2014/main" id="{DA76A205-A270-4894-814B-E03B841641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2270" y="2778409"/>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descr="C:\Users\ecoffey\AppData\Local\Temp\Rar$DRa0.027\Cisco Nexus 9300 Series\Png_64_24_16\Default\Cisco-Nexus-9300-Series_default_24.png">
            <a:extLst>
              <a:ext uri="{FF2B5EF4-FFF2-40B4-BE49-F238E27FC236}">
                <a16:creationId xmlns:a16="http://schemas.microsoft.com/office/drawing/2014/main" id="{626B4546-E7B8-4200-B600-9449E19176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2090" y="2790097"/>
            <a:ext cx="375653" cy="26448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31C7037F-61D8-4BCF-913A-45C263B1D6A1}"/>
              </a:ext>
            </a:extLst>
          </p:cNvPr>
          <p:cNvSpPr/>
          <p:nvPr/>
        </p:nvSpPr>
        <p:spPr>
          <a:xfrm>
            <a:off x="4991997" y="1702289"/>
            <a:ext cx="2545407" cy="3135086"/>
          </a:xfrm>
          <a:custGeom>
            <a:avLst/>
            <a:gdLst>
              <a:gd name="connsiteX0" fmla="*/ 0 w 2545407"/>
              <a:gd name="connsiteY0" fmla="*/ 1703851 h 3135086"/>
              <a:gd name="connsiteX1" fmla="*/ 1005272 w 2545407"/>
              <a:gd name="connsiteY1" fmla="*/ 1209735 h 3135086"/>
              <a:gd name="connsiteX2" fmla="*/ 1493709 w 2545407"/>
              <a:gd name="connsiteY2" fmla="*/ 0 h 3135086"/>
              <a:gd name="connsiteX3" fmla="*/ 2544417 w 2545407"/>
              <a:gd name="connsiteY3" fmla="*/ 1204055 h 3135086"/>
              <a:gd name="connsiteX4" fmla="*/ 1698171 w 2545407"/>
              <a:gd name="connsiteY4" fmla="*/ 2317238 h 3135086"/>
              <a:gd name="connsiteX5" fmla="*/ 2402430 w 2545407"/>
              <a:gd name="connsiteY5" fmla="*/ 3135086 h 313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407" h="3135086">
                <a:moveTo>
                  <a:pt x="0" y="1703851"/>
                </a:moveTo>
                <a:cubicBezTo>
                  <a:pt x="378160" y="1598780"/>
                  <a:pt x="756321" y="1493710"/>
                  <a:pt x="1005272" y="1209735"/>
                </a:cubicBezTo>
                <a:cubicBezTo>
                  <a:pt x="1254224" y="925760"/>
                  <a:pt x="1237185" y="947"/>
                  <a:pt x="1493709" y="0"/>
                </a:cubicBezTo>
                <a:cubicBezTo>
                  <a:pt x="1750233" y="-947"/>
                  <a:pt x="2510340" y="817849"/>
                  <a:pt x="2544417" y="1204055"/>
                </a:cubicBezTo>
                <a:cubicBezTo>
                  <a:pt x="2578494" y="1590261"/>
                  <a:pt x="1721836" y="1995400"/>
                  <a:pt x="1698171" y="2317238"/>
                </a:cubicBezTo>
                <a:cubicBezTo>
                  <a:pt x="1674507" y="2639077"/>
                  <a:pt x="2038468" y="2887081"/>
                  <a:pt x="2402430" y="3135086"/>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 name="Group 198">
            <a:extLst>
              <a:ext uri="{FF2B5EF4-FFF2-40B4-BE49-F238E27FC236}">
                <a16:creationId xmlns:a16="http://schemas.microsoft.com/office/drawing/2014/main" id="{59CFEDF3-2B2A-449C-AE31-8DAE2CCE84CE}"/>
              </a:ext>
            </a:extLst>
          </p:cNvPr>
          <p:cNvGrpSpPr/>
          <p:nvPr/>
        </p:nvGrpSpPr>
        <p:grpSpPr>
          <a:xfrm>
            <a:off x="1637341" y="2095211"/>
            <a:ext cx="2024185" cy="894531"/>
            <a:chOff x="951707" y="2549918"/>
            <a:chExt cx="2937225" cy="1531927"/>
          </a:xfrm>
        </p:grpSpPr>
        <p:pic>
          <p:nvPicPr>
            <p:cNvPr id="200" name="Picture 199" descr="C:\Users\ecoffey\AppData\Local\Temp\Rar$DRa0.027\Cisco Nexus 9300 Series\Png_64_24_16\Default\Cisco-Nexus-9300-Series_default_24.png">
              <a:extLst>
                <a:ext uri="{FF2B5EF4-FFF2-40B4-BE49-F238E27FC236}">
                  <a16:creationId xmlns:a16="http://schemas.microsoft.com/office/drawing/2014/main" id="{43AABD93-FCC9-4A01-B8C3-BC2792D84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6993" y="2597989"/>
              <a:ext cx="349476" cy="570409"/>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0" descr="C:\Users\ecoffey\AppData\Local\Temp\Rar$DRa0.027\Cisco Nexus 9300 Series\Png_64_24_16\Default\Cisco-Nexus-9300-Series_default_24.png">
              <a:extLst>
                <a:ext uri="{FF2B5EF4-FFF2-40B4-BE49-F238E27FC236}">
                  <a16:creationId xmlns:a16="http://schemas.microsoft.com/office/drawing/2014/main" id="{8EBB66EA-DDDD-4E46-AC77-796D2EB12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descr="C:\Users\ecoffey\AppData\Local\Temp\Rar$DRa0.027\Cisco Nexus 9300 Series\Png_64_24_16\Default\Cisco-Nexus-9300-Series_default_24.png">
              <a:extLst>
                <a:ext uri="{FF2B5EF4-FFF2-40B4-BE49-F238E27FC236}">
                  <a16:creationId xmlns:a16="http://schemas.microsoft.com/office/drawing/2014/main" id="{4C5FB19A-20BD-4B96-AB8E-B0B0DDB9EB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02" descr="C:\Users\ecoffey\AppData\Local\Temp\Rar$DRa0.027\Cisco Nexus 9300 Series\Png_64_24_16\Default\Cisco-Nexus-9300-Series_default_24.png">
              <a:extLst>
                <a:ext uri="{FF2B5EF4-FFF2-40B4-BE49-F238E27FC236}">
                  <a16:creationId xmlns:a16="http://schemas.microsoft.com/office/drawing/2014/main" id="{CFBEA951-62F6-4B50-9AF4-98275CAE8A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descr="C:\Users\ecoffey\AppData\Local\Temp\Rar$DRa0.027\Cisco Nexus 9300 Series\Png_64_24_16\Default\Cisco-Nexus-9300-Series_default_24.png">
              <a:extLst>
                <a:ext uri="{FF2B5EF4-FFF2-40B4-BE49-F238E27FC236}">
                  <a16:creationId xmlns:a16="http://schemas.microsoft.com/office/drawing/2014/main" id="{EAC434AD-5584-4899-8747-99B87B037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descr="C:\Users\ecoffey\AppData\Local\Temp\Rar$DRa0.027\Cisco Nexus 9300 Series\Png_64_24_16\Default\Cisco-Nexus-9300-Series_default_24.png">
              <a:extLst>
                <a:ext uri="{FF2B5EF4-FFF2-40B4-BE49-F238E27FC236}">
                  <a16:creationId xmlns:a16="http://schemas.microsoft.com/office/drawing/2014/main" id="{B76E3B68-9BE5-40A6-BDF2-DE3E336DF0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9467" y="2549918"/>
              <a:ext cx="349476" cy="570409"/>
            </a:xfrm>
            <a:prstGeom prst="rect">
              <a:avLst/>
            </a:prstGeom>
            <a:noFill/>
            <a:extLst>
              <a:ext uri="{909E8E84-426E-40DD-AFC4-6F175D3DCCD1}">
                <a14:hiddenFill xmlns:a14="http://schemas.microsoft.com/office/drawing/2010/main">
                  <a:solidFill>
                    <a:srgbClr val="FFFFFF"/>
                  </a:solidFill>
                </a14:hiddenFill>
              </a:ext>
            </a:extLst>
          </p:spPr>
        </p:pic>
        <p:cxnSp>
          <p:nvCxnSpPr>
            <p:cNvPr id="206" name="Straight Connector 205">
              <a:extLst>
                <a:ext uri="{FF2B5EF4-FFF2-40B4-BE49-F238E27FC236}">
                  <a16:creationId xmlns:a16="http://schemas.microsoft.com/office/drawing/2014/main" id="{F0DFF9FF-8359-4730-9DAD-C14DBA9EAF2D}"/>
                </a:ext>
              </a:extLst>
            </p:cNvPr>
            <p:cNvCxnSpPr>
              <a:stCxn id="202" idx="0"/>
              <a:endCxn id="205" idx="2"/>
            </p:cNvCxnSpPr>
            <p:nvPr/>
          </p:nvCxnSpPr>
          <p:spPr>
            <a:xfrm flipV="1">
              <a:off x="1204629" y="3120326"/>
              <a:ext cx="729577" cy="65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E9090F6-CB49-449A-8A6B-CAEA4993C695}"/>
                </a:ext>
              </a:extLst>
            </p:cNvPr>
            <p:cNvCxnSpPr>
              <a:stCxn id="202" idx="0"/>
              <a:endCxn id="200" idx="2"/>
            </p:cNvCxnSpPr>
            <p:nvPr/>
          </p:nvCxnSpPr>
          <p:spPr>
            <a:xfrm flipV="1">
              <a:off x="1204628" y="3168398"/>
              <a:ext cx="1677104" cy="605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BC223A3-4C61-4699-AF85-3D27C510E180}"/>
                </a:ext>
              </a:extLst>
            </p:cNvPr>
            <p:cNvCxnSpPr>
              <a:stCxn id="201" idx="0"/>
              <a:endCxn id="205" idx="2"/>
            </p:cNvCxnSpPr>
            <p:nvPr/>
          </p:nvCxnSpPr>
          <p:spPr>
            <a:xfrm flipV="1">
              <a:off x="1925123" y="3120326"/>
              <a:ext cx="9083" cy="65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9E00DCE-82BC-444B-BDCE-6CAE0AC1A079}"/>
                </a:ext>
              </a:extLst>
            </p:cNvPr>
            <p:cNvCxnSpPr>
              <a:stCxn id="201" idx="0"/>
              <a:endCxn id="200" idx="2"/>
            </p:cNvCxnSpPr>
            <p:nvPr/>
          </p:nvCxnSpPr>
          <p:spPr>
            <a:xfrm flipV="1">
              <a:off x="1925122" y="3168398"/>
              <a:ext cx="956609" cy="60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855104A-C008-4090-9D7B-E106DA0AEF00}"/>
                </a:ext>
              </a:extLst>
            </p:cNvPr>
            <p:cNvCxnSpPr>
              <a:stCxn id="204" idx="0"/>
              <a:endCxn id="205" idx="2"/>
            </p:cNvCxnSpPr>
            <p:nvPr/>
          </p:nvCxnSpPr>
          <p:spPr>
            <a:xfrm flipH="1" flipV="1">
              <a:off x="1934206" y="3120326"/>
              <a:ext cx="909251" cy="65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F55A34D-A0D1-4044-8A04-4E5AD757CFEA}"/>
                </a:ext>
              </a:extLst>
            </p:cNvPr>
            <p:cNvCxnSpPr>
              <a:stCxn id="204" idx="0"/>
              <a:endCxn id="200" idx="2"/>
            </p:cNvCxnSpPr>
            <p:nvPr/>
          </p:nvCxnSpPr>
          <p:spPr>
            <a:xfrm flipV="1">
              <a:off x="2843457" y="3168398"/>
              <a:ext cx="38275" cy="60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939DC2C-DD88-4C18-9214-349789AD163D}"/>
                </a:ext>
              </a:extLst>
            </p:cNvPr>
            <p:cNvCxnSpPr>
              <a:stCxn id="203" idx="0"/>
              <a:endCxn id="200" idx="2"/>
            </p:cNvCxnSpPr>
            <p:nvPr/>
          </p:nvCxnSpPr>
          <p:spPr>
            <a:xfrm flipH="1" flipV="1">
              <a:off x="2881731" y="3168398"/>
              <a:ext cx="754280" cy="6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00B6972-657F-402B-8F89-855C081301A5}"/>
                </a:ext>
              </a:extLst>
            </p:cNvPr>
            <p:cNvCxnSpPr>
              <a:stCxn id="203" idx="0"/>
              <a:endCxn id="205" idx="2"/>
            </p:cNvCxnSpPr>
            <p:nvPr/>
          </p:nvCxnSpPr>
          <p:spPr>
            <a:xfrm flipH="1" flipV="1">
              <a:off x="1934206" y="3120326"/>
              <a:ext cx="1701806" cy="6712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Freeform: Shape 10">
            <a:extLst>
              <a:ext uri="{FF2B5EF4-FFF2-40B4-BE49-F238E27FC236}">
                <a16:creationId xmlns:a16="http://schemas.microsoft.com/office/drawing/2014/main" id="{254F5EC8-F408-4ADF-B5D5-8C1525D0CA18}"/>
              </a:ext>
            </a:extLst>
          </p:cNvPr>
          <p:cNvSpPr/>
          <p:nvPr/>
        </p:nvSpPr>
        <p:spPr>
          <a:xfrm>
            <a:off x="2265755" y="1300562"/>
            <a:ext cx="5396274" cy="1639859"/>
          </a:xfrm>
          <a:custGeom>
            <a:avLst/>
            <a:gdLst>
              <a:gd name="connsiteX0" fmla="*/ 5299057 w 5396274"/>
              <a:gd name="connsiteY0" fmla="*/ 1639859 h 1639859"/>
              <a:gd name="connsiteX1" fmla="*/ 4799260 w 5396274"/>
              <a:gd name="connsiteY1" fmla="*/ 123432 h 1639859"/>
              <a:gd name="connsiteX2" fmla="*/ 766813 w 5396274"/>
              <a:gd name="connsiteY2" fmla="*/ 185906 h 1639859"/>
              <a:gd name="connsiteX3" fmla="*/ 5760 w 5396274"/>
              <a:gd name="connsiteY3" fmla="*/ 958319 h 1639859"/>
            </a:gdLst>
            <a:ahLst/>
            <a:cxnLst>
              <a:cxn ang="0">
                <a:pos x="connsiteX0" y="connsiteY0"/>
              </a:cxn>
              <a:cxn ang="0">
                <a:pos x="connsiteX1" y="connsiteY1"/>
              </a:cxn>
              <a:cxn ang="0">
                <a:pos x="connsiteX2" y="connsiteY2"/>
              </a:cxn>
              <a:cxn ang="0">
                <a:pos x="connsiteX3" y="connsiteY3"/>
              </a:cxn>
            </a:cxnLst>
            <a:rect l="l" t="t" r="r" b="b"/>
            <a:pathLst>
              <a:path w="5396274" h="1639859">
                <a:moveTo>
                  <a:pt x="5299057" y="1639859"/>
                </a:moveTo>
                <a:cubicBezTo>
                  <a:pt x="5426845" y="1002808"/>
                  <a:pt x="5554634" y="365757"/>
                  <a:pt x="4799260" y="123432"/>
                </a:cubicBezTo>
                <a:cubicBezTo>
                  <a:pt x="4043886" y="-118893"/>
                  <a:pt x="1565730" y="46758"/>
                  <a:pt x="766813" y="185906"/>
                </a:cubicBezTo>
                <a:cubicBezTo>
                  <a:pt x="-32104" y="325054"/>
                  <a:pt x="-13172" y="641686"/>
                  <a:pt x="5760" y="958319"/>
                </a:cubicBezTo>
              </a:path>
            </a:pathLst>
          </a:custGeom>
          <a:ln w="28575">
            <a:solidFill>
              <a:srgbClr val="7030A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303106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0" y="593725"/>
            <a:ext cx="8266113" cy="381000"/>
          </a:xfrm>
          <a:prstGeom prst="rect">
            <a:avLst/>
          </a:prstGeom>
        </p:spPr>
        <p:txBody>
          <a:bodyPr/>
          <a:lstStyle/>
          <a:p>
            <a:pPr marL="0" indent="0">
              <a:buNone/>
            </a:pPr>
            <a:r>
              <a:rPr lang="en-US" dirty="0">
                <a:solidFill>
                  <a:schemeClr val="bg1"/>
                </a:solidFill>
                <a:latin typeface="Arial" panose="020B0604020202020204" pitchFamily="34" charset="0"/>
                <a:cs typeface="Arial" panose="020B0604020202020204" pitchFamily="34" charset="0"/>
              </a:rPr>
              <a:t>Local L3out and Spine/IPN reachability failure at ACI Main DC</a:t>
            </a:r>
          </a:p>
        </p:txBody>
      </p:sp>
      <p:sp>
        <p:nvSpPr>
          <p:cNvPr id="3" name="Title 2"/>
          <p:cNvSpPr>
            <a:spLocks noGrp="1"/>
          </p:cNvSpPr>
          <p:nvPr>
            <p:ph type="title" idx="4294967295"/>
          </p:nvPr>
        </p:nvSpPr>
        <p:spPr>
          <a:xfrm>
            <a:off x="77556" y="107115"/>
            <a:ext cx="9731375" cy="434975"/>
          </a:xfrm>
        </p:spPr>
        <p:txBody>
          <a:bodyPr/>
          <a:lstStyle/>
          <a:p>
            <a:r>
              <a:rPr lang="en-US" dirty="0"/>
              <a:t>L3out over routed interface/sub-interface on RL</a:t>
            </a:r>
          </a:p>
        </p:txBody>
      </p:sp>
      <p:pic>
        <p:nvPicPr>
          <p:cNvPr id="7" name="Picture 6" descr="Device_cloud_white_3041_RGB.png"/>
          <p:cNvPicPr>
            <a:picLocks noChangeAspect="1"/>
          </p:cNvPicPr>
          <p:nvPr/>
        </p:nvPicPr>
        <p:blipFill>
          <a:blip r:embed="rId2" cstate="print"/>
          <a:stretch>
            <a:fillRect/>
          </a:stretch>
        </p:blipFill>
        <p:spPr>
          <a:xfrm>
            <a:off x="1068803" y="3983145"/>
            <a:ext cx="7073789" cy="552849"/>
          </a:xfrm>
          <a:prstGeom prst="rect">
            <a:avLst/>
          </a:prstGeom>
          <a:noFill/>
          <a:ln>
            <a:noFill/>
            <a:prstDash val="sysDash"/>
            <a:headEnd type="none" w="med" len="med"/>
            <a:tailEnd type="triangle" w="med" len="med"/>
          </a:ln>
          <a:effectLst/>
        </p:spPr>
      </p:pic>
      <p:sp>
        <p:nvSpPr>
          <p:cNvPr id="8" name="Cloud 7"/>
          <p:cNvSpPr/>
          <p:nvPr/>
        </p:nvSpPr>
        <p:spPr>
          <a:xfrm>
            <a:off x="2882102" y="835422"/>
            <a:ext cx="4459546" cy="810759"/>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9" name="Rounded Rectangle 8"/>
          <p:cNvSpPr/>
          <p:nvPr/>
        </p:nvSpPr>
        <p:spPr>
          <a:xfrm>
            <a:off x="4555544" y="1810545"/>
            <a:ext cx="4378259" cy="2139281"/>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0" name="Rectangle 9"/>
          <p:cNvSpPr/>
          <p:nvPr/>
        </p:nvSpPr>
        <p:spPr>
          <a:xfrm>
            <a:off x="101878" y="4027748"/>
            <a:ext cx="2060802" cy="21544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400" b="1" kern="0" dirty="0">
                <a:solidFill>
                  <a:srgbClr val="00B050"/>
                </a:solidFill>
                <a:latin typeface="Arial"/>
                <a:ea typeface="ＭＳ Ｐゴシック" panose="020B0600070205080204" pitchFamily="34" charset="-128"/>
                <a:cs typeface="+mn-cs"/>
              </a:rPr>
              <a:t>ACI Main DC</a:t>
            </a:r>
          </a:p>
        </p:txBody>
      </p:sp>
      <p:grpSp>
        <p:nvGrpSpPr>
          <p:cNvPr id="26" name="Group 25"/>
          <p:cNvGrpSpPr/>
          <p:nvPr/>
        </p:nvGrpSpPr>
        <p:grpSpPr>
          <a:xfrm>
            <a:off x="3689633" y="2020633"/>
            <a:ext cx="507616" cy="415083"/>
            <a:chOff x="751137" y="3094800"/>
            <a:chExt cx="793143" cy="586036"/>
          </a:xfrm>
        </p:grpSpPr>
        <p:grpSp>
          <p:nvGrpSpPr>
            <p:cNvPr id="27" name="Shape 314"/>
            <p:cNvGrpSpPr/>
            <p:nvPr/>
          </p:nvGrpSpPr>
          <p:grpSpPr>
            <a:xfrm>
              <a:off x="751137" y="3094800"/>
              <a:ext cx="470247" cy="451031"/>
              <a:chOff x="1853" y="592"/>
              <a:chExt cx="2052" cy="2052"/>
            </a:xfrm>
          </p:grpSpPr>
          <p:sp>
            <p:nvSpPr>
              <p:cNvPr id="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8" name="Shape 314"/>
            <p:cNvGrpSpPr/>
            <p:nvPr/>
          </p:nvGrpSpPr>
          <p:grpSpPr>
            <a:xfrm>
              <a:off x="921633" y="3155783"/>
              <a:ext cx="470247" cy="451031"/>
              <a:chOff x="1853" y="592"/>
              <a:chExt cx="2052" cy="2052"/>
            </a:xfrm>
          </p:grpSpPr>
          <p:sp>
            <p:nvSpPr>
              <p:cNvPr id="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29" name="Shape 314"/>
            <p:cNvGrpSpPr/>
            <p:nvPr/>
          </p:nvGrpSpPr>
          <p:grpSpPr>
            <a:xfrm>
              <a:off x="1074033" y="3229805"/>
              <a:ext cx="470247" cy="451031"/>
              <a:chOff x="1853" y="592"/>
              <a:chExt cx="2052" cy="2052"/>
            </a:xfrm>
          </p:grpSpPr>
          <p:sp>
            <p:nvSpPr>
              <p:cNvPr id="3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cxnSp>
        <p:nvCxnSpPr>
          <p:cNvPr id="65" name="Straight Connector 64"/>
          <p:cNvCxnSpPr>
            <a:cxnSpLocks/>
            <a:endCxn id="80" idx="0"/>
          </p:cNvCxnSpPr>
          <p:nvPr/>
        </p:nvCxnSpPr>
        <p:spPr>
          <a:xfrm>
            <a:off x="6142245" y="3027647"/>
            <a:ext cx="431140" cy="8871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a:stCxn id="80" idx="0"/>
          </p:cNvCxnSpPr>
          <p:nvPr/>
        </p:nvCxnSpPr>
        <p:spPr>
          <a:xfrm flipV="1">
            <a:off x="6573385" y="2992876"/>
            <a:ext cx="983583" cy="9219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8"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72" y="1513190"/>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69"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4" y="129351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0" name="Straight Connector 69"/>
          <p:cNvCxnSpPr>
            <a:cxnSpLocks/>
            <a:stCxn id="69" idx="2"/>
          </p:cNvCxnSpPr>
          <p:nvPr/>
        </p:nvCxnSpPr>
        <p:spPr>
          <a:xfrm>
            <a:off x="7050834" y="1610201"/>
            <a:ext cx="506134" cy="126724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cxnSpLocks/>
            <a:endCxn id="68" idx="2"/>
          </p:cNvCxnSpPr>
          <p:nvPr/>
        </p:nvCxnSpPr>
        <p:spPr>
          <a:xfrm flipV="1">
            <a:off x="6142245" y="1829874"/>
            <a:ext cx="425117" cy="108233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cxnSpLocks/>
            <a:stCxn id="69" idx="2"/>
          </p:cNvCxnSpPr>
          <p:nvPr/>
        </p:nvCxnSpPr>
        <p:spPr>
          <a:xfrm flipH="1">
            <a:off x="6142245" y="1610201"/>
            <a:ext cx="908589" cy="130201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cxnSpLocks/>
            <a:endCxn id="68" idx="2"/>
          </p:cNvCxnSpPr>
          <p:nvPr/>
        </p:nvCxnSpPr>
        <p:spPr>
          <a:xfrm flipH="1" flipV="1">
            <a:off x="6567362" y="1829874"/>
            <a:ext cx="989606" cy="104756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990" y="1365338"/>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398" y="1485595"/>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6" name="Straight Connector 75"/>
          <p:cNvCxnSpPr>
            <a:cxnSpLocks/>
            <a:endCxn id="74" idx="1"/>
          </p:cNvCxnSpPr>
          <p:nvPr/>
        </p:nvCxnSpPr>
        <p:spPr>
          <a:xfrm flipV="1">
            <a:off x="2271812" y="1523680"/>
            <a:ext cx="621178" cy="683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a:endCxn id="75" idx="1"/>
          </p:cNvCxnSpPr>
          <p:nvPr/>
        </p:nvCxnSpPr>
        <p:spPr>
          <a:xfrm flipV="1">
            <a:off x="2271812" y="1643937"/>
            <a:ext cx="1012586" cy="563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a:endCxn id="74" idx="1"/>
          </p:cNvCxnSpPr>
          <p:nvPr/>
        </p:nvCxnSpPr>
        <p:spPr>
          <a:xfrm flipV="1">
            <a:off x="2833755" y="1523680"/>
            <a:ext cx="59235" cy="692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endCxn id="75" idx="1"/>
          </p:cNvCxnSpPr>
          <p:nvPr/>
        </p:nvCxnSpPr>
        <p:spPr>
          <a:xfrm flipV="1">
            <a:off x="2833755" y="1643937"/>
            <a:ext cx="450643" cy="572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095" y="3914819"/>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720" y="3974227"/>
            <a:ext cx="342579" cy="31668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2" name="Straight Connector 81"/>
          <p:cNvCxnSpPr>
            <a:cxnSpLocks/>
            <a:endCxn id="108" idx="0"/>
          </p:cNvCxnSpPr>
          <p:nvPr/>
        </p:nvCxnSpPr>
        <p:spPr>
          <a:xfrm flipH="1">
            <a:off x="3346407" y="2938088"/>
            <a:ext cx="92218" cy="6109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a:endCxn id="108" idx="0"/>
          </p:cNvCxnSpPr>
          <p:nvPr/>
        </p:nvCxnSpPr>
        <p:spPr>
          <a:xfrm>
            <a:off x="2910720" y="2929099"/>
            <a:ext cx="435687" cy="619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596525" y="4081141"/>
            <a:ext cx="538032"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WAN</a:t>
            </a:r>
          </a:p>
        </p:txBody>
      </p:sp>
      <p:sp>
        <p:nvSpPr>
          <p:cNvPr id="85" name="Oval 84"/>
          <p:cNvSpPr/>
          <p:nvPr/>
        </p:nvSpPr>
        <p:spPr>
          <a:xfrm>
            <a:off x="3186728" y="3461549"/>
            <a:ext cx="259161" cy="78536"/>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86"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5881" y="3461549"/>
            <a:ext cx="27625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p:cNvCxnSpPr>
            <a:cxnSpLocks/>
            <a:endCxn id="86" idx="0"/>
          </p:cNvCxnSpPr>
          <p:nvPr/>
        </p:nvCxnSpPr>
        <p:spPr>
          <a:xfrm flipH="1">
            <a:off x="5004010" y="2992876"/>
            <a:ext cx="2552958" cy="4686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cxnSpLocks/>
            <a:endCxn id="86" idx="0"/>
          </p:cNvCxnSpPr>
          <p:nvPr/>
        </p:nvCxnSpPr>
        <p:spPr>
          <a:xfrm flipH="1">
            <a:off x="5004010" y="3027647"/>
            <a:ext cx="1138235" cy="4339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5121288" y="3347225"/>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0"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962" y="352183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p:cNvCxnSpPr>
            <a:cxnSpLocks/>
            <a:stCxn id="90" idx="0"/>
          </p:cNvCxnSpPr>
          <p:nvPr/>
        </p:nvCxnSpPr>
        <p:spPr>
          <a:xfrm flipH="1" flipV="1">
            <a:off x="1819129" y="2927957"/>
            <a:ext cx="447707" cy="5938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a:stCxn id="90" idx="0"/>
          </p:cNvCxnSpPr>
          <p:nvPr/>
        </p:nvCxnSpPr>
        <p:spPr>
          <a:xfrm flipV="1">
            <a:off x="2266836" y="2929099"/>
            <a:ext cx="32200" cy="5927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117478" y="3379371"/>
            <a:ext cx="230387" cy="9352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94" name="Rounded Rectangle 93"/>
          <p:cNvSpPr/>
          <p:nvPr/>
        </p:nvSpPr>
        <p:spPr>
          <a:xfrm>
            <a:off x="25855" y="1845607"/>
            <a:ext cx="4375768" cy="2109468"/>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5" name="TextBox 94"/>
          <p:cNvSpPr txBox="1"/>
          <p:nvPr/>
        </p:nvSpPr>
        <p:spPr>
          <a:xfrm>
            <a:off x="2354493" y="2145800"/>
            <a:ext cx="579005" cy="215444"/>
          </a:xfrm>
          <a:prstGeom prst="rect">
            <a:avLst/>
          </a:prstGeom>
          <a:noFill/>
        </p:spPr>
        <p:txBody>
          <a:bodyPr wrap="none" rtlCol="0">
            <a:spAutoFit/>
          </a:bodyPr>
          <a:lstStyle/>
          <a:p>
            <a:pPr eaLnBrk="0" hangingPunct="0"/>
            <a:r>
              <a:rPr lang="en-US" sz="800" dirty="0">
                <a:solidFill>
                  <a:srgbClr val="58585B"/>
                </a:solidFill>
                <a:ea typeface="ＭＳ Ｐゴシック" panose="020B0600070205080204" pitchFamily="34" charset="-128"/>
                <a:cs typeface=""/>
              </a:rPr>
              <a:t>BGP RR</a:t>
            </a:r>
          </a:p>
        </p:txBody>
      </p:sp>
      <p:sp>
        <p:nvSpPr>
          <p:cNvPr id="96" name="Cloud 95"/>
          <p:cNvSpPr/>
          <p:nvPr/>
        </p:nvSpPr>
        <p:spPr>
          <a:xfrm>
            <a:off x="5993112" y="3325009"/>
            <a:ext cx="1412978" cy="273080"/>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97" name="TextBox 96"/>
          <p:cNvSpPr txBox="1"/>
          <p:nvPr/>
        </p:nvSpPr>
        <p:spPr>
          <a:xfrm>
            <a:off x="6385015" y="3330390"/>
            <a:ext cx="852590" cy="246221"/>
          </a:xfrm>
          <a:prstGeom prst="rect">
            <a:avLst/>
          </a:prstGeom>
          <a:noFill/>
        </p:spPr>
        <p:txBody>
          <a:bodyPr wrap="square" rtlCol="0">
            <a:spAutoFit/>
          </a:bodyPr>
          <a:lstStyle/>
          <a:p>
            <a:r>
              <a:rPr lang="en-US" sz="1000" dirty="0">
                <a:solidFill>
                  <a:schemeClr val="bg2"/>
                </a:solidFill>
              </a:rPr>
              <a:t>RL L3out</a:t>
            </a:r>
          </a:p>
        </p:txBody>
      </p:sp>
      <p:grpSp>
        <p:nvGrpSpPr>
          <p:cNvPr id="98" name="Group 97"/>
          <p:cNvGrpSpPr/>
          <p:nvPr/>
        </p:nvGrpSpPr>
        <p:grpSpPr>
          <a:xfrm>
            <a:off x="2607631" y="2992854"/>
            <a:ext cx="1407893" cy="447031"/>
            <a:chOff x="2515346" y="2838792"/>
            <a:chExt cx="1407893" cy="447031"/>
          </a:xfrm>
        </p:grpSpPr>
        <p:sp>
          <p:nvSpPr>
            <p:cNvPr id="99" name="Cloud 98"/>
            <p:cNvSpPr/>
            <p:nvPr/>
          </p:nvSpPr>
          <p:spPr>
            <a:xfrm>
              <a:off x="2515346" y="2838792"/>
              <a:ext cx="1407893" cy="447031"/>
            </a:xfrm>
            <a:prstGeom prst="cloud">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0" name="TextBox 99"/>
            <p:cNvSpPr txBox="1"/>
            <p:nvPr/>
          </p:nvSpPr>
          <p:spPr>
            <a:xfrm>
              <a:off x="2770656" y="2911393"/>
              <a:ext cx="1119217" cy="246221"/>
            </a:xfrm>
            <a:prstGeom prst="rect">
              <a:avLst/>
            </a:prstGeom>
            <a:noFill/>
            <a:ln>
              <a:noFill/>
            </a:ln>
          </p:spPr>
          <p:txBody>
            <a:bodyPr wrap="none" rtlCol="0">
              <a:spAutoFit/>
            </a:bodyPr>
            <a:lstStyle/>
            <a:p>
              <a:r>
                <a:rPr lang="en-US" sz="1000" dirty="0">
                  <a:solidFill>
                    <a:schemeClr val="bg2"/>
                  </a:solidFill>
                </a:rPr>
                <a:t>Local-Pod-L3out</a:t>
              </a:r>
            </a:p>
          </p:txBody>
        </p:sp>
      </p:grpSp>
      <p:sp>
        <p:nvSpPr>
          <p:cNvPr id="101" name="Freeform 100"/>
          <p:cNvSpPr/>
          <p:nvPr/>
        </p:nvSpPr>
        <p:spPr>
          <a:xfrm>
            <a:off x="5488732" y="1681443"/>
            <a:ext cx="1058093" cy="3141675"/>
          </a:xfrm>
          <a:custGeom>
            <a:avLst/>
            <a:gdLst>
              <a:gd name="connsiteX0" fmla="*/ 0 w 1424795"/>
              <a:gd name="connsiteY0" fmla="*/ 1857687 h 3447479"/>
              <a:gd name="connsiteX1" fmla="*/ 1330656 w 1424795"/>
              <a:gd name="connsiteY1" fmla="*/ 28887 h 3447479"/>
              <a:gd name="connsiteX2" fmla="*/ 1317009 w 1424795"/>
              <a:gd name="connsiteY2" fmla="*/ 3147401 h 3447479"/>
              <a:gd name="connsiteX3" fmla="*/ 1330656 w 1424795"/>
              <a:gd name="connsiteY3" fmla="*/ 3147401 h 3447479"/>
            </a:gdLst>
            <a:ahLst/>
            <a:cxnLst>
              <a:cxn ang="0">
                <a:pos x="connsiteX0" y="connsiteY0"/>
              </a:cxn>
              <a:cxn ang="0">
                <a:pos x="connsiteX1" y="connsiteY1"/>
              </a:cxn>
              <a:cxn ang="0">
                <a:pos x="connsiteX2" y="connsiteY2"/>
              </a:cxn>
              <a:cxn ang="0">
                <a:pos x="connsiteX3" y="connsiteY3"/>
              </a:cxn>
            </a:cxnLst>
            <a:rect l="l" t="t" r="r" b="b"/>
            <a:pathLst>
              <a:path w="1424795" h="3447479">
                <a:moveTo>
                  <a:pt x="0" y="1857687"/>
                </a:moveTo>
                <a:cubicBezTo>
                  <a:pt x="555577" y="835811"/>
                  <a:pt x="1111155" y="-186065"/>
                  <a:pt x="1330656" y="28887"/>
                </a:cubicBezTo>
                <a:cubicBezTo>
                  <a:pt x="1550157" y="243839"/>
                  <a:pt x="1317009" y="2627649"/>
                  <a:pt x="1317009" y="3147401"/>
                </a:cubicBezTo>
                <a:cubicBezTo>
                  <a:pt x="1317009" y="3667153"/>
                  <a:pt x="1323832" y="3407277"/>
                  <a:pt x="1330656" y="3147401"/>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9251" y="4360285"/>
            <a:ext cx="342579" cy="3166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631" y="4388815"/>
            <a:ext cx="342579" cy="316684"/>
          </a:xfrm>
          <a:prstGeom prst="rect">
            <a:avLst/>
          </a:prstGeom>
          <a:noFill/>
          <a:extLst>
            <a:ext uri="{909E8E84-426E-40dd-AFC4-6F175D3DCCD1}">
              <a14:hiddenFill xmlns:a14="http://schemas.microsoft.com/office/drawing/2010/main" xmlns="">
                <a:solidFill>
                  <a:srgbClr val="FFFFFF"/>
                </a:solidFill>
              </a14:hiddenFill>
            </a:ext>
          </a:extLst>
        </p:spPr>
      </p:pic>
      <p:sp>
        <p:nvSpPr>
          <p:cNvPr id="104" name="TextBox 103"/>
          <p:cNvSpPr txBox="1"/>
          <p:nvPr/>
        </p:nvSpPr>
        <p:spPr>
          <a:xfrm>
            <a:off x="4809752" y="3736628"/>
            <a:ext cx="412292" cy="235898"/>
          </a:xfrm>
          <a:prstGeom prst="rect">
            <a:avLst/>
          </a:prstGeom>
          <a:noFill/>
        </p:spPr>
        <p:txBody>
          <a:bodyPr wrap="none" rtlCol="0">
            <a:spAutoFit/>
          </a:bodyPr>
          <a:lstStyle/>
          <a:p>
            <a:pPr algn="ctr"/>
            <a:r>
              <a:rPr lang="en-US" sz="933" dirty="0"/>
              <a:t>EP1</a:t>
            </a:r>
          </a:p>
        </p:txBody>
      </p:sp>
      <p:sp>
        <p:nvSpPr>
          <p:cNvPr id="105" name="TextBox 104"/>
          <p:cNvSpPr txBox="1"/>
          <p:nvPr/>
        </p:nvSpPr>
        <p:spPr>
          <a:xfrm>
            <a:off x="1470664" y="3594400"/>
            <a:ext cx="768188" cy="518705"/>
          </a:xfrm>
          <a:prstGeom prst="rect">
            <a:avLst/>
          </a:prstGeom>
          <a:noFill/>
        </p:spPr>
        <p:txBody>
          <a:bodyPr wrap="none" rtlCol="0">
            <a:spAutoFit/>
          </a:bodyPr>
          <a:lstStyle/>
          <a:p>
            <a:pPr algn="ctr"/>
            <a:r>
              <a:rPr lang="en-US" sz="933" dirty="0"/>
              <a:t>EP2</a:t>
            </a:r>
          </a:p>
          <a:p>
            <a:pPr algn="ctr"/>
            <a:r>
              <a:rPr lang="en-US" sz="933" dirty="0"/>
              <a:t>100.1.1.2</a:t>
            </a:r>
          </a:p>
        </p:txBody>
      </p:sp>
      <p:pic>
        <p:nvPicPr>
          <p:cNvPr id="108" name="Picture 11" descr="C:\Users\ecoffey\AppData\Local\Temp\Rar$DRa0.295\30029_Device_firewall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9354" y="3549004"/>
            <a:ext cx="214105" cy="388099"/>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Connector 108"/>
          <p:cNvCxnSpPr>
            <a:stCxn id="108" idx="2"/>
            <a:endCxn id="81" idx="1"/>
          </p:cNvCxnSpPr>
          <p:nvPr/>
        </p:nvCxnSpPr>
        <p:spPr>
          <a:xfrm>
            <a:off x="3346407" y="3937103"/>
            <a:ext cx="271313" cy="1954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519100" y="1910158"/>
            <a:ext cx="1616998" cy="1144421"/>
            <a:chOff x="9900199" y="3952175"/>
            <a:chExt cx="1891125" cy="1140166"/>
          </a:xfrm>
        </p:grpSpPr>
        <p:grpSp>
          <p:nvGrpSpPr>
            <p:cNvPr id="118" name="Group 117"/>
            <p:cNvGrpSpPr/>
            <p:nvPr/>
          </p:nvGrpSpPr>
          <p:grpSpPr>
            <a:xfrm>
              <a:off x="9984890" y="4184458"/>
              <a:ext cx="1786979" cy="445296"/>
              <a:chOff x="523157" y="2633515"/>
              <a:chExt cx="895206" cy="477995"/>
            </a:xfrm>
            <a:solidFill>
              <a:srgbClr val="E8EBF1">
                <a:lumMod val="25000"/>
              </a:srgbClr>
            </a:solidFill>
          </p:grpSpPr>
          <p:sp>
            <p:nvSpPr>
              <p:cNvPr id="123" name="Rectangle 122"/>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245" kern="0" dirty="0">
                  <a:solidFill>
                    <a:sysClr val="window" lastClr="FFFFFF"/>
                  </a:solidFill>
                  <a:latin typeface="+mn-lt"/>
                  <a:ea typeface="Apple LiGothic Medium"/>
                  <a:cs typeface="Apple LiGothic Medium"/>
                </a:endParaRPr>
              </a:p>
            </p:txBody>
          </p:sp>
          <p:cxnSp>
            <p:nvCxnSpPr>
              <p:cNvPr id="124" name="Straight Connector 123"/>
              <p:cNvCxnSpPr/>
              <p:nvPr/>
            </p:nvCxnSpPr>
            <p:spPr>
              <a:xfrm flipV="1">
                <a:off x="1005779" y="2633516"/>
                <a:ext cx="0" cy="477994"/>
              </a:xfrm>
              <a:prstGeom prst="line">
                <a:avLst/>
              </a:prstGeom>
              <a:grpFill/>
              <a:ln w="15875" cap="flat" cmpd="sng" algn="ctr">
                <a:solidFill>
                  <a:srgbClr val="FFFFFF"/>
                </a:solidFill>
                <a:prstDash val="solid"/>
              </a:ln>
              <a:effectLst/>
            </p:spPr>
          </p:cxnSp>
        </p:grpSp>
        <p:cxnSp>
          <p:nvCxnSpPr>
            <p:cNvPr id="119" name="Straight Connector 118"/>
            <p:cNvCxnSpPr/>
            <p:nvPr/>
          </p:nvCxnSpPr>
          <p:spPr>
            <a:xfrm flipV="1">
              <a:off x="9944979" y="4647046"/>
              <a:ext cx="0" cy="445295"/>
            </a:xfrm>
            <a:prstGeom prst="line">
              <a:avLst/>
            </a:prstGeom>
            <a:solidFill>
              <a:srgbClr val="E8EBF1">
                <a:lumMod val="25000"/>
              </a:srgbClr>
            </a:solidFill>
            <a:ln w="15875" cap="flat" cmpd="sng" algn="ctr">
              <a:solidFill>
                <a:srgbClr val="FFFFFF"/>
              </a:solidFill>
              <a:prstDash val="solid"/>
            </a:ln>
            <a:effectLst/>
          </p:spPr>
        </p:cxnSp>
        <p:sp>
          <p:nvSpPr>
            <p:cNvPr id="120" name="TextBox 119"/>
            <p:cNvSpPr txBox="1"/>
            <p:nvPr/>
          </p:nvSpPr>
          <p:spPr>
            <a:xfrm>
              <a:off x="9900199" y="4274088"/>
              <a:ext cx="1193742"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21" name="TextBox 120"/>
            <p:cNvSpPr txBox="1"/>
            <p:nvPr/>
          </p:nvSpPr>
          <p:spPr>
            <a:xfrm>
              <a:off x="10090263" y="3952175"/>
              <a:ext cx="1357700"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 Local Leaf Table</a:t>
              </a:r>
            </a:p>
          </p:txBody>
        </p:sp>
        <p:sp>
          <p:nvSpPr>
            <p:cNvPr id="122" name="TextBox 121"/>
            <p:cNvSpPr txBox="1"/>
            <p:nvPr/>
          </p:nvSpPr>
          <p:spPr>
            <a:xfrm>
              <a:off x="10882139" y="4239326"/>
              <a:ext cx="909185" cy="398622"/>
            </a:xfrm>
            <a:prstGeom prst="rect">
              <a:avLst/>
            </a:prstGeom>
            <a:noFill/>
          </p:spPr>
          <p:txBody>
            <a:bodyPr wrap="square" rtlCol="0">
              <a:spAutoFit/>
            </a:bodyPr>
            <a:lstStyle/>
            <a:p>
              <a:pPr algn="ctr" defTabSz="812821" eaLnBrk="0" hangingPunct="0">
                <a:defRPr/>
              </a:pPr>
              <a:r>
                <a:rPr lang="en-US" sz="1000" kern="0" dirty="0">
                  <a:solidFill>
                    <a:schemeClr val="bg1"/>
                  </a:solidFill>
                  <a:ea typeface="ＭＳ Ｐゴシック" panose="020B0600070205080204" pitchFamily="34" charset="-128"/>
                  <a:cs typeface=""/>
                </a:rPr>
                <a:t>RL1, RL2 DP-TEP</a:t>
              </a:r>
            </a:p>
          </p:txBody>
        </p:sp>
      </p:grpSp>
      <p:sp>
        <p:nvSpPr>
          <p:cNvPr id="125" name="TextBox 124"/>
          <p:cNvSpPr txBox="1"/>
          <p:nvPr/>
        </p:nvSpPr>
        <p:spPr>
          <a:xfrm>
            <a:off x="4392000" y="4278439"/>
            <a:ext cx="1122423" cy="276999"/>
          </a:xfrm>
          <a:prstGeom prst="rect">
            <a:avLst/>
          </a:prstGeom>
          <a:noFill/>
        </p:spPr>
        <p:txBody>
          <a:bodyPr wrap="none" rtlCol="0">
            <a:spAutoFit/>
          </a:bodyPr>
          <a:lstStyle/>
          <a:p>
            <a:pPr eaLnBrk="0" hangingPunct="0"/>
            <a:r>
              <a:rPr lang="en-US" sz="1200" dirty="0">
                <a:solidFill>
                  <a:srgbClr val="58585B"/>
                </a:solidFill>
                <a:ea typeface="ＭＳ Ｐゴシック" panose="020B0600070205080204" pitchFamily="34" charset="-128"/>
                <a:cs typeface=""/>
              </a:rPr>
              <a:t>20.20.20.0/24</a:t>
            </a:r>
          </a:p>
        </p:txBody>
      </p:sp>
      <p:sp>
        <p:nvSpPr>
          <p:cNvPr id="128" name="Freeform 20"/>
          <p:cNvSpPr>
            <a:spLocks noEditPoints="1"/>
          </p:cNvSpPr>
          <p:nvPr/>
        </p:nvSpPr>
        <p:spPr bwMode="auto">
          <a:xfrm flipH="1">
            <a:off x="7447920" y="4546613"/>
            <a:ext cx="236342" cy="339340"/>
          </a:xfrm>
          <a:custGeom>
            <a:avLst/>
            <a:gdLst/>
            <a:ahLst/>
            <a:cxnLst>
              <a:cxn ang="0">
                <a:pos x="117" y="0"/>
              </a:cxn>
              <a:cxn ang="0">
                <a:pos x="117" y="74"/>
              </a:cxn>
              <a:cxn ang="0">
                <a:pos x="272" y="381"/>
              </a:cxn>
              <a:cxn ang="0">
                <a:pos x="207" y="406"/>
              </a:cxn>
              <a:cxn ang="0">
                <a:pos x="362" y="381"/>
              </a:cxn>
              <a:cxn ang="0">
                <a:pos x="324" y="238"/>
              </a:cxn>
              <a:cxn ang="0">
                <a:pos x="362" y="218"/>
              </a:cxn>
              <a:cxn ang="0">
                <a:pos x="166" y="194"/>
              </a:cxn>
              <a:cxn ang="0">
                <a:pos x="147" y="218"/>
              </a:cxn>
              <a:cxn ang="0">
                <a:pos x="272" y="218"/>
              </a:cxn>
              <a:cxn ang="0">
                <a:pos x="272" y="381"/>
              </a:cxn>
              <a:cxn ang="0">
                <a:pos x="0" y="297"/>
              </a:cxn>
              <a:cxn ang="0">
                <a:pos x="47" y="309"/>
              </a:cxn>
              <a:cxn ang="0">
                <a:pos x="53" y="342"/>
              </a:cxn>
              <a:cxn ang="0">
                <a:pos x="8" y="377"/>
              </a:cxn>
              <a:cxn ang="0">
                <a:pos x="12" y="387"/>
              </a:cxn>
              <a:cxn ang="0">
                <a:pos x="7" y="398"/>
              </a:cxn>
              <a:cxn ang="0">
                <a:pos x="24" y="398"/>
              </a:cxn>
              <a:cxn ang="0">
                <a:pos x="18" y="387"/>
              </a:cxn>
              <a:cxn ang="0">
                <a:pos x="53" y="386"/>
              </a:cxn>
              <a:cxn ang="0">
                <a:pos x="54" y="400"/>
              </a:cxn>
              <a:cxn ang="0">
                <a:pos x="57" y="408"/>
              </a:cxn>
              <a:cxn ang="0">
                <a:pos x="65" y="400"/>
              </a:cxn>
              <a:cxn ang="0">
                <a:pos x="68" y="386"/>
              </a:cxn>
              <a:cxn ang="0">
                <a:pos x="69" y="383"/>
              </a:cxn>
              <a:cxn ang="0">
                <a:pos x="103" y="390"/>
              </a:cxn>
              <a:cxn ang="0">
                <a:pos x="106" y="407"/>
              </a:cxn>
              <a:cxn ang="0">
                <a:pos x="109" y="390"/>
              </a:cxn>
              <a:cxn ang="0">
                <a:pos x="114" y="388"/>
              </a:cxn>
              <a:cxn ang="0">
                <a:pos x="69" y="365"/>
              </a:cxn>
              <a:cxn ang="0">
                <a:pos x="75" y="342"/>
              </a:cxn>
              <a:cxn ang="0">
                <a:pos x="117" y="309"/>
              </a:cxn>
              <a:cxn ang="0">
                <a:pos x="129" y="294"/>
              </a:cxn>
              <a:cxn ang="0">
                <a:pos x="153" y="285"/>
              </a:cxn>
              <a:cxn ang="0">
                <a:pos x="154" y="401"/>
              </a:cxn>
              <a:cxn ang="0">
                <a:pos x="205" y="265"/>
              </a:cxn>
              <a:cxn ang="0">
                <a:pos x="205" y="264"/>
              </a:cxn>
              <a:cxn ang="0">
                <a:pos x="205" y="264"/>
              </a:cxn>
              <a:cxn ang="0">
                <a:pos x="181" y="235"/>
              </a:cxn>
              <a:cxn ang="0">
                <a:pos x="119" y="194"/>
              </a:cxn>
              <a:cxn ang="0">
                <a:pos x="206" y="194"/>
              </a:cxn>
              <a:cxn ang="0">
                <a:pos x="311" y="188"/>
              </a:cxn>
              <a:cxn ang="0">
                <a:pos x="315" y="176"/>
              </a:cxn>
              <a:cxn ang="0">
                <a:pos x="367" y="68"/>
              </a:cxn>
              <a:cxn ang="0">
                <a:pos x="312" y="171"/>
              </a:cxn>
              <a:cxn ang="0">
                <a:pos x="307" y="174"/>
              </a:cxn>
              <a:cxn ang="0">
                <a:pos x="206" y="154"/>
              </a:cxn>
              <a:cxn ang="0">
                <a:pos x="132" y="132"/>
              </a:cxn>
              <a:cxn ang="0">
                <a:pos x="92" y="86"/>
              </a:cxn>
              <a:cxn ang="0">
                <a:pos x="38" y="168"/>
              </a:cxn>
              <a:cxn ang="0">
                <a:pos x="35" y="168"/>
              </a:cxn>
              <a:cxn ang="0">
                <a:pos x="23" y="133"/>
              </a:cxn>
              <a:cxn ang="0">
                <a:pos x="2" y="145"/>
              </a:cxn>
              <a:cxn ang="0">
                <a:pos x="2" y="230"/>
              </a:cxn>
              <a:cxn ang="0">
                <a:pos x="12" y="282"/>
              </a:cxn>
              <a:cxn ang="0">
                <a:pos x="0" y="294"/>
              </a:cxn>
              <a:cxn ang="0">
                <a:pos x="35" y="282"/>
              </a:cxn>
              <a:cxn ang="0">
                <a:pos x="24" y="272"/>
              </a:cxn>
            </a:cxnLst>
            <a:rect l="0" t="0" r="r" b="b"/>
            <a:pathLst>
              <a:path w="367" h="408">
                <a:moveTo>
                  <a:pt x="154" y="37"/>
                </a:moveTo>
                <a:cubicBezTo>
                  <a:pt x="154" y="16"/>
                  <a:pt x="137" y="0"/>
                  <a:pt x="117" y="0"/>
                </a:cubicBezTo>
                <a:cubicBezTo>
                  <a:pt x="97" y="0"/>
                  <a:pt x="80" y="16"/>
                  <a:pt x="80" y="37"/>
                </a:cubicBezTo>
                <a:cubicBezTo>
                  <a:pt x="80" y="57"/>
                  <a:pt x="97" y="74"/>
                  <a:pt x="117" y="74"/>
                </a:cubicBezTo>
                <a:cubicBezTo>
                  <a:pt x="137" y="74"/>
                  <a:pt x="154" y="57"/>
                  <a:pt x="154" y="37"/>
                </a:cubicBezTo>
                <a:close/>
                <a:moveTo>
                  <a:pt x="272" y="381"/>
                </a:moveTo>
                <a:cubicBezTo>
                  <a:pt x="207" y="381"/>
                  <a:pt x="207" y="381"/>
                  <a:pt x="207" y="381"/>
                </a:cubicBezTo>
                <a:cubicBezTo>
                  <a:pt x="207" y="406"/>
                  <a:pt x="207" y="406"/>
                  <a:pt x="207" y="406"/>
                </a:cubicBezTo>
                <a:cubicBezTo>
                  <a:pt x="362" y="406"/>
                  <a:pt x="362" y="406"/>
                  <a:pt x="362" y="406"/>
                </a:cubicBezTo>
                <a:cubicBezTo>
                  <a:pt x="362" y="381"/>
                  <a:pt x="362" y="381"/>
                  <a:pt x="362" y="381"/>
                </a:cubicBezTo>
                <a:cubicBezTo>
                  <a:pt x="324" y="381"/>
                  <a:pt x="324" y="381"/>
                  <a:pt x="324" y="381"/>
                </a:cubicBezTo>
                <a:cubicBezTo>
                  <a:pt x="324" y="238"/>
                  <a:pt x="324" y="238"/>
                  <a:pt x="324" y="238"/>
                </a:cubicBezTo>
                <a:cubicBezTo>
                  <a:pt x="324" y="218"/>
                  <a:pt x="324" y="218"/>
                  <a:pt x="324" y="218"/>
                </a:cubicBezTo>
                <a:cubicBezTo>
                  <a:pt x="362" y="218"/>
                  <a:pt x="362" y="218"/>
                  <a:pt x="362" y="218"/>
                </a:cubicBezTo>
                <a:cubicBezTo>
                  <a:pt x="362" y="194"/>
                  <a:pt x="362" y="194"/>
                  <a:pt x="362" y="194"/>
                </a:cubicBezTo>
                <a:cubicBezTo>
                  <a:pt x="166" y="194"/>
                  <a:pt x="166" y="194"/>
                  <a:pt x="166" y="194"/>
                </a:cubicBezTo>
                <a:cubicBezTo>
                  <a:pt x="147" y="194"/>
                  <a:pt x="147" y="194"/>
                  <a:pt x="147" y="194"/>
                </a:cubicBezTo>
                <a:cubicBezTo>
                  <a:pt x="147" y="218"/>
                  <a:pt x="147" y="218"/>
                  <a:pt x="147" y="218"/>
                </a:cubicBezTo>
                <a:cubicBezTo>
                  <a:pt x="221" y="218"/>
                  <a:pt x="221" y="218"/>
                  <a:pt x="221" y="218"/>
                </a:cubicBezTo>
                <a:cubicBezTo>
                  <a:pt x="272" y="218"/>
                  <a:pt x="272" y="218"/>
                  <a:pt x="272" y="218"/>
                </a:cubicBezTo>
                <a:cubicBezTo>
                  <a:pt x="272" y="233"/>
                  <a:pt x="272" y="233"/>
                  <a:pt x="272" y="233"/>
                </a:cubicBezTo>
                <a:lnTo>
                  <a:pt x="272" y="381"/>
                </a:lnTo>
                <a:close/>
                <a:moveTo>
                  <a:pt x="0" y="294"/>
                </a:moveTo>
                <a:cubicBezTo>
                  <a:pt x="0" y="297"/>
                  <a:pt x="0" y="297"/>
                  <a:pt x="0" y="297"/>
                </a:cubicBezTo>
                <a:cubicBezTo>
                  <a:pt x="0" y="303"/>
                  <a:pt x="6" y="309"/>
                  <a:pt x="12" y="309"/>
                </a:cubicBezTo>
                <a:cubicBezTo>
                  <a:pt x="47" y="309"/>
                  <a:pt x="47" y="309"/>
                  <a:pt x="47" y="309"/>
                </a:cubicBezTo>
                <a:cubicBezTo>
                  <a:pt x="47" y="342"/>
                  <a:pt x="47" y="342"/>
                  <a:pt x="47" y="342"/>
                </a:cubicBezTo>
                <a:cubicBezTo>
                  <a:pt x="53" y="342"/>
                  <a:pt x="53" y="342"/>
                  <a:pt x="53" y="342"/>
                </a:cubicBezTo>
                <a:cubicBezTo>
                  <a:pt x="53" y="365"/>
                  <a:pt x="53" y="365"/>
                  <a:pt x="53" y="365"/>
                </a:cubicBezTo>
                <a:cubicBezTo>
                  <a:pt x="8" y="377"/>
                  <a:pt x="8" y="377"/>
                  <a:pt x="8" y="377"/>
                </a:cubicBezTo>
                <a:cubicBezTo>
                  <a:pt x="8" y="388"/>
                  <a:pt x="8" y="388"/>
                  <a:pt x="8" y="388"/>
                </a:cubicBezTo>
                <a:cubicBezTo>
                  <a:pt x="12" y="387"/>
                  <a:pt x="12" y="387"/>
                  <a:pt x="12" y="387"/>
                </a:cubicBezTo>
                <a:cubicBezTo>
                  <a:pt x="12" y="390"/>
                  <a:pt x="12" y="390"/>
                  <a:pt x="12" y="390"/>
                </a:cubicBezTo>
                <a:cubicBezTo>
                  <a:pt x="9" y="391"/>
                  <a:pt x="7" y="394"/>
                  <a:pt x="7" y="398"/>
                </a:cubicBezTo>
                <a:cubicBezTo>
                  <a:pt x="7" y="403"/>
                  <a:pt x="11" y="407"/>
                  <a:pt x="15" y="407"/>
                </a:cubicBezTo>
                <a:cubicBezTo>
                  <a:pt x="20" y="407"/>
                  <a:pt x="24" y="403"/>
                  <a:pt x="24" y="398"/>
                </a:cubicBezTo>
                <a:cubicBezTo>
                  <a:pt x="24" y="394"/>
                  <a:pt x="22" y="391"/>
                  <a:pt x="18" y="390"/>
                </a:cubicBezTo>
                <a:cubicBezTo>
                  <a:pt x="18" y="387"/>
                  <a:pt x="18" y="387"/>
                  <a:pt x="18" y="387"/>
                </a:cubicBezTo>
                <a:cubicBezTo>
                  <a:pt x="53" y="383"/>
                  <a:pt x="53" y="383"/>
                  <a:pt x="53" y="383"/>
                </a:cubicBezTo>
                <a:cubicBezTo>
                  <a:pt x="53" y="386"/>
                  <a:pt x="53" y="386"/>
                  <a:pt x="53" y="386"/>
                </a:cubicBezTo>
                <a:cubicBezTo>
                  <a:pt x="54" y="386"/>
                  <a:pt x="54" y="386"/>
                  <a:pt x="54" y="386"/>
                </a:cubicBezTo>
                <a:cubicBezTo>
                  <a:pt x="54" y="400"/>
                  <a:pt x="54" y="400"/>
                  <a:pt x="54" y="400"/>
                </a:cubicBezTo>
                <a:cubicBezTo>
                  <a:pt x="57" y="400"/>
                  <a:pt x="57" y="400"/>
                  <a:pt x="57" y="400"/>
                </a:cubicBezTo>
                <a:cubicBezTo>
                  <a:pt x="57" y="408"/>
                  <a:pt x="57" y="408"/>
                  <a:pt x="57" y="408"/>
                </a:cubicBezTo>
                <a:cubicBezTo>
                  <a:pt x="65" y="408"/>
                  <a:pt x="65" y="408"/>
                  <a:pt x="65" y="408"/>
                </a:cubicBezTo>
                <a:cubicBezTo>
                  <a:pt x="65" y="400"/>
                  <a:pt x="65" y="400"/>
                  <a:pt x="65" y="400"/>
                </a:cubicBezTo>
                <a:cubicBezTo>
                  <a:pt x="68" y="400"/>
                  <a:pt x="68" y="400"/>
                  <a:pt x="68" y="400"/>
                </a:cubicBezTo>
                <a:cubicBezTo>
                  <a:pt x="68" y="386"/>
                  <a:pt x="68" y="386"/>
                  <a:pt x="68" y="386"/>
                </a:cubicBezTo>
                <a:cubicBezTo>
                  <a:pt x="69" y="386"/>
                  <a:pt x="69" y="386"/>
                  <a:pt x="69" y="386"/>
                </a:cubicBezTo>
                <a:cubicBezTo>
                  <a:pt x="69" y="383"/>
                  <a:pt x="69" y="383"/>
                  <a:pt x="69" y="383"/>
                </a:cubicBezTo>
                <a:cubicBezTo>
                  <a:pt x="103" y="387"/>
                  <a:pt x="103" y="387"/>
                  <a:pt x="103" y="387"/>
                </a:cubicBezTo>
                <a:cubicBezTo>
                  <a:pt x="103" y="390"/>
                  <a:pt x="103" y="390"/>
                  <a:pt x="103" y="390"/>
                </a:cubicBezTo>
                <a:cubicBezTo>
                  <a:pt x="100" y="391"/>
                  <a:pt x="97" y="394"/>
                  <a:pt x="97" y="398"/>
                </a:cubicBezTo>
                <a:cubicBezTo>
                  <a:pt x="97" y="403"/>
                  <a:pt x="101" y="407"/>
                  <a:pt x="106" y="407"/>
                </a:cubicBezTo>
                <a:cubicBezTo>
                  <a:pt x="111" y="407"/>
                  <a:pt x="115" y="403"/>
                  <a:pt x="115" y="398"/>
                </a:cubicBezTo>
                <a:cubicBezTo>
                  <a:pt x="115" y="394"/>
                  <a:pt x="112" y="391"/>
                  <a:pt x="109" y="390"/>
                </a:cubicBezTo>
                <a:cubicBezTo>
                  <a:pt x="109" y="387"/>
                  <a:pt x="109" y="387"/>
                  <a:pt x="109" y="387"/>
                </a:cubicBezTo>
                <a:cubicBezTo>
                  <a:pt x="114" y="388"/>
                  <a:pt x="114" y="388"/>
                  <a:pt x="114" y="388"/>
                </a:cubicBezTo>
                <a:cubicBezTo>
                  <a:pt x="114" y="377"/>
                  <a:pt x="114" y="377"/>
                  <a:pt x="114" y="377"/>
                </a:cubicBezTo>
                <a:cubicBezTo>
                  <a:pt x="69" y="365"/>
                  <a:pt x="69" y="365"/>
                  <a:pt x="69" y="365"/>
                </a:cubicBezTo>
                <a:cubicBezTo>
                  <a:pt x="69" y="342"/>
                  <a:pt x="69" y="342"/>
                  <a:pt x="69" y="342"/>
                </a:cubicBezTo>
                <a:cubicBezTo>
                  <a:pt x="75" y="342"/>
                  <a:pt x="75" y="342"/>
                  <a:pt x="75" y="342"/>
                </a:cubicBezTo>
                <a:cubicBezTo>
                  <a:pt x="75" y="309"/>
                  <a:pt x="75" y="309"/>
                  <a:pt x="75" y="309"/>
                </a:cubicBezTo>
                <a:cubicBezTo>
                  <a:pt x="117" y="309"/>
                  <a:pt x="117" y="309"/>
                  <a:pt x="117" y="309"/>
                </a:cubicBezTo>
                <a:cubicBezTo>
                  <a:pt x="124" y="309"/>
                  <a:pt x="129" y="303"/>
                  <a:pt x="129" y="297"/>
                </a:cubicBezTo>
                <a:cubicBezTo>
                  <a:pt x="129" y="294"/>
                  <a:pt x="129" y="294"/>
                  <a:pt x="129" y="294"/>
                </a:cubicBezTo>
                <a:cubicBezTo>
                  <a:pt x="129" y="290"/>
                  <a:pt x="127" y="287"/>
                  <a:pt x="124" y="285"/>
                </a:cubicBezTo>
                <a:cubicBezTo>
                  <a:pt x="153" y="285"/>
                  <a:pt x="153" y="285"/>
                  <a:pt x="153" y="285"/>
                </a:cubicBezTo>
                <a:cubicBezTo>
                  <a:pt x="135" y="374"/>
                  <a:pt x="135" y="374"/>
                  <a:pt x="135" y="374"/>
                </a:cubicBezTo>
                <a:cubicBezTo>
                  <a:pt x="133" y="386"/>
                  <a:pt x="141" y="398"/>
                  <a:pt x="154" y="401"/>
                </a:cubicBezTo>
                <a:cubicBezTo>
                  <a:pt x="167" y="403"/>
                  <a:pt x="179" y="395"/>
                  <a:pt x="181" y="384"/>
                </a:cubicBezTo>
                <a:cubicBezTo>
                  <a:pt x="205" y="265"/>
                  <a:pt x="205" y="265"/>
                  <a:pt x="205" y="265"/>
                </a:cubicBezTo>
                <a:cubicBezTo>
                  <a:pt x="205" y="265"/>
                  <a:pt x="205" y="265"/>
                  <a:pt x="205" y="264"/>
                </a:cubicBezTo>
                <a:cubicBezTo>
                  <a:pt x="205" y="264"/>
                  <a:pt x="205" y="264"/>
                  <a:pt x="205" y="264"/>
                </a:cubicBezTo>
                <a:cubicBezTo>
                  <a:pt x="205" y="264"/>
                  <a:pt x="205" y="264"/>
                  <a:pt x="205" y="264"/>
                </a:cubicBezTo>
                <a:cubicBezTo>
                  <a:pt x="205" y="264"/>
                  <a:pt x="205" y="264"/>
                  <a:pt x="205" y="264"/>
                </a:cubicBezTo>
                <a:cubicBezTo>
                  <a:pt x="205" y="262"/>
                  <a:pt x="205" y="260"/>
                  <a:pt x="205" y="258"/>
                </a:cubicBezTo>
                <a:cubicBezTo>
                  <a:pt x="204" y="245"/>
                  <a:pt x="194" y="235"/>
                  <a:pt x="181" y="235"/>
                </a:cubicBezTo>
                <a:cubicBezTo>
                  <a:pt x="110" y="235"/>
                  <a:pt x="110" y="235"/>
                  <a:pt x="110" y="235"/>
                </a:cubicBezTo>
                <a:cubicBezTo>
                  <a:pt x="119" y="194"/>
                  <a:pt x="119" y="194"/>
                  <a:pt x="119" y="194"/>
                </a:cubicBezTo>
                <a:cubicBezTo>
                  <a:pt x="166" y="194"/>
                  <a:pt x="166" y="194"/>
                  <a:pt x="166" y="194"/>
                </a:cubicBezTo>
                <a:cubicBezTo>
                  <a:pt x="206" y="194"/>
                  <a:pt x="206" y="194"/>
                  <a:pt x="206" y="194"/>
                </a:cubicBezTo>
                <a:cubicBezTo>
                  <a:pt x="213" y="194"/>
                  <a:pt x="217" y="190"/>
                  <a:pt x="219" y="188"/>
                </a:cubicBezTo>
                <a:cubicBezTo>
                  <a:pt x="311" y="188"/>
                  <a:pt x="311" y="188"/>
                  <a:pt x="311" y="188"/>
                </a:cubicBezTo>
                <a:cubicBezTo>
                  <a:pt x="311" y="178"/>
                  <a:pt x="311" y="178"/>
                  <a:pt x="311" y="178"/>
                </a:cubicBezTo>
                <a:cubicBezTo>
                  <a:pt x="313" y="178"/>
                  <a:pt x="314" y="177"/>
                  <a:pt x="315" y="176"/>
                </a:cubicBezTo>
                <a:cubicBezTo>
                  <a:pt x="325" y="180"/>
                  <a:pt x="325" y="180"/>
                  <a:pt x="325" y="180"/>
                </a:cubicBezTo>
                <a:cubicBezTo>
                  <a:pt x="367" y="68"/>
                  <a:pt x="367" y="68"/>
                  <a:pt x="367" y="68"/>
                </a:cubicBezTo>
                <a:cubicBezTo>
                  <a:pt x="353" y="63"/>
                  <a:pt x="353" y="63"/>
                  <a:pt x="353" y="63"/>
                </a:cubicBezTo>
                <a:cubicBezTo>
                  <a:pt x="312" y="171"/>
                  <a:pt x="312" y="171"/>
                  <a:pt x="312" y="171"/>
                </a:cubicBezTo>
                <a:cubicBezTo>
                  <a:pt x="312" y="171"/>
                  <a:pt x="311" y="170"/>
                  <a:pt x="311" y="170"/>
                </a:cubicBezTo>
                <a:cubicBezTo>
                  <a:pt x="309" y="170"/>
                  <a:pt x="307" y="172"/>
                  <a:pt x="307" y="174"/>
                </a:cubicBezTo>
                <a:cubicBezTo>
                  <a:pt x="307" y="174"/>
                  <a:pt x="225" y="174"/>
                  <a:pt x="225" y="174"/>
                </a:cubicBezTo>
                <a:cubicBezTo>
                  <a:pt x="225" y="163"/>
                  <a:pt x="217" y="154"/>
                  <a:pt x="206" y="154"/>
                </a:cubicBezTo>
                <a:cubicBezTo>
                  <a:pt x="127" y="154"/>
                  <a:pt x="127" y="154"/>
                  <a:pt x="127" y="154"/>
                </a:cubicBezTo>
                <a:cubicBezTo>
                  <a:pt x="132" y="132"/>
                  <a:pt x="132" y="132"/>
                  <a:pt x="132" y="132"/>
                </a:cubicBezTo>
                <a:cubicBezTo>
                  <a:pt x="136" y="112"/>
                  <a:pt x="124" y="93"/>
                  <a:pt x="104" y="89"/>
                </a:cubicBezTo>
                <a:cubicBezTo>
                  <a:pt x="92" y="86"/>
                  <a:pt x="92" y="86"/>
                  <a:pt x="92" y="86"/>
                </a:cubicBezTo>
                <a:cubicBezTo>
                  <a:pt x="73" y="82"/>
                  <a:pt x="53" y="95"/>
                  <a:pt x="49" y="114"/>
                </a:cubicBezTo>
                <a:cubicBezTo>
                  <a:pt x="38" y="168"/>
                  <a:pt x="38" y="168"/>
                  <a:pt x="38" y="168"/>
                </a:cubicBezTo>
                <a:cubicBezTo>
                  <a:pt x="35" y="183"/>
                  <a:pt x="35" y="183"/>
                  <a:pt x="35" y="183"/>
                </a:cubicBezTo>
                <a:cubicBezTo>
                  <a:pt x="35" y="168"/>
                  <a:pt x="35" y="168"/>
                  <a:pt x="35" y="168"/>
                </a:cubicBezTo>
                <a:cubicBezTo>
                  <a:pt x="35" y="145"/>
                  <a:pt x="35" y="145"/>
                  <a:pt x="35" y="145"/>
                </a:cubicBezTo>
                <a:cubicBezTo>
                  <a:pt x="35" y="138"/>
                  <a:pt x="29" y="133"/>
                  <a:pt x="23" y="133"/>
                </a:cubicBezTo>
                <a:cubicBezTo>
                  <a:pt x="14" y="133"/>
                  <a:pt x="14" y="133"/>
                  <a:pt x="14" y="133"/>
                </a:cubicBezTo>
                <a:cubicBezTo>
                  <a:pt x="7" y="133"/>
                  <a:pt x="2" y="138"/>
                  <a:pt x="2" y="145"/>
                </a:cubicBezTo>
                <a:cubicBezTo>
                  <a:pt x="2" y="170"/>
                  <a:pt x="2" y="170"/>
                  <a:pt x="2" y="170"/>
                </a:cubicBezTo>
                <a:cubicBezTo>
                  <a:pt x="2" y="230"/>
                  <a:pt x="2" y="230"/>
                  <a:pt x="2" y="230"/>
                </a:cubicBezTo>
                <a:cubicBezTo>
                  <a:pt x="2" y="237"/>
                  <a:pt x="6" y="242"/>
                  <a:pt x="12" y="242"/>
                </a:cubicBezTo>
                <a:cubicBezTo>
                  <a:pt x="12" y="282"/>
                  <a:pt x="12" y="282"/>
                  <a:pt x="12" y="282"/>
                </a:cubicBezTo>
                <a:cubicBezTo>
                  <a:pt x="12" y="282"/>
                  <a:pt x="12" y="282"/>
                  <a:pt x="12" y="282"/>
                </a:cubicBezTo>
                <a:cubicBezTo>
                  <a:pt x="6" y="282"/>
                  <a:pt x="0" y="288"/>
                  <a:pt x="0" y="294"/>
                </a:cubicBezTo>
                <a:close/>
                <a:moveTo>
                  <a:pt x="24" y="272"/>
                </a:moveTo>
                <a:cubicBezTo>
                  <a:pt x="27" y="276"/>
                  <a:pt x="30" y="280"/>
                  <a:pt x="35" y="282"/>
                </a:cubicBezTo>
                <a:cubicBezTo>
                  <a:pt x="24" y="282"/>
                  <a:pt x="24" y="282"/>
                  <a:pt x="24" y="282"/>
                </a:cubicBezTo>
                <a:lnTo>
                  <a:pt x="24" y="272"/>
                </a:lnTo>
                <a:close/>
              </a:path>
            </a:pathLst>
          </a:custGeom>
          <a:solidFill>
            <a:srgbClr val="000000"/>
          </a:solidFill>
          <a:ln w="3175" cap="flat" cmpd="sng" algn="ctr">
            <a:noFill/>
            <a:prstDash val="solid"/>
          </a:ln>
          <a:effectLst>
            <a:outerShdw blurRad="63500" sx="102000" sy="102000" algn="ctr" rotWithShape="0">
              <a:prstClr val="black">
                <a:alpha val="40000"/>
              </a:prstClr>
            </a:outerShdw>
          </a:effectLst>
        </p:spPr>
        <p:txBody>
          <a:bodyPr lIns="34242" tIns="17124" rIns="34242" bIns="17124" anchor="ctr"/>
          <a:lstStyle/>
          <a:p>
            <a:pPr defTabSz="342691">
              <a:defRPr/>
            </a:pPr>
            <a:endParaRPr lang="en-US" sz="800" kern="0" baseline="-25000" dirty="0">
              <a:solidFill>
                <a:srgbClr val="FFFFFF"/>
              </a:solidFill>
              <a:latin typeface="Arial"/>
              <a:sym typeface="Arial" pitchFamily="34" charset="0"/>
            </a:endParaRPr>
          </a:p>
        </p:txBody>
      </p:sp>
      <p:sp>
        <p:nvSpPr>
          <p:cNvPr id="139" name="Left-Right Arrow 138"/>
          <p:cNvSpPr/>
          <p:nvPr/>
        </p:nvSpPr>
        <p:spPr>
          <a:xfrm>
            <a:off x="6384751" y="2873124"/>
            <a:ext cx="925885" cy="160246"/>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0DB0D80A-6246-487E-9385-AAC27A657E6F}"/>
              </a:ext>
            </a:extLst>
          </p:cNvPr>
          <p:cNvSpPr txBox="1"/>
          <p:nvPr/>
        </p:nvSpPr>
        <p:spPr>
          <a:xfrm>
            <a:off x="5738114" y="3824633"/>
            <a:ext cx="713657" cy="246221"/>
          </a:xfrm>
          <a:prstGeom prst="rect">
            <a:avLst/>
          </a:prstGeom>
          <a:solidFill>
            <a:schemeClr val="bg2"/>
          </a:solidFill>
          <a:ln>
            <a:solidFill>
              <a:schemeClr val="tx1"/>
            </a:solidFill>
          </a:ln>
        </p:spPr>
        <p:txBody>
          <a:bodyPr wrap="none" rtlCol="0">
            <a:spAutoFit/>
          </a:bodyPr>
          <a:lstStyle/>
          <a:p>
            <a:r>
              <a:rPr lang="en-US" sz="1000" dirty="0"/>
              <a:t>100.1.1.2</a:t>
            </a:r>
          </a:p>
        </p:txBody>
      </p:sp>
      <p:sp>
        <p:nvSpPr>
          <p:cNvPr id="182" name="TextBox 181">
            <a:extLst>
              <a:ext uri="{FF2B5EF4-FFF2-40B4-BE49-F238E27FC236}">
                <a16:creationId xmlns:a16="http://schemas.microsoft.com/office/drawing/2014/main" id="{DE9DCCD1-1967-439D-B783-42D87F65832C}"/>
              </a:ext>
            </a:extLst>
          </p:cNvPr>
          <p:cNvSpPr txBox="1"/>
          <p:nvPr/>
        </p:nvSpPr>
        <p:spPr>
          <a:xfrm>
            <a:off x="6758923" y="3810157"/>
            <a:ext cx="713657" cy="246221"/>
          </a:xfrm>
          <a:prstGeom prst="rect">
            <a:avLst/>
          </a:prstGeom>
          <a:solidFill>
            <a:schemeClr val="bg2"/>
          </a:solidFill>
          <a:ln>
            <a:solidFill>
              <a:schemeClr val="tx1"/>
            </a:solidFill>
          </a:ln>
        </p:spPr>
        <p:txBody>
          <a:bodyPr wrap="square" rtlCol="0">
            <a:spAutoFit/>
          </a:bodyPr>
          <a:lstStyle/>
          <a:p>
            <a:r>
              <a:rPr lang="en-US" sz="1000" dirty="0"/>
              <a:t>101.1.1.2</a:t>
            </a:r>
          </a:p>
        </p:txBody>
      </p:sp>
      <p:sp>
        <p:nvSpPr>
          <p:cNvPr id="190" name="TextBox 189">
            <a:extLst>
              <a:ext uri="{FF2B5EF4-FFF2-40B4-BE49-F238E27FC236}">
                <a16:creationId xmlns:a16="http://schemas.microsoft.com/office/drawing/2014/main" id="{9CC0123E-D0C2-419E-B26B-6D8B2D759D55}"/>
              </a:ext>
            </a:extLst>
          </p:cNvPr>
          <p:cNvSpPr txBox="1"/>
          <p:nvPr/>
        </p:nvSpPr>
        <p:spPr>
          <a:xfrm>
            <a:off x="5660935" y="2734189"/>
            <a:ext cx="405880" cy="235898"/>
          </a:xfrm>
          <a:prstGeom prst="rect">
            <a:avLst/>
          </a:prstGeom>
          <a:noFill/>
        </p:spPr>
        <p:txBody>
          <a:bodyPr wrap="none" rtlCol="0">
            <a:spAutoFit/>
          </a:bodyPr>
          <a:lstStyle/>
          <a:p>
            <a:pPr algn="ctr"/>
            <a:r>
              <a:rPr lang="en-US" sz="933" dirty="0"/>
              <a:t>RL1</a:t>
            </a:r>
          </a:p>
        </p:txBody>
      </p:sp>
      <p:sp>
        <p:nvSpPr>
          <p:cNvPr id="191" name="TextBox 190">
            <a:extLst>
              <a:ext uri="{FF2B5EF4-FFF2-40B4-BE49-F238E27FC236}">
                <a16:creationId xmlns:a16="http://schemas.microsoft.com/office/drawing/2014/main" id="{7AFAC755-7704-4A02-B61E-77A104DC33AC}"/>
              </a:ext>
            </a:extLst>
          </p:cNvPr>
          <p:cNvSpPr txBox="1"/>
          <p:nvPr/>
        </p:nvSpPr>
        <p:spPr>
          <a:xfrm>
            <a:off x="7624271" y="2768768"/>
            <a:ext cx="405880" cy="235898"/>
          </a:xfrm>
          <a:prstGeom prst="rect">
            <a:avLst/>
          </a:prstGeom>
          <a:noFill/>
        </p:spPr>
        <p:txBody>
          <a:bodyPr wrap="none" rtlCol="0">
            <a:spAutoFit/>
          </a:bodyPr>
          <a:lstStyle/>
          <a:p>
            <a:pPr algn="ctr"/>
            <a:r>
              <a:rPr lang="en-US" sz="933" dirty="0"/>
              <a:t>RL2</a:t>
            </a:r>
          </a:p>
        </p:txBody>
      </p:sp>
      <p:sp>
        <p:nvSpPr>
          <p:cNvPr id="192" name="TextBox 191">
            <a:extLst>
              <a:ext uri="{FF2B5EF4-FFF2-40B4-BE49-F238E27FC236}">
                <a16:creationId xmlns:a16="http://schemas.microsoft.com/office/drawing/2014/main" id="{85B707AB-6BA7-4320-AC48-CB8572E3AF70}"/>
              </a:ext>
            </a:extLst>
          </p:cNvPr>
          <p:cNvSpPr txBox="1"/>
          <p:nvPr/>
        </p:nvSpPr>
        <p:spPr>
          <a:xfrm>
            <a:off x="6256177" y="3447244"/>
            <a:ext cx="732175" cy="507831"/>
          </a:xfrm>
          <a:prstGeom prst="rect">
            <a:avLst/>
          </a:prstGeom>
          <a:noFill/>
        </p:spPr>
        <p:txBody>
          <a:bodyPr wrap="square" rtlCol="0">
            <a:spAutoFit/>
          </a:bodyPr>
          <a:lstStyle/>
          <a:p>
            <a:pPr>
              <a:lnSpc>
                <a:spcPct val="90000"/>
              </a:lnSpc>
              <a:spcBef>
                <a:spcPts val="400"/>
              </a:spcBef>
            </a:pPr>
            <a:r>
              <a:rPr lang="en-US" sz="3000" dirty="0">
                <a:solidFill>
                  <a:srgbClr val="C00000"/>
                </a:solidFill>
              </a:rPr>
              <a:t>X</a:t>
            </a:r>
          </a:p>
        </p:txBody>
      </p:sp>
      <p:grpSp>
        <p:nvGrpSpPr>
          <p:cNvPr id="110" name="Group 109"/>
          <p:cNvGrpSpPr/>
          <p:nvPr/>
        </p:nvGrpSpPr>
        <p:grpSpPr>
          <a:xfrm>
            <a:off x="7244047" y="1964104"/>
            <a:ext cx="1661803" cy="724989"/>
            <a:chOff x="9913801" y="3907460"/>
            <a:chExt cx="1943011" cy="722294"/>
          </a:xfrm>
        </p:grpSpPr>
        <p:grpSp>
          <p:nvGrpSpPr>
            <p:cNvPr id="111" name="Group 110"/>
            <p:cNvGrpSpPr/>
            <p:nvPr/>
          </p:nvGrpSpPr>
          <p:grpSpPr>
            <a:xfrm>
              <a:off x="9984890" y="4184458"/>
              <a:ext cx="1786979" cy="445296"/>
              <a:chOff x="523157" y="2633515"/>
              <a:chExt cx="895206" cy="477995"/>
            </a:xfrm>
            <a:solidFill>
              <a:srgbClr val="E8EBF1">
                <a:lumMod val="25000"/>
              </a:srgbClr>
            </a:solidFill>
          </p:grpSpPr>
          <p:sp>
            <p:nvSpPr>
              <p:cNvPr id="115" name="Rectangle 114"/>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16" name="Straight Connector 115"/>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12" name="TextBox 111"/>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13" name="TextBox 112"/>
            <p:cNvSpPr txBox="1"/>
            <p:nvPr/>
          </p:nvSpPr>
          <p:spPr>
            <a:xfrm>
              <a:off x="10222365" y="3907460"/>
              <a:ext cx="1301112"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RL2 Local Table</a:t>
              </a:r>
            </a:p>
          </p:txBody>
        </p:sp>
        <p:sp>
          <p:nvSpPr>
            <p:cNvPr id="114" name="TextBox 113"/>
            <p:cNvSpPr txBox="1"/>
            <p:nvPr/>
          </p:nvSpPr>
          <p:spPr>
            <a:xfrm>
              <a:off x="10929443" y="4294432"/>
              <a:ext cx="927369"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101.1.1.2</a:t>
              </a:r>
            </a:p>
          </p:txBody>
        </p:sp>
      </p:grpSp>
      <p:grpSp>
        <p:nvGrpSpPr>
          <p:cNvPr id="183" name="Group 182">
            <a:extLst>
              <a:ext uri="{FF2B5EF4-FFF2-40B4-BE49-F238E27FC236}">
                <a16:creationId xmlns:a16="http://schemas.microsoft.com/office/drawing/2014/main" id="{1C86CD16-7CFC-4E78-AE1F-5145AE91970B}"/>
              </a:ext>
            </a:extLst>
          </p:cNvPr>
          <p:cNvGrpSpPr/>
          <p:nvPr/>
        </p:nvGrpSpPr>
        <p:grpSpPr>
          <a:xfrm>
            <a:off x="4679338" y="1981718"/>
            <a:ext cx="1765872" cy="744236"/>
            <a:chOff x="9913801" y="3907460"/>
            <a:chExt cx="2064689" cy="741469"/>
          </a:xfrm>
        </p:grpSpPr>
        <p:grpSp>
          <p:nvGrpSpPr>
            <p:cNvPr id="184" name="Group 183">
              <a:extLst>
                <a:ext uri="{FF2B5EF4-FFF2-40B4-BE49-F238E27FC236}">
                  <a16:creationId xmlns:a16="http://schemas.microsoft.com/office/drawing/2014/main" id="{B949575B-8D13-424F-85CA-1BF7DB908569}"/>
                </a:ext>
              </a:extLst>
            </p:cNvPr>
            <p:cNvGrpSpPr/>
            <p:nvPr/>
          </p:nvGrpSpPr>
          <p:grpSpPr>
            <a:xfrm>
              <a:off x="9984890" y="4184458"/>
              <a:ext cx="1786979" cy="445296"/>
              <a:chOff x="523157" y="2633515"/>
              <a:chExt cx="895206" cy="477995"/>
            </a:xfrm>
            <a:solidFill>
              <a:srgbClr val="E8EBF1">
                <a:lumMod val="25000"/>
              </a:srgbClr>
            </a:solidFill>
          </p:grpSpPr>
          <p:sp>
            <p:nvSpPr>
              <p:cNvPr id="188" name="Rectangle 187">
                <a:extLst>
                  <a:ext uri="{FF2B5EF4-FFF2-40B4-BE49-F238E27FC236}">
                    <a16:creationId xmlns:a16="http://schemas.microsoft.com/office/drawing/2014/main" id="{89B777A6-9FA5-4465-AB38-5B9CC338BF48}"/>
                  </a:ext>
                </a:extLst>
              </p:cNvPr>
              <p:cNvSpPr/>
              <p:nvPr/>
            </p:nvSpPr>
            <p:spPr>
              <a:xfrm>
                <a:off x="523157" y="2633515"/>
                <a:ext cx="895206" cy="477995"/>
              </a:xfrm>
              <a:prstGeom prst="rect">
                <a:avLst/>
              </a:prstGeom>
              <a:solidFill>
                <a:srgbClr val="00B0F0"/>
              </a:solidFill>
              <a:ln w="9525" cap="flat" cmpd="sng" algn="ctr">
                <a:solidFill>
                  <a:srgbClr val="52526D">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81"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362"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543"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724" algn="l" defTabSz="45718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905" algn="l" defTabSz="457181" rtl="0" eaLnBrk="1" latinLnBrk="0" hangingPunct="1">
                  <a:defRPr kern="1200">
                    <a:solidFill>
                      <a:schemeClr val="tx1"/>
                    </a:solidFill>
                    <a:latin typeface="Arial" charset="0"/>
                    <a:ea typeface="ＭＳ Ｐゴシック" charset="0"/>
                    <a:cs typeface="ＭＳ Ｐゴシック" charset="0"/>
                  </a:defRPr>
                </a:lvl6pPr>
                <a:lvl7pPr marL="2743086" algn="l" defTabSz="457181" rtl="0" eaLnBrk="1" latinLnBrk="0" hangingPunct="1">
                  <a:defRPr kern="1200">
                    <a:solidFill>
                      <a:schemeClr val="tx1"/>
                    </a:solidFill>
                    <a:latin typeface="Arial" charset="0"/>
                    <a:ea typeface="ＭＳ Ｐゴシック" charset="0"/>
                    <a:cs typeface="ＭＳ Ｐゴシック" charset="0"/>
                  </a:defRPr>
                </a:lvl7pPr>
                <a:lvl8pPr marL="3200266" algn="l" defTabSz="457181" rtl="0" eaLnBrk="1" latinLnBrk="0" hangingPunct="1">
                  <a:defRPr kern="1200">
                    <a:solidFill>
                      <a:schemeClr val="tx1"/>
                    </a:solidFill>
                    <a:latin typeface="Arial" charset="0"/>
                    <a:ea typeface="ＭＳ Ｐゴシック" charset="0"/>
                    <a:cs typeface="ＭＳ Ｐゴシック" charset="0"/>
                  </a:defRPr>
                </a:lvl8pPr>
                <a:lvl9pPr marL="3657448" algn="l" defTabSz="457181" rtl="0" eaLnBrk="1" latinLnBrk="0" hangingPunct="1">
                  <a:defRPr kern="1200">
                    <a:solidFill>
                      <a:schemeClr val="tx1"/>
                    </a:solidFill>
                    <a:latin typeface="Arial" charset="0"/>
                    <a:ea typeface="ＭＳ Ｐゴシック" charset="0"/>
                    <a:cs typeface="ＭＳ Ｐゴシック" charset="0"/>
                  </a:defRPr>
                </a:lvl9pPr>
              </a:lstStyle>
              <a:p>
                <a:pPr algn="ctr" defTabSz="609670" eaLnBrk="0" hangingPunct="0">
                  <a:defRPr/>
                </a:pPr>
                <a:endParaRPr lang="en-US" sz="1000" kern="0" dirty="0">
                  <a:solidFill>
                    <a:sysClr val="window" lastClr="FFFFFF"/>
                  </a:solidFill>
                  <a:latin typeface="+mn-lt"/>
                  <a:ea typeface="Apple LiGothic Medium"/>
                  <a:cs typeface="Apple LiGothic Medium"/>
                </a:endParaRPr>
              </a:p>
            </p:txBody>
          </p:sp>
          <p:cxnSp>
            <p:nvCxnSpPr>
              <p:cNvPr id="189" name="Straight Connector 188">
                <a:extLst>
                  <a:ext uri="{FF2B5EF4-FFF2-40B4-BE49-F238E27FC236}">
                    <a16:creationId xmlns:a16="http://schemas.microsoft.com/office/drawing/2014/main" id="{DF4F05DD-E638-4705-9A62-93B537BA6374}"/>
                  </a:ext>
                </a:extLst>
              </p:cNvPr>
              <p:cNvCxnSpPr/>
              <p:nvPr/>
            </p:nvCxnSpPr>
            <p:spPr>
              <a:xfrm flipV="1">
                <a:off x="1005779" y="2633516"/>
                <a:ext cx="0" cy="477994"/>
              </a:xfrm>
              <a:prstGeom prst="line">
                <a:avLst/>
              </a:prstGeom>
              <a:grpFill/>
              <a:ln w="15875" cap="flat" cmpd="sng" algn="ctr">
                <a:solidFill>
                  <a:srgbClr val="FFFFFF"/>
                </a:solidFill>
                <a:prstDash val="solid"/>
              </a:ln>
              <a:effectLst/>
            </p:spPr>
          </p:cxnSp>
        </p:grpSp>
        <p:sp>
          <p:nvSpPr>
            <p:cNvPr id="185" name="TextBox 184">
              <a:extLst>
                <a:ext uri="{FF2B5EF4-FFF2-40B4-BE49-F238E27FC236}">
                  <a16:creationId xmlns:a16="http://schemas.microsoft.com/office/drawing/2014/main" id="{97E93FDF-01A8-47D9-B5E1-EB509E0DC7C1}"/>
                </a:ext>
              </a:extLst>
            </p:cNvPr>
            <p:cNvSpPr txBox="1"/>
            <p:nvPr/>
          </p:nvSpPr>
          <p:spPr>
            <a:xfrm>
              <a:off x="9913801" y="4284369"/>
              <a:ext cx="1121125" cy="245306"/>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20.20.20.0/24</a:t>
              </a:r>
            </a:p>
          </p:txBody>
        </p:sp>
        <p:sp>
          <p:nvSpPr>
            <p:cNvPr id="186" name="TextBox 185">
              <a:extLst>
                <a:ext uri="{FF2B5EF4-FFF2-40B4-BE49-F238E27FC236}">
                  <a16:creationId xmlns:a16="http://schemas.microsoft.com/office/drawing/2014/main" id="{7E6AFFCA-1FA4-4679-A5D7-2B7E4FA7FA5A}"/>
                </a:ext>
              </a:extLst>
            </p:cNvPr>
            <p:cNvSpPr txBox="1"/>
            <p:nvPr/>
          </p:nvSpPr>
          <p:spPr>
            <a:xfrm>
              <a:off x="10222365" y="3907460"/>
              <a:ext cx="1301112" cy="245306"/>
            </a:xfrm>
            <a:prstGeom prst="rect">
              <a:avLst/>
            </a:prstGeom>
            <a:noFill/>
          </p:spPr>
          <p:txBody>
            <a:bodyPr wrap="none" rtlCol="0">
              <a:spAutoFit/>
            </a:bodyPr>
            <a:lstStyle/>
            <a:p>
              <a:pPr eaLnBrk="0" hangingPunct="0"/>
              <a:r>
                <a:rPr lang="en-US" sz="1000" dirty="0">
                  <a:solidFill>
                    <a:srgbClr val="58585B"/>
                  </a:solidFill>
                  <a:ea typeface="ＭＳ Ｐゴシック" panose="020B0600070205080204" pitchFamily="34" charset="-128"/>
                  <a:cs typeface=""/>
                </a:rPr>
                <a:t>RL1 Local Table</a:t>
              </a:r>
            </a:p>
          </p:txBody>
        </p:sp>
        <p:sp>
          <p:nvSpPr>
            <p:cNvPr id="187" name="TextBox 186">
              <a:extLst>
                <a:ext uri="{FF2B5EF4-FFF2-40B4-BE49-F238E27FC236}">
                  <a16:creationId xmlns:a16="http://schemas.microsoft.com/office/drawing/2014/main" id="{53FB30B7-9D8D-4263-8909-64BDB86B1765}"/>
                </a:ext>
              </a:extLst>
            </p:cNvPr>
            <p:cNvSpPr txBox="1"/>
            <p:nvPr/>
          </p:nvSpPr>
          <p:spPr>
            <a:xfrm>
              <a:off x="10922069" y="4250306"/>
              <a:ext cx="1056421" cy="398623"/>
            </a:xfrm>
            <a:prstGeom prst="rect">
              <a:avLst/>
            </a:prstGeom>
            <a:noFill/>
          </p:spPr>
          <p:txBody>
            <a:bodyPr wrap="square" rtlCol="0">
              <a:spAutoFit/>
            </a:bodyPr>
            <a:lstStyle/>
            <a:p>
              <a:pPr defTabSz="812821" eaLnBrk="0" hangingPunct="0">
                <a:defRPr/>
              </a:pPr>
              <a:r>
                <a:rPr lang="en-US" sz="1000" kern="0" dirty="0">
                  <a:solidFill>
                    <a:schemeClr val="bg1"/>
                  </a:solidFill>
                  <a:ea typeface="ＭＳ Ｐゴシック" panose="020B0600070205080204" pitchFamily="34" charset="-128"/>
                  <a:cs typeface=""/>
                </a:rPr>
                <a:t>RL2- DP-TEP</a:t>
              </a:r>
            </a:p>
          </p:txBody>
        </p:sp>
      </p:grpSp>
      <p:sp>
        <p:nvSpPr>
          <p:cNvPr id="195" name="Rounded Rectangular Callout 1">
            <a:extLst>
              <a:ext uri="{FF2B5EF4-FFF2-40B4-BE49-F238E27FC236}">
                <a16:creationId xmlns:a16="http://schemas.microsoft.com/office/drawing/2014/main" id="{CC0E4A93-A623-4D64-922C-A50EE0D62439}"/>
              </a:ext>
            </a:extLst>
          </p:cNvPr>
          <p:cNvSpPr/>
          <p:nvPr/>
        </p:nvSpPr>
        <p:spPr>
          <a:xfrm>
            <a:off x="6766596" y="703371"/>
            <a:ext cx="2363221" cy="587108"/>
          </a:xfrm>
          <a:prstGeom prst="wedgeRoundRectCallout">
            <a:avLst>
              <a:gd name="adj1" fmla="val -71816"/>
              <a:gd name="adj2" fmla="val 234748"/>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r>
              <a:rPr lang="en-US" sz="1200" kern="0" dirty="0">
                <a:solidFill>
                  <a:schemeClr val="bg2"/>
                </a:solidFill>
                <a:ea typeface="Apple LiGothic Medium"/>
                <a:cs typeface=""/>
              </a:rPr>
              <a:t>Since BGP session with Spine is down, RL1 won’t be able to learn external prefix from RL</a:t>
            </a:r>
          </a:p>
        </p:txBody>
      </p:sp>
      <p:sp>
        <p:nvSpPr>
          <p:cNvPr id="193" name="TextBox 192">
            <a:extLst>
              <a:ext uri="{FF2B5EF4-FFF2-40B4-BE49-F238E27FC236}">
                <a16:creationId xmlns:a16="http://schemas.microsoft.com/office/drawing/2014/main" id="{BCA5084A-BE19-40B8-9884-E6FEAB34A353}"/>
              </a:ext>
            </a:extLst>
          </p:cNvPr>
          <p:cNvSpPr txBox="1"/>
          <p:nvPr/>
        </p:nvSpPr>
        <p:spPr>
          <a:xfrm>
            <a:off x="4402382" y="1106889"/>
            <a:ext cx="732175" cy="507831"/>
          </a:xfrm>
          <a:prstGeom prst="rect">
            <a:avLst/>
          </a:prstGeom>
          <a:noFill/>
        </p:spPr>
        <p:txBody>
          <a:bodyPr wrap="square" rtlCol="0">
            <a:spAutoFit/>
          </a:bodyPr>
          <a:lstStyle/>
          <a:p>
            <a:pPr>
              <a:lnSpc>
                <a:spcPct val="90000"/>
              </a:lnSpc>
              <a:spcBef>
                <a:spcPts val="400"/>
              </a:spcBef>
            </a:pPr>
            <a:r>
              <a:rPr lang="en-US" sz="3000" dirty="0">
                <a:solidFill>
                  <a:srgbClr val="C00000"/>
                </a:solidFill>
              </a:rPr>
              <a:t>X</a:t>
            </a:r>
          </a:p>
        </p:txBody>
      </p:sp>
      <p:sp>
        <p:nvSpPr>
          <p:cNvPr id="197" name="TextBox 196">
            <a:extLst>
              <a:ext uri="{FF2B5EF4-FFF2-40B4-BE49-F238E27FC236}">
                <a16:creationId xmlns:a16="http://schemas.microsoft.com/office/drawing/2014/main" id="{6DC75538-7B18-4D2A-8A2B-D6A1413DB494}"/>
              </a:ext>
            </a:extLst>
          </p:cNvPr>
          <p:cNvSpPr txBox="1"/>
          <p:nvPr/>
        </p:nvSpPr>
        <p:spPr>
          <a:xfrm>
            <a:off x="5159698" y="2240689"/>
            <a:ext cx="732175" cy="507831"/>
          </a:xfrm>
          <a:prstGeom prst="rect">
            <a:avLst/>
          </a:prstGeom>
          <a:noFill/>
        </p:spPr>
        <p:txBody>
          <a:bodyPr wrap="square" rtlCol="0">
            <a:spAutoFit/>
          </a:bodyPr>
          <a:lstStyle/>
          <a:p>
            <a:pPr>
              <a:lnSpc>
                <a:spcPct val="90000"/>
              </a:lnSpc>
              <a:spcBef>
                <a:spcPts val="400"/>
              </a:spcBef>
            </a:pPr>
            <a:r>
              <a:rPr lang="en-US" sz="3000" dirty="0">
                <a:solidFill>
                  <a:srgbClr val="C00000"/>
                </a:solidFill>
              </a:rPr>
              <a:t>X</a:t>
            </a:r>
          </a:p>
        </p:txBody>
      </p:sp>
      <p:sp>
        <p:nvSpPr>
          <p:cNvPr id="12" name="TextBox 11">
            <a:extLst>
              <a:ext uri="{FF2B5EF4-FFF2-40B4-BE49-F238E27FC236}">
                <a16:creationId xmlns:a16="http://schemas.microsoft.com/office/drawing/2014/main" id="{05984403-DFC8-415B-9818-5A5ABF8BB24B}"/>
              </a:ext>
            </a:extLst>
          </p:cNvPr>
          <p:cNvSpPr txBox="1"/>
          <p:nvPr/>
        </p:nvSpPr>
        <p:spPr>
          <a:xfrm>
            <a:off x="147705" y="1021628"/>
            <a:ext cx="2231645" cy="646331"/>
          </a:xfrm>
          <a:prstGeom prst="rect">
            <a:avLst/>
          </a:prstGeom>
          <a:noFill/>
        </p:spPr>
        <p:txBody>
          <a:bodyPr wrap="square" rtlCol="0">
            <a:spAutoFit/>
          </a:bodyPr>
          <a:lstStyle/>
          <a:p>
            <a:r>
              <a:rPr lang="en-US" sz="1200" b="1" dirty="0">
                <a:solidFill>
                  <a:srgbClr val="00B050"/>
                </a:solidFill>
                <a:latin typeface="+mn-lt"/>
              </a:rPr>
              <a:t>Recommendation to use L3out over </a:t>
            </a:r>
            <a:r>
              <a:rPr lang="en-US" sz="1200" b="1" dirty="0" err="1">
                <a:solidFill>
                  <a:srgbClr val="00B050"/>
                </a:solidFill>
                <a:latin typeface="+mn-lt"/>
              </a:rPr>
              <a:t>vPC</a:t>
            </a:r>
            <a:r>
              <a:rPr lang="en-US" sz="1200" b="1" dirty="0">
                <a:solidFill>
                  <a:srgbClr val="00B050"/>
                </a:solidFill>
                <a:latin typeface="+mn-lt"/>
              </a:rPr>
              <a:t> on RL to avoid this scenario</a:t>
            </a:r>
          </a:p>
        </p:txBody>
      </p:sp>
      <p:grpSp>
        <p:nvGrpSpPr>
          <p:cNvPr id="198" name="Group 197">
            <a:extLst>
              <a:ext uri="{FF2B5EF4-FFF2-40B4-BE49-F238E27FC236}">
                <a16:creationId xmlns:a16="http://schemas.microsoft.com/office/drawing/2014/main" id="{0F8E7EBA-93FB-4C92-85C4-E19CC25018E2}"/>
              </a:ext>
            </a:extLst>
          </p:cNvPr>
          <p:cNvGrpSpPr/>
          <p:nvPr/>
        </p:nvGrpSpPr>
        <p:grpSpPr>
          <a:xfrm>
            <a:off x="7749563" y="4579407"/>
            <a:ext cx="1080677" cy="383324"/>
            <a:chOff x="7901841" y="4442973"/>
            <a:chExt cx="1080677" cy="383324"/>
          </a:xfrm>
        </p:grpSpPr>
        <p:sp>
          <p:nvSpPr>
            <p:cNvPr id="199" name="TextBox 198">
              <a:extLst>
                <a:ext uri="{FF2B5EF4-FFF2-40B4-BE49-F238E27FC236}">
                  <a16:creationId xmlns:a16="http://schemas.microsoft.com/office/drawing/2014/main" id="{8C13CEBC-C3B2-498D-BF0B-0CAF17E0D72B}"/>
                </a:ext>
              </a:extLst>
            </p:cNvPr>
            <p:cNvSpPr txBox="1"/>
            <p:nvPr/>
          </p:nvSpPr>
          <p:spPr>
            <a:xfrm>
              <a:off x="7901841" y="4442973"/>
              <a:ext cx="1080677" cy="322459"/>
            </a:xfrm>
            <a:prstGeom prst="rect">
              <a:avLst/>
            </a:prstGeom>
            <a:noFill/>
          </p:spPr>
          <p:txBody>
            <a:bodyPr wrap="none" rtlCol="0">
              <a:spAutoFit/>
            </a:bodyPr>
            <a:lstStyle/>
            <a:p>
              <a:r>
                <a:rPr lang="en-US" sz="933" dirty="0"/>
                <a:t>External Client</a:t>
              </a:r>
            </a:p>
          </p:txBody>
        </p:sp>
        <p:sp>
          <p:nvSpPr>
            <p:cNvPr id="200" name="TextBox 199">
              <a:extLst>
                <a:ext uri="{FF2B5EF4-FFF2-40B4-BE49-F238E27FC236}">
                  <a16:creationId xmlns:a16="http://schemas.microsoft.com/office/drawing/2014/main" id="{894F4E27-A6B3-4AEA-8BB9-B775D8A1F97C}"/>
                </a:ext>
              </a:extLst>
            </p:cNvPr>
            <p:cNvSpPr txBox="1"/>
            <p:nvPr/>
          </p:nvSpPr>
          <p:spPr>
            <a:xfrm>
              <a:off x="8020377" y="4590399"/>
              <a:ext cx="800238" cy="235898"/>
            </a:xfrm>
            <a:prstGeom prst="rect">
              <a:avLst/>
            </a:prstGeom>
            <a:noFill/>
          </p:spPr>
          <p:txBody>
            <a:bodyPr wrap="square" rtlCol="0">
              <a:spAutoFit/>
            </a:bodyPr>
            <a:lstStyle/>
            <a:p>
              <a:r>
                <a:rPr lang="en-US" sz="933" dirty="0"/>
                <a:t>20.20.20.1</a:t>
              </a:r>
            </a:p>
          </p:txBody>
        </p:sp>
      </p:grpSp>
      <p:pic>
        <p:nvPicPr>
          <p:cNvPr id="201" name="Picture 200" descr="C:\Users\ecoffey\AppData\Local\Temp\Rar$DRa0.027\Cisco Nexus 9300 Series\Png_64_24_16\Default\Cisco-Nexus-9300-Series_default_24.png">
            <a:extLst>
              <a:ext uri="{FF2B5EF4-FFF2-40B4-BE49-F238E27FC236}">
                <a16:creationId xmlns:a16="http://schemas.microsoft.com/office/drawing/2014/main" id="{2CB34A0F-6F09-4EF1-ACC0-992F73D27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6423" y="2773232"/>
            <a:ext cx="375653" cy="309449"/>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01" descr="C:\Users\ecoffey\AppData\Local\Temp\Rar$DRa0.027\Cisco Nexus 9300 Series\Png_64_24_16\Default\Cisco-Nexus-9300-Series_default_24.png">
            <a:extLst>
              <a:ext uri="{FF2B5EF4-FFF2-40B4-BE49-F238E27FC236}">
                <a16:creationId xmlns:a16="http://schemas.microsoft.com/office/drawing/2014/main" id="{C783A33A-B1CC-4490-9959-027399DF8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2530" y="2818299"/>
            <a:ext cx="375653" cy="264482"/>
          </a:xfrm>
          <a:prstGeom prst="rect">
            <a:avLst/>
          </a:prstGeom>
          <a:noFill/>
          <a:extLst>
            <a:ext uri="{909E8E84-426E-40DD-AFC4-6F175D3DCCD1}">
              <a14:hiddenFill xmlns:a14="http://schemas.microsoft.com/office/drawing/2010/main">
                <a:solidFill>
                  <a:srgbClr val="FFFFFF"/>
                </a:solidFill>
              </a14:hiddenFill>
            </a:ext>
          </a:extLst>
        </p:spPr>
      </p:pic>
      <p:grpSp>
        <p:nvGrpSpPr>
          <p:cNvPr id="203" name="Group 202">
            <a:extLst>
              <a:ext uri="{FF2B5EF4-FFF2-40B4-BE49-F238E27FC236}">
                <a16:creationId xmlns:a16="http://schemas.microsoft.com/office/drawing/2014/main" id="{A04B7507-6F24-41FF-A458-81068AEE6518}"/>
              </a:ext>
            </a:extLst>
          </p:cNvPr>
          <p:cNvGrpSpPr/>
          <p:nvPr/>
        </p:nvGrpSpPr>
        <p:grpSpPr>
          <a:xfrm>
            <a:off x="1637341" y="2095211"/>
            <a:ext cx="2024185" cy="894531"/>
            <a:chOff x="951707" y="2549918"/>
            <a:chExt cx="2937225" cy="1531927"/>
          </a:xfrm>
        </p:grpSpPr>
        <p:pic>
          <p:nvPicPr>
            <p:cNvPr id="204" name="Picture 203" descr="C:\Users\ecoffey\AppData\Local\Temp\Rar$DRa0.027\Cisco Nexus 9300 Series\Png_64_24_16\Default\Cisco-Nexus-9300-Series_default_24.png">
              <a:extLst>
                <a:ext uri="{FF2B5EF4-FFF2-40B4-BE49-F238E27FC236}">
                  <a16:creationId xmlns:a16="http://schemas.microsoft.com/office/drawing/2014/main" id="{57A79E2A-2F63-4E69-927A-428466A627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6993" y="2597989"/>
              <a:ext cx="349476" cy="570409"/>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descr="C:\Users\ecoffey\AppData\Local\Temp\Rar$DRa0.027\Cisco Nexus 9300 Series\Png_64_24_16\Default\Cisco-Nexus-9300-Series_default_24.png">
              <a:extLst>
                <a:ext uri="{FF2B5EF4-FFF2-40B4-BE49-F238E27FC236}">
                  <a16:creationId xmlns:a16="http://schemas.microsoft.com/office/drawing/2014/main" id="{B96970BB-4C8D-47F8-B9FD-57B364600A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05" descr="C:\Users\ecoffey\AppData\Local\Temp\Rar$DRa0.027\Cisco Nexus 9300 Series\Png_64_24_16\Default\Cisco-Nexus-9300-Series_default_24.png">
              <a:extLst>
                <a:ext uri="{FF2B5EF4-FFF2-40B4-BE49-F238E27FC236}">
                  <a16:creationId xmlns:a16="http://schemas.microsoft.com/office/drawing/2014/main" id="{423CBBF6-51CB-46DD-BDE5-95DA1E5C8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06" descr="C:\Users\ecoffey\AppData\Local\Temp\Rar$DRa0.027\Cisco Nexus 9300 Series\Png_64_24_16\Default\Cisco-Nexus-9300-Series_default_24.png">
              <a:extLst>
                <a:ext uri="{FF2B5EF4-FFF2-40B4-BE49-F238E27FC236}">
                  <a16:creationId xmlns:a16="http://schemas.microsoft.com/office/drawing/2014/main" id="{E7DC4426-B015-485A-A44E-6BD0413C6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C:\Users\ecoffey\AppData\Local\Temp\Rar$DRa0.027\Cisco Nexus 9300 Series\Png_64_24_16\Default\Cisco-Nexus-9300-Series_default_24.png">
              <a:extLst>
                <a:ext uri="{FF2B5EF4-FFF2-40B4-BE49-F238E27FC236}">
                  <a16:creationId xmlns:a16="http://schemas.microsoft.com/office/drawing/2014/main" id="{FC2B343C-B89B-4B98-B997-B3535F340D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C:\Users\ecoffey\AppData\Local\Temp\Rar$DRa0.027\Cisco Nexus 9300 Series\Png_64_24_16\Default\Cisco-Nexus-9300-Series_default_24.png">
              <a:extLst>
                <a:ext uri="{FF2B5EF4-FFF2-40B4-BE49-F238E27FC236}">
                  <a16:creationId xmlns:a16="http://schemas.microsoft.com/office/drawing/2014/main" id="{47BC5017-4FDF-4B8D-81E2-D3523162CA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9467" y="2549918"/>
              <a:ext cx="349476" cy="570409"/>
            </a:xfrm>
            <a:prstGeom prst="rect">
              <a:avLst/>
            </a:prstGeom>
            <a:noFill/>
            <a:extLst>
              <a:ext uri="{909E8E84-426E-40DD-AFC4-6F175D3DCCD1}">
                <a14:hiddenFill xmlns:a14="http://schemas.microsoft.com/office/drawing/2010/main">
                  <a:solidFill>
                    <a:srgbClr val="FFFFFF"/>
                  </a:solidFill>
                </a14:hiddenFill>
              </a:ext>
            </a:extLst>
          </p:spPr>
        </p:pic>
        <p:cxnSp>
          <p:nvCxnSpPr>
            <p:cNvPr id="210" name="Straight Connector 209">
              <a:extLst>
                <a:ext uri="{FF2B5EF4-FFF2-40B4-BE49-F238E27FC236}">
                  <a16:creationId xmlns:a16="http://schemas.microsoft.com/office/drawing/2014/main" id="{5A43AB39-197B-45F3-B5BF-9016A5230012}"/>
                </a:ext>
              </a:extLst>
            </p:cNvPr>
            <p:cNvCxnSpPr>
              <a:stCxn id="206" idx="0"/>
              <a:endCxn id="209" idx="2"/>
            </p:cNvCxnSpPr>
            <p:nvPr/>
          </p:nvCxnSpPr>
          <p:spPr>
            <a:xfrm flipV="1">
              <a:off x="1204629" y="3120326"/>
              <a:ext cx="729577" cy="653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DBE6CF2-E65F-4EAC-A52A-450E83F5C068}"/>
                </a:ext>
              </a:extLst>
            </p:cNvPr>
            <p:cNvCxnSpPr>
              <a:stCxn id="206" idx="0"/>
              <a:endCxn id="204" idx="2"/>
            </p:cNvCxnSpPr>
            <p:nvPr/>
          </p:nvCxnSpPr>
          <p:spPr>
            <a:xfrm flipV="1">
              <a:off x="1204628" y="3168398"/>
              <a:ext cx="1677104" cy="605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A6C8DC8-28D8-4AFE-A2F1-8D0928E1D50B}"/>
                </a:ext>
              </a:extLst>
            </p:cNvPr>
            <p:cNvCxnSpPr>
              <a:stCxn id="205" idx="0"/>
              <a:endCxn id="209" idx="2"/>
            </p:cNvCxnSpPr>
            <p:nvPr/>
          </p:nvCxnSpPr>
          <p:spPr>
            <a:xfrm flipV="1">
              <a:off x="1925123" y="3120326"/>
              <a:ext cx="9083" cy="65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53523E0-1FB5-443E-948C-12E39F405B8A}"/>
                </a:ext>
              </a:extLst>
            </p:cNvPr>
            <p:cNvCxnSpPr>
              <a:stCxn id="205" idx="0"/>
              <a:endCxn id="204" idx="2"/>
            </p:cNvCxnSpPr>
            <p:nvPr/>
          </p:nvCxnSpPr>
          <p:spPr>
            <a:xfrm flipV="1">
              <a:off x="1925122" y="3168398"/>
              <a:ext cx="956609" cy="60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BD9276E7-8488-46B9-A148-3D1C840B0875}"/>
                </a:ext>
              </a:extLst>
            </p:cNvPr>
            <p:cNvCxnSpPr>
              <a:stCxn id="208" idx="0"/>
              <a:endCxn id="209" idx="2"/>
            </p:cNvCxnSpPr>
            <p:nvPr/>
          </p:nvCxnSpPr>
          <p:spPr>
            <a:xfrm flipH="1" flipV="1">
              <a:off x="1934206" y="3120326"/>
              <a:ext cx="909251" cy="6558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4C450C2-EC53-480C-9895-151A9B49FF2A}"/>
                </a:ext>
              </a:extLst>
            </p:cNvPr>
            <p:cNvCxnSpPr>
              <a:stCxn id="208" idx="0"/>
              <a:endCxn id="204" idx="2"/>
            </p:cNvCxnSpPr>
            <p:nvPr/>
          </p:nvCxnSpPr>
          <p:spPr>
            <a:xfrm flipV="1">
              <a:off x="2843457" y="3168398"/>
              <a:ext cx="38275" cy="60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DAB370C-A5E2-4495-B746-9655E0973AFE}"/>
                </a:ext>
              </a:extLst>
            </p:cNvPr>
            <p:cNvCxnSpPr>
              <a:stCxn id="207" idx="0"/>
              <a:endCxn id="204" idx="2"/>
            </p:cNvCxnSpPr>
            <p:nvPr/>
          </p:nvCxnSpPr>
          <p:spPr>
            <a:xfrm flipH="1" flipV="1">
              <a:off x="2881731" y="3168398"/>
              <a:ext cx="754280" cy="6232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A828F8C-3343-49A2-8D46-877CADCE109B}"/>
                </a:ext>
              </a:extLst>
            </p:cNvPr>
            <p:cNvCxnSpPr>
              <a:stCxn id="207" idx="0"/>
              <a:endCxn id="209" idx="2"/>
            </p:cNvCxnSpPr>
            <p:nvPr/>
          </p:nvCxnSpPr>
          <p:spPr>
            <a:xfrm flipH="1" flipV="1">
              <a:off x="1934206" y="3120326"/>
              <a:ext cx="1701806" cy="6712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6" name="TextBox 195">
            <a:extLst>
              <a:ext uri="{FF2B5EF4-FFF2-40B4-BE49-F238E27FC236}">
                <a16:creationId xmlns:a16="http://schemas.microsoft.com/office/drawing/2014/main" id="{EBE4F68B-BC16-412B-A53C-0334B839C7D4}"/>
              </a:ext>
            </a:extLst>
          </p:cNvPr>
          <p:cNvSpPr txBox="1"/>
          <p:nvPr/>
        </p:nvSpPr>
        <p:spPr>
          <a:xfrm>
            <a:off x="2093983" y="2066008"/>
            <a:ext cx="732175" cy="507831"/>
          </a:xfrm>
          <a:prstGeom prst="rect">
            <a:avLst/>
          </a:prstGeom>
          <a:noFill/>
        </p:spPr>
        <p:txBody>
          <a:bodyPr wrap="square" rtlCol="0">
            <a:spAutoFit/>
          </a:bodyPr>
          <a:lstStyle/>
          <a:p>
            <a:pPr>
              <a:lnSpc>
                <a:spcPct val="90000"/>
              </a:lnSpc>
              <a:spcBef>
                <a:spcPts val="400"/>
              </a:spcBef>
            </a:pPr>
            <a:r>
              <a:rPr lang="en-US" sz="3000" dirty="0">
                <a:solidFill>
                  <a:srgbClr val="C00000"/>
                </a:solidFill>
              </a:rPr>
              <a:t>X</a:t>
            </a:r>
          </a:p>
        </p:txBody>
      </p:sp>
      <p:sp>
        <p:nvSpPr>
          <p:cNvPr id="194" name="TextBox 193">
            <a:extLst>
              <a:ext uri="{FF2B5EF4-FFF2-40B4-BE49-F238E27FC236}">
                <a16:creationId xmlns:a16="http://schemas.microsoft.com/office/drawing/2014/main" id="{E5E54FA9-F519-46CA-BDF2-529EFB3A0299}"/>
              </a:ext>
            </a:extLst>
          </p:cNvPr>
          <p:cNvSpPr txBox="1"/>
          <p:nvPr/>
        </p:nvSpPr>
        <p:spPr>
          <a:xfrm>
            <a:off x="2725423" y="2060092"/>
            <a:ext cx="732175" cy="507831"/>
          </a:xfrm>
          <a:prstGeom prst="rect">
            <a:avLst/>
          </a:prstGeom>
          <a:noFill/>
        </p:spPr>
        <p:txBody>
          <a:bodyPr wrap="square" rtlCol="0">
            <a:spAutoFit/>
          </a:bodyPr>
          <a:lstStyle/>
          <a:p>
            <a:pPr>
              <a:lnSpc>
                <a:spcPct val="90000"/>
              </a:lnSpc>
              <a:spcBef>
                <a:spcPts val="400"/>
              </a:spcBef>
            </a:pPr>
            <a:r>
              <a:rPr lang="en-US" sz="3000" dirty="0">
                <a:solidFill>
                  <a:srgbClr val="C00000"/>
                </a:solidFill>
              </a:rPr>
              <a:t>X</a:t>
            </a:r>
          </a:p>
        </p:txBody>
      </p:sp>
      <p:sp>
        <p:nvSpPr>
          <p:cNvPr id="11" name="Freeform: Shape 10">
            <a:extLst>
              <a:ext uri="{FF2B5EF4-FFF2-40B4-BE49-F238E27FC236}">
                <a16:creationId xmlns:a16="http://schemas.microsoft.com/office/drawing/2014/main" id="{254F5EC8-F408-4ADF-B5D5-8C1525D0CA18}"/>
              </a:ext>
            </a:extLst>
          </p:cNvPr>
          <p:cNvSpPr/>
          <p:nvPr/>
        </p:nvSpPr>
        <p:spPr>
          <a:xfrm>
            <a:off x="2265755" y="1300562"/>
            <a:ext cx="5396274" cy="1639859"/>
          </a:xfrm>
          <a:custGeom>
            <a:avLst/>
            <a:gdLst>
              <a:gd name="connsiteX0" fmla="*/ 5299057 w 5396274"/>
              <a:gd name="connsiteY0" fmla="*/ 1639859 h 1639859"/>
              <a:gd name="connsiteX1" fmla="*/ 4799260 w 5396274"/>
              <a:gd name="connsiteY1" fmla="*/ 123432 h 1639859"/>
              <a:gd name="connsiteX2" fmla="*/ 766813 w 5396274"/>
              <a:gd name="connsiteY2" fmla="*/ 185906 h 1639859"/>
              <a:gd name="connsiteX3" fmla="*/ 5760 w 5396274"/>
              <a:gd name="connsiteY3" fmla="*/ 958319 h 1639859"/>
            </a:gdLst>
            <a:ahLst/>
            <a:cxnLst>
              <a:cxn ang="0">
                <a:pos x="connsiteX0" y="connsiteY0"/>
              </a:cxn>
              <a:cxn ang="0">
                <a:pos x="connsiteX1" y="connsiteY1"/>
              </a:cxn>
              <a:cxn ang="0">
                <a:pos x="connsiteX2" y="connsiteY2"/>
              </a:cxn>
              <a:cxn ang="0">
                <a:pos x="connsiteX3" y="connsiteY3"/>
              </a:cxn>
            </a:cxnLst>
            <a:rect l="l" t="t" r="r" b="b"/>
            <a:pathLst>
              <a:path w="5396274" h="1639859">
                <a:moveTo>
                  <a:pt x="5299057" y="1639859"/>
                </a:moveTo>
                <a:cubicBezTo>
                  <a:pt x="5426845" y="1002808"/>
                  <a:pt x="5554634" y="365757"/>
                  <a:pt x="4799260" y="123432"/>
                </a:cubicBezTo>
                <a:cubicBezTo>
                  <a:pt x="4043886" y="-118893"/>
                  <a:pt x="1565730" y="46758"/>
                  <a:pt x="766813" y="185906"/>
                </a:cubicBezTo>
                <a:cubicBezTo>
                  <a:pt x="-32104" y="325054"/>
                  <a:pt x="-13172" y="641686"/>
                  <a:pt x="5760" y="958319"/>
                </a:cubicBezTo>
              </a:path>
            </a:pathLst>
          </a:custGeom>
          <a:ln w="28575">
            <a:solidFill>
              <a:srgbClr val="7030A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Freeform: Shape 4">
            <a:extLst>
              <a:ext uri="{FF2B5EF4-FFF2-40B4-BE49-F238E27FC236}">
                <a16:creationId xmlns:a16="http://schemas.microsoft.com/office/drawing/2014/main" id="{4A19945A-757D-434D-83A3-4C3F3445AD1C}"/>
              </a:ext>
            </a:extLst>
          </p:cNvPr>
          <p:cNvSpPr/>
          <p:nvPr/>
        </p:nvSpPr>
        <p:spPr>
          <a:xfrm>
            <a:off x="2857841" y="1399455"/>
            <a:ext cx="3958317" cy="1499983"/>
          </a:xfrm>
          <a:custGeom>
            <a:avLst/>
            <a:gdLst>
              <a:gd name="connsiteX0" fmla="*/ 3572121 w 4158151"/>
              <a:gd name="connsiteY0" fmla="*/ 1523928 h 1523928"/>
              <a:gd name="connsiteX1" fmla="*/ 3918571 w 4158151"/>
              <a:gd name="connsiteY1" fmla="*/ 217642 h 1523928"/>
              <a:gd name="connsiteX2" fmla="*/ 431356 w 4158151"/>
              <a:gd name="connsiteY2" fmla="*/ 64295 h 1523928"/>
              <a:gd name="connsiteX3" fmla="*/ 175779 w 4158151"/>
              <a:gd name="connsiteY3" fmla="*/ 882144 h 1523928"/>
            </a:gdLst>
            <a:ahLst/>
            <a:cxnLst>
              <a:cxn ang="0">
                <a:pos x="connsiteX0" y="connsiteY0"/>
              </a:cxn>
              <a:cxn ang="0">
                <a:pos x="connsiteX1" y="connsiteY1"/>
              </a:cxn>
              <a:cxn ang="0">
                <a:pos x="connsiteX2" y="connsiteY2"/>
              </a:cxn>
              <a:cxn ang="0">
                <a:pos x="connsiteX3" y="connsiteY3"/>
              </a:cxn>
            </a:cxnLst>
            <a:rect l="l" t="t" r="r" b="b"/>
            <a:pathLst>
              <a:path w="4158151" h="1523928">
                <a:moveTo>
                  <a:pt x="3572121" y="1523928"/>
                </a:moveTo>
                <a:cubicBezTo>
                  <a:pt x="4007076" y="992421"/>
                  <a:pt x="4442032" y="460914"/>
                  <a:pt x="3918571" y="217642"/>
                </a:cubicBezTo>
                <a:cubicBezTo>
                  <a:pt x="3395110" y="-25630"/>
                  <a:pt x="1055155" y="-46455"/>
                  <a:pt x="431356" y="64295"/>
                </a:cubicBezTo>
                <a:cubicBezTo>
                  <a:pt x="-192443" y="175045"/>
                  <a:pt x="-8332" y="528594"/>
                  <a:pt x="175779" y="882144"/>
                </a:cubicBezTo>
              </a:path>
            </a:pathLst>
          </a:custGeom>
          <a:ln w="28575">
            <a:solidFill>
              <a:srgbClr val="7030A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58175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ounded Rectangle 45"/>
          <p:cNvSpPr/>
          <p:nvPr/>
        </p:nvSpPr>
        <p:spPr>
          <a:xfrm>
            <a:off x="6393985" y="3301531"/>
            <a:ext cx="2233143" cy="117149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8" name="Rounded Rectangle 17"/>
          <p:cNvSpPr/>
          <p:nvPr/>
        </p:nvSpPr>
        <p:spPr>
          <a:xfrm>
            <a:off x="2104328" y="3188976"/>
            <a:ext cx="2685656" cy="1423373"/>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05" name="Rounded Rectangle 17">
            <a:extLst>
              <a:ext uri="{FF2B5EF4-FFF2-40B4-BE49-F238E27FC236}">
                <a16:creationId xmlns:a16="http://schemas.microsoft.com/office/drawing/2014/main" id="{00A29C8F-F5E4-4139-927E-411B8DA6BD5B}"/>
              </a:ext>
            </a:extLst>
          </p:cNvPr>
          <p:cNvSpPr/>
          <p:nvPr/>
        </p:nvSpPr>
        <p:spPr>
          <a:xfrm>
            <a:off x="2104328" y="1194595"/>
            <a:ext cx="2680088" cy="1189319"/>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8" name="Rounded Rectangle 45">
            <a:extLst>
              <a:ext uri="{FF2B5EF4-FFF2-40B4-BE49-F238E27FC236}">
                <a16:creationId xmlns:a16="http://schemas.microsoft.com/office/drawing/2014/main" id="{11FF2D2A-0C36-4317-9B57-EFF3C850B841}"/>
              </a:ext>
            </a:extLst>
          </p:cNvPr>
          <p:cNvSpPr/>
          <p:nvPr/>
        </p:nvSpPr>
        <p:spPr>
          <a:xfrm>
            <a:off x="6445192" y="1332839"/>
            <a:ext cx="2216524" cy="102394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3" name="Cloud 142"/>
          <p:cNvSpPr/>
          <p:nvPr/>
        </p:nvSpPr>
        <p:spPr>
          <a:xfrm>
            <a:off x="2869353" y="2516190"/>
            <a:ext cx="5335064" cy="5706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cxnSp>
        <p:nvCxnSpPr>
          <p:cNvPr id="55" name="Straight Connector 54">
            <a:extLst>
              <a:ext uri="{FF2B5EF4-FFF2-40B4-BE49-F238E27FC236}">
                <a16:creationId xmlns:a16="http://schemas.microsoft.com/office/drawing/2014/main" id="{8A4C1D12-D4B5-40D3-BF8C-506343F6F362}"/>
              </a:ext>
            </a:extLst>
          </p:cNvPr>
          <p:cNvCxnSpPr>
            <a:stCxn id="129" idx="0"/>
            <a:endCxn id="111" idx="2"/>
          </p:cNvCxnSpPr>
          <p:nvPr/>
        </p:nvCxnSpPr>
        <p:spPr>
          <a:xfrm flipV="1">
            <a:off x="6824726" y="2139457"/>
            <a:ext cx="1250582" cy="29843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3C40A25-2606-4849-AB57-4A601F7007E9}"/>
              </a:ext>
            </a:extLst>
          </p:cNvPr>
          <p:cNvCxnSpPr>
            <a:cxnSpLocks/>
            <a:endCxn id="171" idx="2"/>
          </p:cNvCxnSpPr>
          <p:nvPr/>
        </p:nvCxnSpPr>
        <p:spPr>
          <a:xfrm flipH="1" flipV="1">
            <a:off x="6987871" y="1571709"/>
            <a:ext cx="19853" cy="4349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1" name="Picture 11" descr="C:\Users\ecoffey\AppData\Local\Temp\Rar$DRa0.324\30072_Device_server_default_64.png">
            <a:extLst>
              <a:ext uri="{FF2B5EF4-FFF2-40B4-BE49-F238E27FC236}">
                <a16:creationId xmlns:a16="http://schemas.microsoft.com/office/drawing/2014/main" id="{B46C6D1D-8C6C-4C4A-AE14-49F4504E4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089" y="1364178"/>
            <a:ext cx="203563" cy="2075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203934" y="3351304"/>
            <a:ext cx="2357558"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486" y="255702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2"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9" y="3101503"/>
              <a:ext cx="688011" cy="672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9" y="3127435"/>
              <a:ext cx="1923595" cy="646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H="1" flipV="1">
              <a:off x="1892640" y="3101503"/>
              <a:ext cx="3248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27435"/>
              <a:ext cx="1203101"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1892640" y="3101503"/>
              <a:ext cx="950818"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V="1">
              <a:off x="2843458" y="3127435"/>
              <a:ext cx="284766" cy="648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3128224" y="3127435"/>
              <a:ext cx="507788" cy="66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1892640" y="3101503"/>
              <a:ext cx="1743372"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cxnSpLocks/>
            <a:stCxn id="24" idx="2"/>
            <a:endCxn id="100" idx="0"/>
          </p:cNvCxnSpPr>
          <p:nvPr/>
        </p:nvCxnSpPr>
        <p:spPr>
          <a:xfrm flipH="1">
            <a:off x="7594758" y="3857897"/>
            <a:ext cx="412118" cy="357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2813" y="358441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769" y="356587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55037" y="2939940"/>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937832" y="3058538"/>
            <a:ext cx="181469" cy="507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7119301" y="3058538"/>
            <a:ext cx="887575" cy="525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a:stCxn id="25" idx="2"/>
            <a:endCxn id="100" idx="0"/>
          </p:cNvCxnSpPr>
          <p:nvPr/>
        </p:nvCxnSpPr>
        <p:spPr>
          <a:xfrm>
            <a:off x="6937832" y="3831825"/>
            <a:ext cx="656926" cy="383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7467272" y="4137354"/>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54"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31129" y="285205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cxnSpLocks/>
            <a:stCxn id="9" idx="0"/>
            <a:endCxn id="154" idx="2"/>
          </p:cNvCxnSpPr>
          <p:nvPr/>
        </p:nvCxnSpPr>
        <p:spPr>
          <a:xfrm flipV="1">
            <a:off x="2959172" y="3004359"/>
            <a:ext cx="851486" cy="346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a:stCxn id="154" idx="2"/>
            <a:endCxn id="4" idx="0"/>
          </p:cNvCxnSpPr>
          <p:nvPr/>
        </p:nvCxnSpPr>
        <p:spPr>
          <a:xfrm>
            <a:off x="3810658" y="3004359"/>
            <a:ext cx="140253" cy="360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itle 1"/>
          <p:cNvSpPr>
            <a:spLocks noGrp="1"/>
          </p:cNvSpPr>
          <p:nvPr>
            <p:ph type="title" idx="4294967295"/>
          </p:nvPr>
        </p:nvSpPr>
        <p:spPr>
          <a:xfrm>
            <a:off x="0" y="147638"/>
            <a:ext cx="8915400" cy="434975"/>
          </a:xfrm>
        </p:spPr>
        <p:txBody>
          <a:bodyPr/>
          <a:lstStyle/>
          <a:p>
            <a:r>
              <a:rPr lang="en-US" dirty="0"/>
              <a:t>RL and Multi-site support</a:t>
            </a:r>
          </a:p>
        </p:txBody>
      </p:sp>
      <p:grpSp>
        <p:nvGrpSpPr>
          <p:cNvPr id="159" name="Group 158"/>
          <p:cNvGrpSpPr/>
          <p:nvPr/>
        </p:nvGrpSpPr>
        <p:grpSpPr>
          <a:xfrm>
            <a:off x="2184024" y="3272046"/>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99" name="Picture 11" descr="C:\Users\ecoffey\AppData\Local\Temp\Rar$DRa0.324\30072_Device_server_default_64.png">
            <a:extLst>
              <a:ext uri="{FF2B5EF4-FFF2-40B4-BE49-F238E27FC236}">
                <a16:creationId xmlns:a16="http://schemas.microsoft.com/office/drawing/2014/main" id="{22191D81-3FCE-446F-BDDE-695E13667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7260" y="4343023"/>
            <a:ext cx="203563" cy="20753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1" descr="C:\Users\ecoffey\AppData\Local\Temp\Rar$DRa0.324\30072_Device_server_default_64.png">
            <a:extLst>
              <a:ext uri="{FF2B5EF4-FFF2-40B4-BE49-F238E27FC236}">
                <a16:creationId xmlns:a16="http://schemas.microsoft.com/office/drawing/2014/main" id="{8AC84CEC-41CF-4926-8F27-D17CFA399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2976" y="4215742"/>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2A6B930F-6B37-4B02-BED6-798ECDE60DFE}"/>
              </a:ext>
            </a:extLst>
          </p:cNvPr>
          <p:cNvCxnSpPr>
            <a:cxnSpLocks/>
            <a:stCxn id="5" idx="2"/>
            <a:endCxn id="99" idx="0"/>
          </p:cNvCxnSpPr>
          <p:nvPr/>
        </p:nvCxnSpPr>
        <p:spPr>
          <a:xfrm flipH="1">
            <a:off x="2639042" y="4130234"/>
            <a:ext cx="346202" cy="2127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6AD406-F130-4EF3-8BD3-3FDB01566B1B}"/>
              </a:ext>
            </a:extLst>
          </p:cNvPr>
          <p:cNvCxnSpPr>
            <a:cxnSpLocks/>
            <a:stCxn id="99" idx="0"/>
            <a:endCxn id="6" idx="2"/>
          </p:cNvCxnSpPr>
          <p:nvPr/>
        </p:nvCxnSpPr>
        <p:spPr>
          <a:xfrm flipH="1" flipV="1">
            <a:off x="2406941" y="4129242"/>
            <a:ext cx="232101" cy="2137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4934DDA1-C5B6-4594-9669-46183C16FC0F}"/>
              </a:ext>
            </a:extLst>
          </p:cNvPr>
          <p:cNvSpPr/>
          <p:nvPr/>
        </p:nvSpPr>
        <p:spPr>
          <a:xfrm>
            <a:off x="2528173" y="4270512"/>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34" name="TextBox 133">
            <a:extLst>
              <a:ext uri="{FF2B5EF4-FFF2-40B4-BE49-F238E27FC236}">
                <a16:creationId xmlns:a16="http://schemas.microsoft.com/office/drawing/2014/main" id="{8F93C27F-502F-4D55-95BF-D70A65B8DA6E}"/>
              </a:ext>
            </a:extLst>
          </p:cNvPr>
          <p:cNvSpPr txBox="1"/>
          <p:nvPr/>
        </p:nvSpPr>
        <p:spPr>
          <a:xfrm>
            <a:off x="2641650" y="4339580"/>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EP5</a:t>
            </a:r>
          </a:p>
        </p:txBody>
      </p:sp>
      <p:pic>
        <p:nvPicPr>
          <p:cNvPr id="111" name="Picture 110" descr="C:\Users\ecoffey\AppData\Local\Temp\Rar$DRa0.027\Cisco Nexus 9300 Series\Png_64_24_16\Default\Cisco-Nexus-9300-Series_default_24.png">
            <a:extLst>
              <a:ext uri="{FF2B5EF4-FFF2-40B4-BE49-F238E27FC236}">
                <a16:creationId xmlns:a16="http://schemas.microsoft.com/office/drawing/2014/main" id="{AB8AB948-0C8D-4464-A59B-63102D35C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245" y="186597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 descr="C:\Users\ecoffey\AppData\Local\Temp\Rar$DRa0.324\30072_Device_server_default_64.png">
            <a:extLst>
              <a:ext uri="{FF2B5EF4-FFF2-40B4-BE49-F238E27FC236}">
                <a16:creationId xmlns:a16="http://schemas.microsoft.com/office/drawing/2014/main" id="{3D655A79-5515-410D-84AC-0A474794B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808" y="1377151"/>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62B7475-0960-4ACC-8C5A-94CBD44E47F6}"/>
              </a:ext>
            </a:extLst>
          </p:cNvPr>
          <p:cNvCxnSpPr>
            <a:stCxn id="115" idx="2"/>
            <a:endCxn id="112" idx="0"/>
          </p:cNvCxnSpPr>
          <p:nvPr/>
        </p:nvCxnSpPr>
        <p:spPr>
          <a:xfrm flipH="1">
            <a:off x="7017815" y="1584682"/>
            <a:ext cx="513775"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C4A9D2-481B-4D49-87B9-B9DE587EA03F}"/>
              </a:ext>
            </a:extLst>
          </p:cNvPr>
          <p:cNvCxnSpPr>
            <a:stCxn id="115" idx="2"/>
            <a:endCxn id="111" idx="0"/>
          </p:cNvCxnSpPr>
          <p:nvPr/>
        </p:nvCxnSpPr>
        <p:spPr>
          <a:xfrm>
            <a:off x="7531590" y="1584682"/>
            <a:ext cx="543718" cy="281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D8D0BB7D-620C-46C9-A986-080329978AAF}"/>
              </a:ext>
            </a:extLst>
          </p:cNvPr>
          <p:cNvSpPr/>
          <p:nvPr/>
        </p:nvSpPr>
        <p:spPr>
          <a:xfrm>
            <a:off x="7408696" y="1615057"/>
            <a:ext cx="241514"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29" name="Picture 93" descr="Device_router_3057_RGB.png">
            <a:extLst>
              <a:ext uri="{FF2B5EF4-FFF2-40B4-BE49-F238E27FC236}">
                <a16:creationId xmlns:a16="http://schemas.microsoft.com/office/drawing/2014/main" id="{63F05623-607B-49BA-9ABE-491C4EDE081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660462" y="2437894"/>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3" name="Straight Connector 52">
            <a:extLst>
              <a:ext uri="{FF2B5EF4-FFF2-40B4-BE49-F238E27FC236}">
                <a16:creationId xmlns:a16="http://schemas.microsoft.com/office/drawing/2014/main" id="{EBF05DFA-18DF-4432-956E-F469619B8287}"/>
              </a:ext>
            </a:extLst>
          </p:cNvPr>
          <p:cNvCxnSpPr>
            <a:stCxn id="112" idx="2"/>
            <a:endCxn id="129" idx="0"/>
          </p:cNvCxnSpPr>
          <p:nvPr/>
        </p:nvCxnSpPr>
        <p:spPr>
          <a:xfrm flipH="1">
            <a:off x="6824726" y="2131930"/>
            <a:ext cx="193089" cy="30596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72" name="Picture 11" descr="C:\Users\ecoffey\AppData\Local\Temp\Rar$DRa0.324\30072_Device_server_default_64.png">
            <a:extLst>
              <a:ext uri="{FF2B5EF4-FFF2-40B4-BE49-F238E27FC236}">
                <a16:creationId xmlns:a16="http://schemas.microsoft.com/office/drawing/2014/main" id="{376C4B1A-C7E3-4CD5-983A-4CB8BBDCD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0738" y="4209657"/>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5B2DEA9B-75C5-45A7-BE94-4D4B8774738A}"/>
              </a:ext>
            </a:extLst>
          </p:cNvPr>
          <p:cNvCxnSpPr>
            <a:stCxn id="25" idx="2"/>
            <a:endCxn id="172" idx="0"/>
          </p:cNvCxnSpPr>
          <p:nvPr/>
        </p:nvCxnSpPr>
        <p:spPr>
          <a:xfrm>
            <a:off x="6937832" y="3831825"/>
            <a:ext cx="34688" cy="37783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005FCF77-53DF-4C2D-B1D3-7F4BE1D4598F}"/>
              </a:ext>
            </a:extLst>
          </p:cNvPr>
          <p:cNvSpPr txBox="1"/>
          <p:nvPr/>
        </p:nvSpPr>
        <p:spPr>
          <a:xfrm>
            <a:off x="6605112" y="4212830"/>
            <a:ext cx="367408" cy="215444"/>
          </a:xfrm>
          <a:prstGeom prst="rect">
            <a:avLst/>
          </a:prstGeom>
          <a:noFill/>
        </p:spPr>
        <p:txBody>
          <a:bodyPr wrap="none" rtlCol="0">
            <a:spAutoFit/>
          </a:bodyPr>
          <a:lstStyle/>
          <a:p>
            <a:r>
              <a:rPr lang="en-US" sz="800" dirty="0">
                <a:latin typeface="+mn-lt"/>
              </a:rPr>
              <a:t>EP1</a:t>
            </a:r>
          </a:p>
        </p:txBody>
      </p:sp>
      <p:sp>
        <p:nvSpPr>
          <p:cNvPr id="173" name="TextBox 172">
            <a:extLst>
              <a:ext uri="{FF2B5EF4-FFF2-40B4-BE49-F238E27FC236}">
                <a16:creationId xmlns:a16="http://schemas.microsoft.com/office/drawing/2014/main" id="{32F31A3E-9950-470D-B58B-10646D8EC2DA}"/>
              </a:ext>
            </a:extLst>
          </p:cNvPr>
          <p:cNvSpPr txBox="1"/>
          <p:nvPr/>
        </p:nvSpPr>
        <p:spPr>
          <a:xfrm>
            <a:off x="7607527" y="4226013"/>
            <a:ext cx="367408" cy="215444"/>
          </a:xfrm>
          <a:prstGeom prst="rect">
            <a:avLst/>
          </a:prstGeom>
          <a:noFill/>
        </p:spPr>
        <p:txBody>
          <a:bodyPr wrap="none" rtlCol="0">
            <a:spAutoFit/>
          </a:bodyPr>
          <a:lstStyle/>
          <a:p>
            <a:r>
              <a:rPr lang="en-US" sz="800" dirty="0">
                <a:latin typeface="+mn-lt"/>
              </a:rPr>
              <a:t>EP2</a:t>
            </a:r>
          </a:p>
        </p:txBody>
      </p:sp>
      <p:sp>
        <p:nvSpPr>
          <p:cNvPr id="174" name="TextBox 173">
            <a:extLst>
              <a:ext uri="{FF2B5EF4-FFF2-40B4-BE49-F238E27FC236}">
                <a16:creationId xmlns:a16="http://schemas.microsoft.com/office/drawing/2014/main" id="{C89D57CC-C6D4-44CC-91DA-E554775579E4}"/>
              </a:ext>
            </a:extLst>
          </p:cNvPr>
          <p:cNvSpPr txBox="1"/>
          <p:nvPr/>
        </p:nvSpPr>
        <p:spPr>
          <a:xfrm>
            <a:off x="6617819" y="1333859"/>
            <a:ext cx="367408" cy="215444"/>
          </a:xfrm>
          <a:prstGeom prst="rect">
            <a:avLst/>
          </a:prstGeom>
          <a:noFill/>
        </p:spPr>
        <p:txBody>
          <a:bodyPr wrap="none" rtlCol="0">
            <a:spAutoFit/>
          </a:bodyPr>
          <a:lstStyle/>
          <a:p>
            <a:r>
              <a:rPr lang="en-US" sz="800" dirty="0">
                <a:latin typeface="+mn-lt"/>
              </a:rPr>
              <a:t>EP3</a:t>
            </a:r>
          </a:p>
        </p:txBody>
      </p:sp>
      <p:sp>
        <p:nvSpPr>
          <p:cNvPr id="175" name="TextBox 174">
            <a:extLst>
              <a:ext uri="{FF2B5EF4-FFF2-40B4-BE49-F238E27FC236}">
                <a16:creationId xmlns:a16="http://schemas.microsoft.com/office/drawing/2014/main" id="{3051AE21-C72E-41C0-AFC4-C1AC1BA9B0E8}"/>
              </a:ext>
            </a:extLst>
          </p:cNvPr>
          <p:cNvSpPr txBox="1"/>
          <p:nvPr/>
        </p:nvSpPr>
        <p:spPr>
          <a:xfrm>
            <a:off x="7564072" y="1366783"/>
            <a:ext cx="367408" cy="215444"/>
          </a:xfrm>
          <a:prstGeom prst="rect">
            <a:avLst/>
          </a:prstGeom>
          <a:noFill/>
        </p:spPr>
        <p:txBody>
          <a:bodyPr wrap="none" rtlCol="0">
            <a:spAutoFit/>
          </a:bodyPr>
          <a:lstStyle/>
          <a:p>
            <a:r>
              <a:rPr lang="en-US" sz="800" dirty="0">
                <a:latin typeface="+mn-lt"/>
              </a:rPr>
              <a:t>EP4</a:t>
            </a:r>
          </a:p>
        </p:txBody>
      </p:sp>
      <p:sp>
        <p:nvSpPr>
          <p:cNvPr id="456" name="TextBox 455">
            <a:extLst>
              <a:ext uri="{FF2B5EF4-FFF2-40B4-BE49-F238E27FC236}">
                <a16:creationId xmlns:a16="http://schemas.microsoft.com/office/drawing/2014/main" id="{55B1F543-748C-4E72-828F-D55689995564}"/>
              </a:ext>
            </a:extLst>
          </p:cNvPr>
          <p:cNvSpPr txBox="1"/>
          <p:nvPr/>
        </p:nvSpPr>
        <p:spPr>
          <a:xfrm>
            <a:off x="6652624" y="1534257"/>
            <a:ext cx="419234" cy="184666"/>
          </a:xfrm>
          <a:prstGeom prst="rect">
            <a:avLst/>
          </a:prstGeom>
          <a:noFill/>
        </p:spPr>
        <p:txBody>
          <a:bodyPr wrap="square" rtlCol="0">
            <a:spAutoFit/>
          </a:bodyPr>
          <a:lstStyle/>
          <a:p>
            <a:r>
              <a:rPr lang="en-US" sz="600" dirty="0">
                <a:latin typeface="+mn-lt"/>
              </a:rPr>
              <a:t>Eth1/1</a:t>
            </a:r>
          </a:p>
        </p:txBody>
      </p:sp>
      <p:sp>
        <p:nvSpPr>
          <p:cNvPr id="457" name="TextBox 456">
            <a:extLst>
              <a:ext uri="{FF2B5EF4-FFF2-40B4-BE49-F238E27FC236}">
                <a16:creationId xmlns:a16="http://schemas.microsoft.com/office/drawing/2014/main" id="{CFB84F43-A8BF-46AD-8FB4-319ED544ABDA}"/>
              </a:ext>
            </a:extLst>
          </p:cNvPr>
          <p:cNvSpPr txBox="1"/>
          <p:nvPr/>
        </p:nvSpPr>
        <p:spPr>
          <a:xfrm>
            <a:off x="7348357" y="1615550"/>
            <a:ext cx="419234" cy="184666"/>
          </a:xfrm>
          <a:prstGeom prst="rect">
            <a:avLst/>
          </a:prstGeom>
          <a:noFill/>
        </p:spPr>
        <p:txBody>
          <a:bodyPr wrap="square" rtlCol="0">
            <a:spAutoFit/>
          </a:bodyPr>
          <a:lstStyle/>
          <a:p>
            <a:r>
              <a:rPr lang="en-US" sz="600" dirty="0">
                <a:latin typeface="+mn-lt"/>
              </a:rPr>
              <a:t>Po1</a:t>
            </a:r>
          </a:p>
        </p:txBody>
      </p:sp>
      <p:sp>
        <p:nvSpPr>
          <p:cNvPr id="458" name="TextBox 457">
            <a:extLst>
              <a:ext uri="{FF2B5EF4-FFF2-40B4-BE49-F238E27FC236}">
                <a16:creationId xmlns:a16="http://schemas.microsoft.com/office/drawing/2014/main" id="{DABB02CD-657B-4389-9D53-949B49DD9CA9}"/>
              </a:ext>
            </a:extLst>
          </p:cNvPr>
          <p:cNvSpPr txBox="1"/>
          <p:nvPr/>
        </p:nvSpPr>
        <p:spPr>
          <a:xfrm>
            <a:off x="6599029" y="3812291"/>
            <a:ext cx="419234" cy="184666"/>
          </a:xfrm>
          <a:prstGeom prst="rect">
            <a:avLst/>
          </a:prstGeom>
          <a:noFill/>
        </p:spPr>
        <p:txBody>
          <a:bodyPr wrap="square" rtlCol="0">
            <a:spAutoFit/>
          </a:bodyPr>
          <a:lstStyle/>
          <a:p>
            <a:r>
              <a:rPr lang="en-US" sz="600" dirty="0">
                <a:latin typeface="+mn-lt"/>
              </a:rPr>
              <a:t>Eth1/1</a:t>
            </a:r>
          </a:p>
        </p:txBody>
      </p:sp>
      <p:sp>
        <p:nvSpPr>
          <p:cNvPr id="459" name="TextBox 458">
            <a:extLst>
              <a:ext uri="{FF2B5EF4-FFF2-40B4-BE49-F238E27FC236}">
                <a16:creationId xmlns:a16="http://schemas.microsoft.com/office/drawing/2014/main" id="{038CAEA4-4E70-49FC-A55C-940ADEA19054}"/>
              </a:ext>
            </a:extLst>
          </p:cNvPr>
          <p:cNvSpPr txBox="1"/>
          <p:nvPr/>
        </p:nvSpPr>
        <p:spPr>
          <a:xfrm>
            <a:off x="7425465" y="3974986"/>
            <a:ext cx="419234" cy="184666"/>
          </a:xfrm>
          <a:prstGeom prst="rect">
            <a:avLst/>
          </a:prstGeom>
          <a:noFill/>
        </p:spPr>
        <p:txBody>
          <a:bodyPr wrap="square" rtlCol="0">
            <a:spAutoFit/>
          </a:bodyPr>
          <a:lstStyle/>
          <a:p>
            <a:r>
              <a:rPr lang="en-US" sz="600" dirty="0">
                <a:latin typeface="+mn-lt"/>
              </a:rPr>
              <a:t>Po1</a:t>
            </a:r>
          </a:p>
        </p:txBody>
      </p:sp>
      <p:sp>
        <p:nvSpPr>
          <p:cNvPr id="460" name="TextBox 459">
            <a:extLst>
              <a:ext uri="{FF2B5EF4-FFF2-40B4-BE49-F238E27FC236}">
                <a16:creationId xmlns:a16="http://schemas.microsoft.com/office/drawing/2014/main" id="{64507950-C73A-4708-8B86-6C9E4C4EED3D}"/>
              </a:ext>
            </a:extLst>
          </p:cNvPr>
          <p:cNvSpPr txBox="1"/>
          <p:nvPr/>
        </p:nvSpPr>
        <p:spPr>
          <a:xfrm>
            <a:off x="2494748" y="4135208"/>
            <a:ext cx="419234" cy="184666"/>
          </a:xfrm>
          <a:prstGeom prst="rect">
            <a:avLst/>
          </a:prstGeom>
          <a:noFill/>
        </p:spPr>
        <p:txBody>
          <a:bodyPr wrap="square" rtlCol="0">
            <a:spAutoFit/>
          </a:bodyPr>
          <a:lstStyle/>
          <a:p>
            <a:r>
              <a:rPr lang="en-US" sz="600" dirty="0">
                <a:latin typeface="+mn-lt"/>
              </a:rPr>
              <a:t>Po1</a:t>
            </a:r>
          </a:p>
        </p:txBody>
      </p:sp>
      <p:sp>
        <p:nvSpPr>
          <p:cNvPr id="30" name="Freeform: Shape 29">
            <a:extLst>
              <a:ext uri="{FF2B5EF4-FFF2-40B4-BE49-F238E27FC236}">
                <a16:creationId xmlns:a16="http://schemas.microsoft.com/office/drawing/2014/main" id="{E37DBA1B-FFC8-49BF-93BC-5078014E8EE7}"/>
              </a:ext>
            </a:extLst>
          </p:cNvPr>
          <p:cNvSpPr/>
          <p:nvPr/>
        </p:nvSpPr>
        <p:spPr>
          <a:xfrm>
            <a:off x="6888215" y="1845129"/>
            <a:ext cx="1118457" cy="1567542"/>
          </a:xfrm>
          <a:custGeom>
            <a:avLst/>
            <a:gdLst>
              <a:gd name="connsiteX0" fmla="*/ 62543 w 1118457"/>
              <a:gd name="connsiteY0" fmla="*/ 0 h 1567542"/>
              <a:gd name="connsiteX1" fmla="*/ 19000 w 1118457"/>
              <a:gd name="connsiteY1" fmla="*/ 364671 h 1567542"/>
              <a:gd name="connsiteX2" fmla="*/ 334686 w 1118457"/>
              <a:gd name="connsiteY2" fmla="*/ 1137557 h 1567542"/>
              <a:gd name="connsiteX3" fmla="*/ 1118457 w 1118457"/>
              <a:gd name="connsiteY3" fmla="*/ 1567542 h 1567542"/>
            </a:gdLst>
            <a:ahLst/>
            <a:cxnLst>
              <a:cxn ang="0">
                <a:pos x="connsiteX0" y="connsiteY0"/>
              </a:cxn>
              <a:cxn ang="0">
                <a:pos x="connsiteX1" y="connsiteY1"/>
              </a:cxn>
              <a:cxn ang="0">
                <a:pos x="connsiteX2" y="connsiteY2"/>
              </a:cxn>
              <a:cxn ang="0">
                <a:pos x="connsiteX3" y="connsiteY3"/>
              </a:cxn>
            </a:cxnLst>
            <a:rect l="l" t="t" r="r" b="b"/>
            <a:pathLst>
              <a:path w="1118457" h="1567542">
                <a:moveTo>
                  <a:pt x="62543" y="0"/>
                </a:moveTo>
                <a:cubicBezTo>
                  <a:pt x="18093" y="87539"/>
                  <a:pt x="-26357" y="175078"/>
                  <a:pt x="19000" y="364671"/>
                </a:cubicBezTo>
                <a:cubicBezTo>
                  <a:pt x="64357" y="554264"/>
                  <a:pt x="151443" y="937079"/>
                  <a:pt x="334686" y="1137557"/>
                </a:cubicBezTo>
                <a:cubicBezTo>
                  <a:pt x="517929" y="1338035"/>
                  <a:pt x="818193" y="1452788"/>
                  <a:pt x="1118457" y="1567542"/>
                </a:cubicBezTo>
              </a:path>
            </a:pathLst>
          </a:cu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2E5FF165-1983-4BEF-BC60-736EADCD3B9F}"/>
              </a:ext>
            </a:extLst>
          </p:cNvPr>
          <p:cNvSpPr/>
          <p:nvPr/>
        </p:nvSpPr>
        <p:spPr>
          <a:xfrm>
            <a:off x="1953253" y="465923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5" name="Rectangle 324">
            <a:extLst>
              <a:ext uri="{FF2B5EF4-FFF2-40B4-BE49-F238E27FC236}">
                <a16:creationId xmlns:a16="http://schemas.microsoft.com/office/drawing/2014/main" id="{A5C1AE35-9E1C-422D-A20D-A0999A9E945E}"/>
              </a:ext>
            </a:extLst>
          </p:cNvPr>
          <p:cNvSpPr/>
          <p:nvPr/>
        </p:nvSpPr>
        <p:spPr>
          <a:xfrm>
            <a:off x="6220022" y="450071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chemeClr val="accent2"/>
                </a:solidFill>
                <a:latin typeface="Arial"/>
                <a:ea typeface="ＭＳ Ｐゴシック" panose="020B0600070205080204" pitchFamily="34" charset="-128"/>
                <a:cs typeface="+mn-cs"/>
              </a:rPr>
              <a:t>Site1</a:t>
            </a:r>
            <a:endPar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endParaRPr>
          </a:p>
        </p:txBody>
      </p:sp>
      <p:sp>
        <p:nvSpPr>
          <p:cNvPr id="326" name="Rectangle 325">
            <a:extLst>
              <a:ext uri="{FF2B5EF4-FFF2-40B4-BE49-F238E27FC236}">
                <a16:creationId xmlns:a16="http://schemas.microsoft.com/office/drawing/2014/main" id="{B8F5F71E-076B-4A38-8FF1-99F5EC31161C}"/>
              </a:ext>
            </a:extLst>
          </p:cNvPr>
          <p:cNvSpPr/>
          <p:nvPr/>
        </p:nvSpPr>
        <p:spPr>
          <a:xfrm>
            <a:off x="6123051" y="8488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endParaRPr lang="en-US" sz="1400" b="1" kern="0" dirty="0">
              <a:solidFill>
                <a:schemeClr val="bg1"/>
              </a:solidFill>
              <a:latin typeface="Arial"/>
              <a:ea typeface="ＭＳ Ｐゴシック" panose="020B0600070205080204" pitchFamily="34" charset="-128"/>
              <a:cs typeface="+mn-cs"/>
            </a:endParaRPr>
          </a:p>
        </p:txBody>
      </p:sp>
      <p:pic>
        <p:nvPicPr>
          <p:cNvPr id="300" name="Picture 11" descr="C:\Users\ecoffey\AppData\Local\Temp\Rar$DRa0.324\30072_Device_server_default_64.png">
            <a:extLst>
              <a:ext uri="{FF2B5EF4-FFF2-40B4-BE49-F238E27FC236}">
                <a16:creationId xmlns:a16="http://schemas.microsoft.com/office/drawing/2014/main" id="{402CC04A-375B-499F-9832-B4419CFD8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9652" y="1271688"/>
            <a:ext cx="203563" cy="20753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6D04D657-E56B-4557-A603-D7C33F4E4284}"/>
              </a:ext>
            </a:extLst>
          </p:cNvPr>
          <p:cNvCxnSpPr>
            <a:cxnSpLocks/>
            <a:stCxn id="244" idx="0"/>
            <a:endCxn id="300" idx="2"/>
          </p:cNvCxnSpPr>
          <p:nvPr/>
        </p:nvCxnSpPr>
        <p:spPr>
          <a:xfrm flipH="1" flipV="1">
            <a:off x="4021434" y="1479219"/>
            <a:ext cx="311935" cy="16376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57E11D-BB79-4786-B2A0-762E6B435F57}"/>
              </a:ext>
            </a:extLst>
          </p:cNvPr>
          <p:cNvCxnSpPr>
            <a:cxnSpLocks/>
            <a:stCxn id="300" idx="2"/>
            <a:endCxn id="306" idx="0"/>
          </p:cNvCxnSpPr>
          <p:nvPr/>
        </p:nvCxnSpPr>
        <p:spPr>
          <a:xfrm flipH="1">
            <a:off x="3729620" y="1479219"/>
            <a:ext cx="291814" cy="15968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3F148054-C368-411C-9ECF-D9664F346724}"/>
              </a:ext>
            </a:extLst>
          </p:cNvPr>
          <p:cNvSpPr txBox="1"/>
          <p:nvPr/>
        </p:nvSpPr>
        <p:spPr>
          <a:xfrm>
            <a:off x="3646612" y="1311942"/>
            <a:ext cx="380232" cy="215444"/>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EP6</a:t>
            </a:r>
          </a:p>
        </p:txBody>
      </p:sp>
      <p:grpSp>
        <p:nvGrpSpPr>
          <p:cNvPr id="475" name="Group 474">
            <a:extLst>
              <a:ext uri="{FF2B5EF4-FFF2-40B4-BE49-F238E27FC236}">
                <a16:creationId xmlns:a16="http://schemas.microsoft.com/office/drawing/2014/main" id="{8302CFC1-B36E-4A26-9FCF-A1E06FBDD2D2}"/>
              </a:ext>
            </a:extLst>
          </p:cNvPr>
          <p:cNvGrpSpPr/>
          <p:nvPr/>
        </p:nvGrpSpPr>
        <p:grpSpPr>
          <a:xfrm>
            <a:off x="2189186" y="1638908"/>
            <a:ext cx="2347189" cy="591946"/>
            <a:chOff x="1454171" y="1430609"/>
            <a:chExt cx="2347189" cy="800245"/>
          </a:xfrm>
        </p:grpSpPr>
        <p:pic>
          <p:nvPicPr>
            <p:cNvPr id="244" name="Picture 243" descr="C:\Users\ecoffey\AppData\Local\Temp\Rar$DRa0.027\Cisco Nexus 9300 Series\Png_64_24_16\Default\Cisco-Nexus-9300-Series_default_24.png">
              <a:extLst>
                <a:ext uri="{FF2B5EF4-FFF2-40B4-BE49-F238E27FC236}">
                  <a16:creationId xmlns:a16="http://schemas.microsoft.com/office/drawing/2014/main" id="{905A06C8-3BC4-45BA-8649-67A523D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347" y="1436117"/>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C:\Users\ecoffey\AppData\Local\Temp\Rar$DRa0.027\Cisco Nexus 9300 Series\Png_64_24_16\Default\Cisco-Nexus-9300-Series_default_24.png">
              <a:extLst>
                <a:ext uri="{FF2B5EF4-FFF2-40B4-BE49-F238E27FC236}">
                  <a16:creationId xmlns:a16="http://schemas.microsoft.com/office/drawing/2014/main" id="{0D110AE1-7413-4EC6-BCF9-E80FA9F47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027" y="1938356"/>
              <a:ext cx="280506" cy="289384"/>
            </a:xfrm>
            <a:prstGeom prst="rect">
              <a:avLst/>
            </a:prstGeom>
            <a:noFill/>
            <a:extLst>
              <a:ext uri="{909E8E84-426E-40DD-AFC4-6F175D3DCCD1}">
                <a14:hiddenFill xmlns:a14="http://schemas.microsoft.com/office/drawing/2010/main">
                  <a:solidFill>
                    <a:srgbClr val="FFFFFF"/>
                  </a:solidFill>
                </a14:hiddenFill>
              </a:ext>
            </a:extLst>
          </p:spPr>
        </p:pic>
        <p:cxnSp>
          <p:nvCxnSpPr>
            <p:cNvPr id="268" name="Straight Connector 267">
              <a:extLst>
                <a:ext uri="{FF2B5EF4-FFF2-40B4-BE49-F238E27FC236}">
                  <a16:creationId xmlns:a16="http://schemas.microsoft.com/office/drawing/2014/main" id="{94E54934-2C3A-453B-B9FB-6EE2735D7CF0}"/>
                </a:ext>
              </a:extLst>
            </p:cNvPr>
            <p:cNvCxnSpPr>
              <a:cxnSpLocks/>
              <a:stCxn id="244" idx="2"/>
              <a:endCxn id="247" idx="0"/>
            </p:cNvCxnSpPr>
            <p:nvPr/>
          </p:nvCxnSpPr>
          <p:spPr>
            <a:xfrm flipH="1">
              <a:off x="3084280" y="1583357"/>
              <a:ext cx="514074" cy="35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8FB96F9-CF63-4513-964E-646C578B77CF}"/>
                </a:ext>
              </a:extLst>
            </p:cNvPr>
            <p:cNvCxnSpPr>
              <a:cxnSpLocks/>
              <a:stCxn id="244" idx="2"/>
              <a:endCxn id="309" idx="0"/>
            </p:cNvCxnSpPr>
            <p:nvPr/>
          </p:nvCxnSpPr>
          <p:spPr>
            <a:xfrm flipH="1">
              <a:off x="2050247" y="1583357"/>
              <a:ext cx="1548107" cy="358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23B14756-059B-4FC8-9691-069FAFAFD0D9}"/>
                </a:ext>
              </a:extLst>
            </p:cNvPr>
            <p:cNvCxnSpPr>
              <a:cxnSpLocks/>
              <a:stCxn id="306" idx="2"/>
              <a:endCxn id="247" idx="0"/>
            </p:cNvCxnSpPr>
            <p:nvPr/>
          </p:nvCxnSpPr>
          <p:spPr>
            <a:xfrm>
              <a:off x="2994605" y="1577849"/>
              <a:ext cx="89675"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207B96E-B402-4B20-BE1F-AE18D42AB0FE}"/>
                </a:ext>
              </a:extLst>
            </p:cNvPr>
            <p:cNvCxnSpPr>
              <a:cxnSpLocks/>
              <a:stCxn id="306" idx="2"/>
              <a:endCxn id="309" idx="0"/>
            </p:cNvCxnSpPr>
            <p:nvPr/>
          </p:nvCxnSpPr>
          <p:spPr>
            <a:xfrm flipH="1">
              <a:off x="2050247" y="1577849"/>
              <a:ext cx="944358"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28ACA32-8684-409C-B3F5-567E977CDB26}"/>
                </a:ext>
              </a:extLst>
            </p:cNvPr>
            <p:cNvCxnSpPr>
              <a:cxnSpLocks/>
              <a:stCxn id="307" idx="2"/>
              <a:endCxn id="247" idx="0"/>
            </p:cNvCxnSpPr>
            <p:nvPr/>
          </p:nvCxnSpPr>
          <p:spPr>
            <a:xfrm>
              <a:off x="2299192" y="1588221"/>
              <a:ext cx="785088" cy="3501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01BB683-EDEB-4C5B-A57E-1A51E9D15BBF}"/>
                </a:ext>
              </a:extLst>
            </p:cNvPr>
            <p:cNvCxnSpPr>
              <a:cxnSpLocks/>
              <a:stCxn id="307" idx="2"/>
              <a:endCxn id="309" idx="0"/>
            </p:cNvCxnSpPr>
            <p:nvPr/>
          </p:nvCxnSpPr>
          <p:spPr>
            <a:xfrm flipH="1">
              <a:off x="2050247" y="1588221"/>
              <a:ext cx="248945" cy="3532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B4BB7E5-539C-43E2-A977-D5138C1ECE0A}"/>
                </a:ext>
              </a:extLst>
            </p:cNvPr>
            <p:cNvCxnSpPr>
              <a:cxnSpLocks/>
              <a:stCxn id="308" idx="2"/>
              <a:endCxn id="309" idx="0"/>
            </p:cNvCxnSpPr>
            <p:nvPr/>
          </p:nvCxnSpPr>
          <p:spPr>
            <a:xfrm>
              <a:off x="1657178" y="1577849"/>
              <a:ext cx="393069" cy="363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C2A81E0-D7E1-4CB1-A84E-7CDF03CABCB5}"/>
                </a:ext>
              </a:extLst>
            </p:cNvPr>
            <p:cNvCxnSpPr>
              <a:cxnSpLocks/>
              <a:stCxn id="308" idx="2"/>
              <a:endCxn id="247" idx="0"/>
            </p:cNvCxnSpPr>
            <p:nvPr/>
          </p:nvCxnSpPr>
          <p:spPr>
            <a:xfrm>
              <a:off x="1657178" y="1577849"/>
              <a:ext cx="1427102" cy="3605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6" name="Picture 305" descr="C:\Users\ecoffey\AppData\Local\Temp\Rar$DRa0.027\Cisco Nexus 9300 Series\Png_64_24_16\Default\Cisco-Nexus-9300-Series_default_24.png">
              <a:extLst>
                <a:ext uri="{FF2B5EF4-FFF2-40B4-BE49-F238E27FC236}">
                  <a16:creationId xmlns:a16="http://schemas.microsoft.com/office/drawing/2014/main" id="{1D66AE8E-12F8-41F4-B0F4-8D099ED09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1598"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306" descr="C:\Users\ecoffey\AppData\Local\Temp\Rar$DRa0.027\Cisco Nexus 9300 Series\Png_64_24_16\Default\Cisco-Nexus-9300-Series_default_24.png">
              <a:extLst>
                <a:ext uri="{FF2B5EF4-FFF2-40B4-BE49-F238E27FC236}">
                  <a16:creationId xmlns:a16="http://schemas.microsoft.com/office/drawing/2014/main" id="{1A18BBC4-FB6D-4D58-B6B7-39B0AC6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185" y="1440981"/>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307" descr="C:\Users\ecoffey\AppData\Local\Temp\Rar$DRa0.027\Cisco Nexus 9300 Series\Png_64_24_16\Default\Cisco-Nexus-9300-Series_default_24.png">
              <a:extLst>
                <a:ext uri="{FF2B5EF4-FFF2-40B4-BE49-F238E27FC236}">
                  <a16:creationId xmlns:a16="http://schemas.microsoft.com/office/drawing/2014/main" id="{5120B439-07F2-47F7-BCE7-E377C27A2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171" y="1430609"/>
              <a:ext cx="406013" cy="147240"/>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308" descr="C:\Users\ecoffey\AppData\Local\Temp\Rar$DRa0.027\Cisco Nexus 9300 Series\Png_64_24_16\Default\Cisco-Nexus-9300-Series_default_24.png">
              <a:extLst>
                <a:ext uri="{FF2B5EF4-FFF2-40B4-BE49-F238E27FC236}">
                  <a16:creationId xmlns:a16="http://schemas.microsoft.com/office/drawing/2014/main" id="{8657E6D0-7FE7-4C65-A8E8-3FDA22E37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994" y="1941470"/>
              <a:ext cx="280506" cy="289384"/>
            </a:xfrm>
            <a:prstGeom prst="rect">
              <a:avLst/>
            </a:prstGeom>
            <a:noFill/>
            <a:extLst>
              <a:ext uri="{909E8E84-426E-40DD-AFC4-6F175D3DCCD1}">
                <a14:hiddenFill xmlns:a14="http://schemas.microsoft.com/office/drawing/2010/main">
                  <a:solidFill>
                    <a:srgbClr val="FFFFFF"/>
                  </a:solidFill>
                </a14:hiddenFill>
              </a:ext>
            </a:extLst>
          </p:spPr>
        </p:pic>
      </p:grpSp>
      <p:sp>
        <p:nvSpPr>
          <p:cNvPr id="302" name="Oval 301">
            <a:extLst>
              <a:ext uri="{FF2B5EF4-FFF2-40B4-BE49-F238E27FC236}">
                <a16:creationId xmlns:a16="http://schemas.microsoft.com/office/drawing/2014/main" id="{2243CBF7-7BA0-478F-B159-E0D81DF454C2}"/>
              </a:ext>
            </a:extLst>
          </p:cNvPr>
          <p:cNvSpPr/>
          <p:nvPr/>
        </p:nvSpPr>
        <p:spPr>
          <a:xfrm>
            <a:off x="3888848" y="1513044"/>
            <a:ext cx="241514" cy="45719"/>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10" name="Picture 93" descr="Device_router_3057_RGB.png">
            <a:extLst>
              <a:ext uri="{FF2B5EF4-FFF2-40B4-BE49-F238E27FC236}">
                <a16:creationId xmlns:a16="http://schemas.microsoft.com/office/drawing/2014/main" id="{374855C1-CBC8-42DF-A577-CA97D2FC470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312066" y="251743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72" name="Straight Connector 471">
            <a:extLst>
              <a:ext uri="{FF2B5EF4-FFF2-40B4-BE49-F238E27FC236}">
                <a16:creationId xmlns:a16="http://schemas.microsoft.com/office/drawing/2014/main" id="{494EFBFE-7525-4467-9399-6F2E433730FA}"/>
              </a:ext>
            </a:extLst>
          </p:cNvPr>
          <p:cNvCxnSpPr>
            <a:stCxn id="309" idx="2"/>
            <a:endCxn id="310" idx="0"/>
          </p:cNvCxnSpPr>
          <p:nvPr/>
        </p:nvCxnSpPr>
        <p:spPr>
          <a:xfrm>
            <a:off x="2785262" y="2230854"/>
            <a:ext cx="706333" cy="28658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C9612A80-0229-46D8-8658-7EA2C67C5BD7}"/>
              </a:ext>
            </a:extLst>
          </p:cNvPr>
          <p:cNvCxnSpPr>
            <a:stCxn id="310" idx="0"/>
            <a:endCxn id="247" idx="2"/>
          </p:cNvCxnSpPr>
          <p:nvPr/>
        </p:nvCxnSpPr>
        <p:spPr>
          <a:xfrm flipV="1">
            <a:off x="3491595" y="2228550"/>
            <a:ext cx="327700" cy="2888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25EE040F-A842-4C2A-B821-F3E98E503A31}"/>
              </a:ext>
            </a:extLst>
          </p:cNvPr>
          <p:cNvSpPr txBox="1"/>
          <p:nvPr/>
        </p:nvSpPr>
        <p:spPr>
          <a:xfrm>
            <a:off x="3866281" y="1526041"/>
            <a:ext cx="419234" cy="184666"/>
          </a:xfrm>
          <a:prstGeom prst="rect">
            <a:avLst/>
          </a:prstGeom>
          <a:noFill/>
        </p:spPr>
        <p:txBody>
          <a:bodyPr wrap="square" rtlCol="0">
            <a:spAutoFit/>
          </a:bodyPr>
          <a:lstStyle/>
          <a:p>
            <a:r>
              <a:rPr lang="en-US" sz="600" dirty="0">
                <a:latin typeface="+mn-lt"/>
              </a:rPr>
              <a:t>Po1</a:t>
            </a:r>
          </a:p>
        </p:txBody>
      </p:sp>
      <p:sp>
        <p:nvSpPr>
          <p:cNvPr id="313" name="Rectangle 312">
            <a:extLst>
              <a:ext uri="{FF2B5EF4-FFF2-40B4-BE49-F238E27FC236}">
                <a16:creationId xmlns:a16="http://schemas.microsoft.com/office/drawing/2014/main" id="{9BDAE0EA-F4F8-4CED-85A4-EF17369C6154}"/>
              </a:ext>
            </a:extLst>
          </p:cNvPr>
          <p:cNvSpPr/>
          <p:nvPr/>
        </p:nvSpPr>
        <p:spPr>
          <a:xfrm>
            <a:off x="2014974" y="735188"/>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algn="ctr" defTabSz="685783" fontAlgn="auto">
              <a:spcBef>
                <a:spcPts val="0"/>
              </a:spcBef>
              <a:spcAft>
                <a:spcPts val="0"/>
              </a:spcAft>
              <a:defRPr/>
            </a:pPr>
            <a:r>
              <a:rPr lang="en-US" sz="1400" b="1" kern="0" dirty="0">
                <a:solidFill>
                  <a:schemeClr val="bg1"/>
                </a:solidFill>
                <a:latin typeface="Arial"/>
                <a:ea typeface="ＭＳ Ｐゴシック" panose="020B0600070205080204" pitchFamily="34" charset="-128"/>
              </a:rPr>
              <a:t>Site2</a:t>
            </a:r>
            <a:endPar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p:txBody>
      </p:sp>
      <p:pic>
        <p:nvPicPr>
          <p:cNvPr id="112" name="Picture 111" descr="C:\Users\ecoffey\AppData\Local\Temp\Rar$DRa0.027\Cisco Nexus 9300 Series\Png_64_24_16\Default\Cisco-Nexus-9300-Series_default_24.png">
            <a:extLst>
              <a:ext uri="{FF2B5EF4-FFF2-40B4-BE49-F238E27FC236}">
                <a16:creationId xmlns:a16="http://schemas.microsoft.com/office/drawing/2014/main" id="{7B60A0CC-272C-4EA6-A4D7-99AF089FC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752" y="1865976"/>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518" name="Rectangle 517">
            <a:extLst>
              <a:ext uri="{FF2B5EF4-FFF2-40B4-BE49-F238E27FC236}">
                <a16:creationId xmlns:a16="http://schemas.microsoft.com/office/drawing/2014/main" id="{702C4E04-26CC-4EF9-A8B4-99E8066FE866}"/>
              </a:ext>
            </a:extLst>
          </p:cNvPr>
          <p:cNvSpPr/>
          <p:nvPr/>
        </p:nvSpPr>
        <p:spPr>
          <a:xfrm>
            <a:off x="37564" y="1129473"/>
            <a:ext cx="1845368" cy="2492990"/>
          </a:xfrm>
          <a:prstGeom prst="rect">
            <a:avLst/>
          </a:prstGeom>
        </p:spPr>
        <p:txBody>
          <a:bodyPr wrap="square">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Traffic is forwarded through the Spines of the Pod where RL is attached</a:t>
            </a: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Supported with 2.1(2) MSO release</a:t>
            </a: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 Works with routable TEP address and RL direct only</a:t>
            </a: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p:txBody>
      </p:sp>
      <p:sp>
        <p:nvSpPr>
          <p:cNvPr id="136" name="Rectangle: Rounded Corners 135">
            <a:extLst>
              <a:ext uri="{FF2B5EF4-FFF2-40B4-BE49-F238E27FC236}">
                <a16:creationId xmlns:a16="http://schemas.microsoft.com/office/drawing/2014/main" id="{39B83A08-DF8A-4DD9-B63A-6ABC0A7D6466}"/>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4.1.2</a:t>
            </a:r>
          </a:p>
        </p:txBody>
      </p:sp>
      <p:sp>
        <p:nvSpPr>
          <p:cNvPr id="137" name="Freeform: Shape 136">
            <a:extLst>
              <a:ext uri="{FF2B5EF4-FFF2-40B4-BE49-F238E27FC236}">
                <a16:creationId xmlns:a16="http://schemas.microsoft.com/office/drawing/2014/main" id="{2B030A89-06A8-4318-8675-4642D1E52F82}"/>
              </a:ext>
            </a:extLst>
          </p:cNvPr>
          <p:cNvSpPr/>
          <p:nvPr/>
        </p:nvSpPr>
        <p:spPr>
          <a:xfrm>
            <a:off x="3330699" y="1553308"/>
            <a:ext cx="4038890" cy="2795954"/>
          </a:xfrm>
          <a:custGeom>
            <a:avLst/>
            <a:gdLst>
              <a:gd name="connsiteX0" fmla="*/ 3603501 w 4038890"/>
              <a:gd name="connsiteY0" fmla="*/ 0 h 2795954"/>
              <a:gd name="connsiteX1" fmla="*/ 3644532 w 4038890"/>
              <a:gd name="connsiteY1" fmla="*/ 480646 h 2795954"/>
              <a:gd name="connsiteX2" fmla="*/ 3556609 w 4038890"/>
              <a:gd name="connsiteY2" fmla="*/ 943707 h 2795954"/>
              <a:gd name="connsiteX3" fmla="*/ 151055 w 4038890"/>
              <a:gd name="connsiteY3" fmla="*/ 1072661 h 2795954"/>
              <a:gd name="connsiteX4" fmla="*/ 567224 w 4038890"/>
              <a:gd name="connsiteY4" fmla="*/ 615461 h 2795954"/>
              <a:gd name="connsiteX5" fmla="*/ 285870 w 4038890"/>
              <a:gd name="connsiteY5" fmla="*/ 1002323 h 2795954"/>
              <a:gd name="connsiteX6" fmla="*/ 549639 w 4038890"/>
              <a:gd name="connsiteY6" fmla="*/ 1395046 h 2795954"/>
              <a:gd name="connsiteX7" fmla="*/ 666870 w 4038890"/>
              <a:gd name="connsiteY7" fmla="*/ 2063261 h 2795954"/>
              <a:gd name="connsiteX8" fmla="*/ 315178 w 4038890"/>
              <a:gd name="connsiteY8" fmla="*/ 1348154 h 2795954"/>
              <a:gd name="connsiteX9" fmla="*/ 3849686 w 4038890"/>
              <a:gd name="connsiteY9" fmla="*/ 1430215 h 2795954"/>
              <a:gd name="connsiteX10" fmla="*/ 3568332 w 4038890"/>
              <a:gd name="connsiteY10" fmla="*/ 2203938 h 2795954"/>
              <a:gd name="connsiteX11" fmla="*/ 3662116 w 4038890"/>
              <a:gd name="connsiteY11" fmla="*/ 2795954 h 279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8890" h="2795954">
                <a:moveTo>
                  <a:pt x="3603501" y="0"/>
                </a:moveTo>
                <a:cubicBezTo>
                  <a:pt x="3627924" y="161681"/>
                  <a:pt x="3652347" y="323362"/>
                  <a:pt x="3644532" y="480646"/>
                </a:cubicBezTo>
                <a:cubicBezTo>
                  <a:pt x="3636717" y="637930"/>
                  <a:pt x="4138855" y="845038"/>
                  <a:pt x="3556609" y="943707"/>
                </a:cubicBezTo>
                <a:cubicBezTo>
                  <a:pt x="2974363" y="1042376"/>
                  <a:pt x="649286" y="1127369"/>
                  <a:pt x="151055" y="1072661"/>
                </a:cubicBezTo>
                <a:cubicBezTo>
                  <a:pt x="-347176" y="1017953"/>
                  <a:pt x="544755" y="627184"/>
                  <a:pt x="567224" y="615461"/>
                </a:cubicBezTo>
                <a:cubicBezTo>
                  <a:pt x="589693" y="603738"/>
                  <a:pt x="288801" y="872392"/>
                  <a:pt x="285870" y="1002323"/>
                </a:cubicBezTo>
                <a:cubicBezTo>
                  <a:pt x="282939" y="1132254"/>
                  <a:pt x="486139" y="1218223"/>
                  <a:pt x="549639" y="1395046"/>
                </a:cubicBezTo>
                <a:cubicBezTo>
                  <a:pt x="613139" y="1571869"/>
                  <a:pt x="705947" y="2071076"/>
                  <a:pt x="666870" y="2063261"/>
                </a:cubicBezTo>
                <a:cubicBezTo>
                  <a:pt x="627793" y="2055446"/>
                  <a:pt x="-215291" y="1453662"/>
                  <a:pt x="315178" y="1348154"/>
                </a:cubicBezTo>
                <a:cubicBezTo>
                  <a:pt x="845647" y="1242646"/>
                  <a:pt x="3307494" y="1287584"/>
                  <a:pt x="3849686" y="1430215"/>
                </a:cubicBezTo>
                <a:cubicBezTo>
                  <a:pt x="4391878" y="1572846"/>
                  <a:pt x="3599594" y="1976315"/>
                  <a:pt x="3568332" y="2203938"/>
                </a:cubicBezTo>
                <a:cubicBezTo>
                  <a:pt x="3537070" y="2431561"/>
                  <a:pt x="3599593" y="2613757"/>
                  <a:pt x="3662116" y="2795954"/>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US">
              <a:solidFill>
                <a:srgbClr val="58585B"/>
              </a:solidFill>
              <a:latin typeface="Arial"/>
            </a:endParaRPr>
          </a:p>
        </p:txBody>
      </p:sp>
      <p:grpSp>
        <p:nvGrpSpPr>
          <p:cNvPr id="133" name="Group 132">
            <a:extLst>
              <a:ext uri="{FF2B5EF4-FFF2-40B4-BE49-F238E27FC236}">
                <a16:creationId xmlns:a16="http://schemas.microsoft.com/office/drawing/2014/main" id="{96E9EA66-CEC6-4577-A121-FBBE02F1D53F}"/>
              </a:ext>
            </a:extLst>
          </p:cNvPr>
          <p:cNvGrpSpPr/>
          <p:nvPr/>
        </p:nvGrpSpPr>
        <p:grpSpPr>
          <a:xfrm>
            <a:off x="2147975" y="2049647"/>
            <a:ext cx="340800" cy="246582"/>
            <a:chOff x="614534" y="2759311"/>
            <a:chExt cx="1043267" cy="871763"/>
          </a:xfrm>
        </p:grpSpPr>
        <p:grpSp>
          <p:nvGrpSpPr>
            <p:cNvPr id="135" name="Shape 314">
              <a:extLst>
                <a:ext uri="{FF2B5EF4-FFF2-40B4-BE49-F238E27FC236}">
                  <a16:creationId xmlns:a16="http://schemas.microsoft.com/office/drawing/2014/main" id="{8B011256-06AF-4AAF-AED9-CE4756522628}"/>
                </a:ext>
              </a:extLst>
            </p:cNvPr>
            <p:cNvGrpSpPr/>
            <p:nvPr/>
          </p:nvGrpSpPr>
          <p:grpSpPr>
            <a:xfrm>
              <a:off x="614534" y="2759311"/>
              <a:ext cx="618543" cy="670935"/>
              <a:chOff x="1853" y="592"/>
              <a:chExt cx="2052" cy="2052"/>
            </a:xfrm>
          </p:grpSpPr>
          <p:sp>
            <p:nvSpPr>
              <p:cNvPr id="181" name="Shape 315">
                <a:extLst>
                  <a:ext uri="{FF2B5EF4-FFF2-40B4-BE49-F238E27FC236}">
                    <a16:creationId xmlns:a16="http://schemas.microsoft.com/office/drawing/2014/main" id="{F2BF2B47-D4B2-4CFD-899A-3B55CB6C43D9}"/>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16">
                <a:extLst>
                  <a:ext uri="{FF2B5EF4-FFF2-40B4-BE49-F238E27FC236}">
                    <a16:creationId xmlns:a16="http://schemas.microsoft.com/office/drawing/2014/main" id="{D0E62B52-F71F-4523-A9E0-CDE36CA3339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17">
                <a:extLst>
                  <a:ext uri="{FF2B5EF4-FFF2-40B4-BE49-F238E27FC236}">
                    <a16:creationId xmlns:a16="http://schemas.microsoft.com/office/drawing/2014/main" id="{914812C2-3B57-416B-B54A-F6286AA8031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18">
                <a:extLst>
                  <a:ext uri="{FF2B5EF4-FFF2-40B4-BE49-F238E27FC236}">
                    <a16:creationId xmlns:a16="http://schemas.microsoft.com/office/drawing/2014/main" id="{9C0B7588-33BD-4508-9693-8EE3E9290443}"/>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19">
                <a:extLst>
                  <a:ext uri="{FF2B5EF4-FFF2-40B4-BE49-F238E27FC236}">
                    <a16:creationId xmlns:a16="http://schemas.microsoft.com/office/drawing/2014/main" id="{7DC2E15F-6CA4-4814-A6D7-B81E35E9553C}"/>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0">
                <a:extLst>
                  <a:ext uri="{FF2B5EF4-FFF2-40B4-BE49-F238E27FC236}">
                    <a16:creationId xmlns:a16="http://schemas.microsoft.com/office/drawing/2014/main" id="{62D9310C-BB1B-4DA3-8521-4D3B2C5F3764}"/>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1">
                <a:extLst>
                  <a:ext uri="{FF2B5EF4-FFF2-40B4-BE49-F238E27FC236}">
                    <a16:creationId xmlns:a16="http://schemas.microsoft.com/office/drawing/2014/main" id="{B8CA87B3-9F3D-4985-BEB4-EF3A567A78E5}"/>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22">
                <a:extLst>
                  <a:ext uri="{FF2B5EF4-FFF2-40B4-BE49-F238E27FC236}">
                    <a16:creationId xmlns:a16="http://schemas.microsoft.com/office/drawing/2014/main" id="{FA29999A-A05E-4862-A100-BC01D329F726}"/>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3">
                <a:extLst>
                  <a:ext uri="{FF2B5EF4-FFF2-40B4-BE49-F238E27FC236}">
                    <a16:creationId xmlns:a16="http://schemas.microsoft.com/office/drawing/2014/main" id="{EB38933E-88D3-4BE7-85C3-B3946FFA3DB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4">
                <a:extLst>
                  <a:ext uri="{FF2B5EF4-FFF2-40B4-BE49-F238E27FC236}">
                    <a16:creationId xmlns:a16="http://schemas.microsoft.com/office/drawing/2014/main" id="{0AD1610B-34E1-4A67-A8E0-F1C1BC9EA1E2}"/>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25">
                <a:extLst>
                  <a:ext uri="{FF2B5EF4-FFF2-40B4-BE49-F238E27FC236}">
                    <a16:creationId xmlns:a16="http://schemas.microsoft.com/office/drawing/2014/main" id="{B7BA1587-EC94-4FB0-B858-7CF1B05E3FB9}"/>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38" name="Shape 314">
              <a:extLst>
                <a:ext uri="{FF2B5EF4-FFF2-40B4-BE49-F238E27FC236}">
                  <a16:creationId xmlns:a16="http://schemas.microsoft.com/office/drawing/2014/main" id="{7E48FBB2-B692-4A44-927D-3C18D212F925}"/>
                </a:ext>
              </a:extLst>
            </p:cNvPr>
            <p:cNvGrpSpPr/>
            <p:nvPr/>
          </p:nvGrpSpPr>
          <p:grpSpPr>
            <a:xfrm>
              <a:off x="838797" y="2850027"/>
              <a:ext cx="618543" cy="670935"/>
              <a:chOff x="1853" y="592"/>
              <a:chExt cx="2052" cy="2052"/>
            </a:xfrm>
          </p:grpSpPr>
          <p:sp>
            <p:nvSpPr>
              <p:cNvPr id="152" name="Shape 315">
                <a:extLst>
                  <a:ext uri="{FF2B5EF4-FFF2-40B4-BE49-F238E27FC236}">
                    <a16:creationId xmlns:a16="http://schemas.microsoft.com/office/drawing/2014/main" id="{9B881AC7-B153-47EA-BCC1-D88338075D37}"/>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16">
                <a:extLst>
                  <a:ext uri="{FF2B5EF4-FFF2-40B4-BE49-F238E27FC236}">
                    <a16:creationId xmlns:a16="http://schemas.microsoft.com/office/drawing/2014/main" id="{8AE2B2F3-51AE-4314-A47A-3D6A139BE0C7}"/>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17">
                <a:extLst>
                  <a:ext uri="{FF2B5EF4-FFF2-40B4-BE49-F238E27FC236}">
                    <a16:creationId xmlns:a16="http://schemas.microsoft.com/office/drawing/2014/main" id="{322C28D0-B86F-46F6-A889-69D900ED9DF9}"/>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18">
                <a:extLst>
                  <a:ext uri="{FF2B5EF4-FFF2-40B4-BE49-F238E27FC236}">
                    <a16:creationId xmlns:a16="http://schemas.microsoft.com/office/drawing/2014/main" id="{590F40BF-1FBE-4CC0-B454-8BFB652FE5E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19">
                <a:extLst>
                  <a:ext uri="{FF2B5EF4-FFF2-40B4-BE49-F238E27FC236}">
                    <a16:creationId xmlns:a16="http://schemas.microsoft.com/office/drawing/2014/main" id="{9CF1A8A1-E685-4959-9404-05A85AF7691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20">
                <a:extLst>
                  <a:ext uri="{FF2B5EF4-FFF2-40B4-BE49-F238E27FC236}">
                    <a16:creationId xmlns:a16="http://schemas.microsoft.com/office/drawing/2014/main" id="{ACCF3870-A05F-44AE-AB05-076C7EC95537}"/>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1">
                <a:extLst>
                  <a:ext uri="{FF2B5EF4-FFF2-40B4-BE49-F238E27FC236}">
                    <a16:creationId xmlns:a16="http://schemas.microsoft.com/office/drawing/2014/main" id="{33B1CDBA-B1D2-44D3-9EFE-75B80D240EEC}"/>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2">
                <a:extLst>
                  <a:ext uri="{FF2B5EF4-FFF2-40B4-BE49-F238E27FC236}">
                    <a16:creationId xmlns:a16="http://schemas.microsoft.com/office/drawing/2014/main" id="{8F748FBB-0D30-4FFD-8BE1-FF0AF7E276CB}"/>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3">
                <a:extLst>
                  <a:ext uri="{FF2B5EF4-FFF2-40B4-BE49-F238E27FC236}">
                    <a16:creationId xmlns:a16="http://schemas.microsoft.com/office/drawing/2014/main" id="{AF0FBF1C-528D-4EFA-886F-2E5D4EEF53B3}"/>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24">
                <a:extLst>
                  <a:ext uri="{FF2B5EF4-FFF2-40B4-BE49-F238E27FC236}">
                    <a16:creationId xmlns:a16="http://schemas.microsoft.com/office/drawing/2014/main" id="{D6345EA9-9C44-41B6-AC00-2607326658E0}"/>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25">
                <a:extLst>
                  <a:ext uri="{FF2B5EF4-FFF2-40B4-BE49-F238E27FC236}">
                    <a16:creationId xmlns:a16="http://schemas.microsoft.com/office/drawing/2014/main" id="{09A46609-A674-48FA-A0C3-A54F35B707B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39" name="Shape 314">
              <a:extLst>
                <a:ext uri="{FF2B5EF4-FFF2-40B4-BE49-F238E27FC236}">
                  <a16:creationId xmlns:a16="http://schemas.microsoft.com/office/drawing/2014/main" id="{241A3A90-BACE-47A8-ADF1-A4224A6AB92A}"/>
                </a:ext>
              </a:extLst>
            </p:cNvPr>
            <p:cNvGrpSpPr/>
            <p:nvPr/>
          </p:nvGrpSpPr>
          <p:grpSpPr>
            <a:xfrm>
              <a:off x="1039258" y="2960139"/>
              <a:ext cx="618543" cy="670935"/>
              <a:chOff x="1853" y="592"/>
              <a:chExt cx="2052" cy="2052"/>
            </a:xfrm>
          </p:grpSpPr>
          <p:sp>
            <p:nvSpPr>
              <p:cNvPr id="140" name="Shape 315">
                <a:extLst>
                  <a:ext uri="{FF2B5EF4-FFF2-40B4-BE49-F238E27FC236}">
                    <a16:creationId xmlns:a16="http://schemas.microsoft.com/office/drawing/2014/main" id="{F91F787D-7DE8-4A6E-87F4-28DBE433DED8}"/>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16">
                <a:extLst>
                  <a:ext uri="{FF2B5EF4-FFF2-40B4-BE49-F238E27FC236}">
                    <a16:creationId xmlns:a16="http://schemas.microsoft.com/office/drawing/2014/main" id="{1C56373F-F5C7-468D-8F3F-A07424FF90DA}"/>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17">
                <a:extLst>
                  <a:ext uri="{FF2B5EF4-FFF2-40B4-BE49-F238E27FC236}">
                    <a16:creationId xmlns:a16="http://schemas.microsoft.com/office/drawing/2014/main" id="{CA85713E-F010-4790-84CD-820CEA7AD7F5}"/>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4" name="Shape 318">
                <a:extLst>
                  <a:ext uri="{FF2B5EF4-FFF2-40B4-BE49-F238E27FC236}">
                    <a16:creationId xmlns:a16="http://schemas.microsoft.com/office/drawing/2014/main" id="{75D48E8F-283B-45F9-8AB1-8EA0E5B3C691}"/>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19">
                <a:extLst>
                  <a:ext uri="{FF2B5EF4-FFF2-40B4-BE49-F238E27FC236}">
                    <a16:creationId xmlns:a16="http://schemas.microsoft.com/office/drawing/2014/main" id="{F7CC9B62-87FE-480F-8B35-B2AFDC9972A4}"/>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0">
                <a:extLst>
                  <a:ext uri="{FF2B5EF4-FFF2-40B4-BE49-F238E27FC236}">
                    <a16:creationId xmlns:a16="http://schemas.microsoft.com/office/drawing/2014/main" id="{77D8ADD0-0D03-4B66-B24E-890B7EC08A3C}"/>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21">
                <a:extLst>
                  <a:ext uri="{FF2B5EF4-FFF2-40B4-BE49-F238E27FC236}">
                    <a16:creationId xmlns:a16="http://schemas.microsoft.com/office/drawing/2014/main" id="{03A32B6F-D5EA-4EEA-ACA5-E87B7A8DF12F}"/>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22">
                <a:extLst>
                  <a:ext uri="{FF2B5EF4-FFF2-40B4-BE49-F238E27FC236}">
                    <a16:creationId xmlns:a16="http://schemas.microsoft.com/office/drawing/2014/main" id="{45646C83-1076-40D2-A18C-DA85B942C160}"/>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23">
                <a:extLst>
                  <a:ext uri="{FF2B5EF4-FFF2-40B4-BE49-F238E27FC236}">
                    <a16:creationId xmlns:a16="http://schemas.microsoft.com/office/drawing/2014/main" id="{D1EFAF77-6F5D-461B-AB35-3F2BD45E4F00}"/>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24">
                <a:extLst>
                  <a:ext uri="{FF2B5EF4-FFF2-40B4-BE49-F238E27FC236}">
                    <a16:creationId xmlns:a16="http://schemas.microsoft.com/office/drawing/2014/main" id="{9C5F12AD-F883-419F-B67F-443CD6EAF432}"/>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25">
                <a:extLst>
                  <a:ext uri="{FF2B5EF4-FFF2-40B4-BE49-F238E27FC236}">
                    <a16:creationId xmlns:a16="http://schemas.microsoft.com/office/drawing/2014/main" id="{765330B1-6CE4-4203-873E-C661BAF319EC}"/>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92" name="Picture 191">
            <a:extLst>
              <a:ext uri="{FF2B5EF4-FFF2-40B4-BE49-F238E27FC236}">
                <a16:creationId xmlns:a16="http://schemas.microsoft.com/office/drawing/2014/main" id="{83021037-CB7E-46B9-93A5-8AAD0F0CBF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3347" y="2583974"/>
            <a:ext cx="573249" cy="339671"/>
          </a:xfrm>
          <a:prstGeom prst="rect">
            <a:avLst/>
          </a:prstGeom>
        </p:spPr>
      </p:pic>
      <p:cxnSp>
        <p:nvCxnSpPr>
          <p:cNvPr id="193" name="Straight Arrow Connector 192">
            <a:extLst>
              <a:ext uri="{FF2B5EF4-FFF2-40B4-BE49-F238E27FC236}">
                <a16:creationId xmlns:a16="http://schemas.microsoft.com/office/drawing/2014/main" id="{A9350F18-7CA1-49F0-B357-93FD4545D0F8}"/>
              </a:ext>
            </a:extLst>
          </p:cNvPr>
          <p:cNvCxnSpPr>
            <a:cxnSpLocks/>
            <a:stCxn id="192" idx="0"/>
          </p:cNvCxnSpPr>
          <p:nvPr/>
        </p:nvCxnSpPr>
        <p:spPr>
          <a:xfrm flipH="1" flipV="1">
            <a:off x="2264954" y="2273409"/>
            <a:ext cx="255018" cy="3105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1332D73-D323-4942-ACA7-A1771B78B19A}"/>
              </a:ext>
            </a:extLst>
          </p:cNvPr>
          <p:cNvCxnSpPr>
            <a:cxnSpLocks/>
            <a:stCxn id="192" idx="2"/>
          </p:cNvCxnSpPr>
          <p:nvPr/>
        </p:nvCxnSpPr>
        <p:spPr>
          <a:xfrm flipH="1">
            <a:off x="2343344" y="2923645"/>
            <a:ext cx="176628" cy="3496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A3B74C7-E44F-4EC9-B02A-E0FC3BD5B86C}"/>
              </a:ext>
            </a:extLst>
          </p:cNvPr>
          <p:cNvSpPr txBox="1"/>
          <p:nvPr/>
        </p:nvSpPr>
        <p:spPr>
          <a:xfrm>
            <a:off x="89541" y="4417188"/>
            <a:ext cx="1881974" cy="339362"/>
          </a:xfrm>
          <a:prstGeom prst="rect">
            <a:avLst/>
          </a:prstGeom>
          <a:noFill/>
        </p:spPr>
        <p:txBody>
          <a:bodyPr wrap="square" rtlCol="0">
            <a:spAutoFit/>
          </a:bodyPr>
          <a:lstStyle/>
          <a:p>
            <a:r>
              <a:rPr lang="en-US" sz="800" dirty="0">
                <a:solidFill>
                  <a:schemeClr val="bg1"/>
                </a:solidFill>
                <a:latin typeface="+mn-lt"/>
              </a:rPr>
              <a:t>Details about routable TEP and RL direct are explained later in this deck</a:t>
            </a:r>
          </a:p>
        </p:txBody>
      </p:sp>
    </p:spTree>
    <p:extLst>
      <p:ext uri="{BB962C8B-B14F-4D97-AF65-F5344CB8AC3E}">
        <p14:creationId xmlns:p14="http://schemas.microsoft.com/office/powerpoint/2010/main" val="1654033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Migration/coexistence of a legacy DC network using Remote Leaf</a:t>
            </a:r>
          </a:p>
        </p:txBody>
      </p:sp>
    </p:spTree>
    <p:extLst>
      <p:ext uri="{BB962C8B-B14F-4D97-AF65-F5344CB8AC3E}">
        <p14:creationId xmlns:p14="http://schemas.microsoft.com/office/powerpoint/2010/main" val="3294940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loud 71"/>
          <p:cNvSpPr/>
          <p:nvPr/>
        </p:nvSpPr>
        <p:spPr>
          <a:xfrm>
            <a:off x="1506662" y="2238888"/>
            <a:ext cx="6310343" cy="506099"/>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3" name="Rounded Rectangle 72"/>
          <p:cNvSpPr/>
          <p:nvPr/>
        </p:nvSpPr>
        <p:spPr>
          <a:xfrm>
            <a:off x="5587640" y="2610513"/>
            <a:ext cx="2071624" cy="1419208"/>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76" name="Rounded Rectangle 75"/>
          <p:cNvSpPr/>
          <p:nvPr/>
        </p:nvSpPr>
        <p:spPr>
          <a:xfrm>
            <a:off x="602644" y="2932174"/>
            <a:ext cx="2775011" cy="1266282"/>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p:cNvSpPr/>
          <p:nvPr/>
        </p:nvSpPr>
        <p:spPr>
          <a:xfrm>
            <a:off x="5174570" y="405324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377A3"/>
                </a:solidFill>
                <a:latin typeface="Arial"/>
                <a:ea typeface="ＭＳ Ｐゴシック" panose="020B0600070205080204" pitchFamily="34" charset="-128"/>
                <a:cs typeface="+mn-cs"/>
              </a:rPr>
              <a:t>Existing DC</a:t>
            </a:r>
            <a:endPar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endParaRPr>
          </a:p>
        </p:txBody>
      </p:sp>
      <p:sp>
        <p:nvSpPr>
          <p:cNvPr id="78" name="Rectangle 77"/>
          <p:cNvSpPr/>
          <p:nvPr/>
        </p:nvSpPr>
        <p:spPr>
          <a:xfrm>
            <a:off x="786518" y="4268688"/>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2" name="Title 1"/>
          <p:cNvSpPr>
            <a:spLocks noGrp="1"/>
          </p:cNvSpPr>
          <p:nvPr>
            <p:ph type="title" idx="4294967295"/>
          </p:nvPr>
        </p:nvSpPr>
        <p:spPr>
          <a:xfrm>
            <a:off x="0" y="309563"/>
            <a:ext cx="8266113" cy="434975"/>
          </a:xfrm>
        </p:spPr>
        <p:txBody>
          <a:bodyPr/>
          <a:lstStyle/>
          <a:p>
            <a:r>
              <a:rPr lang="en-US" dirty="0"/>
              <a:t>L2 Domain connected to Remote Leaves</a:t>
            </a:r>
          </a:p>
        </p:txBody>
      </p:sp>
      <p:sp>
        <p:nvSpPr>
          <p:cNvPr id="5" name="Text Placeholder 4"/>
          <p:cNvSpPr>
            <a:spLocks noGrp="1"/>
          </p:cNvSpPr>
          <p:nvPr>
            <p:ph type="body" sz="quarter" idx="4294967295"/>
          </p:nvPr>
        </p:nvSpPr>
        <p:spPr>
          <a:xfrm>
            <a:off x="0" y="739775"/>
            <a:ext cx="8569325" cy="381000"/>
          </a:xfrm>
          <a:prstGeom prst="rect">
            <a:avLst/>
          </a:prstGeom>
        </p:spPr>
        <p:txBody>
          <a:bodyPr/>
          <a:lstStyle/>
          <a:p>
            <a:pPr marL="0" indent="0">
              <a:buNone/>
            </a:pPr>
            <a:r>
              <a:rPr lang="en-US" dirty="0">
                <a:solidFill>
                  <a:srgbClr val="085172"/>
                </a:solidFill>
                <a:latin typeface="Arial" panose="020B0604020202020204" pitchFamily="34" charset="0"/>
                <a:cs typeface="Arial" panose="020B0604020202020204" pitchFamily="34" charset="0"/>
              </a:rPr>
              <a:t>Migration/coexistence of a legacy DC network with a greenfield ACI fabric</a:t>
            </a:r>
          </a:p>
        </p:txBody>
      </p:sp>
      <p:pic>
        <p:nvPicPr>
          <p:cNvPr id="154" name="Picture 15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543" y="3052513"/>
            <a:ext cx="555616" cy="18972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278" y="3066625"/>
            <a:ext cx="555616" cy="175609"/>
          </a:xfrm>
          <a:prstGeom prst="rect">
            <a:avLst/>
          </a:prstGeom>
          <a:noFill/>
          <a:extLst>
            <a:ext uri="{909E8E84-426E-40DD-AFC4-6F175D3DCCD1}">
              <a14:hiddenFill xmlns:a14="http://schemas.microsoft.com/office/drawing/2010/main">
                <a:solidFill>
                  <a:srgbClr val="FFFFFF"/>
                </a:solidFill>
              </a14:hiddenFill>
            </a:ext>
          </a:extLst>
        </p:spPr>
      </p:pic>
      <p:grpSp>
        <p:nvGrpSpPr>
          <p:cNvPr id="168" name="Group 167"/>
          <p:cNvGrpSpPr/>
          <p:nvPr/>
        </p:nvGrpSpPr>
        <p:grpSpPr>
          <a:xfrm>
            <a:off x="719718" y="3084131"/>
            <a:ext cx="2497694" cy="984616"/>
            <a:chOff x="951707" y="2531095"/>
            <a:chExt cx="2937225" cy="1550750"/>
          </a:xfrm>
        </p:grpSpPr>
        <p:pic>
          <p:nvPicPr>
            <p:cNvPr id="169" name="Picture 16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7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75" name="Straight Connector 174"/>
            <p:cNvCxnSpPr>
              <a:stCxn id="171" idx="0"/>
              <a:endCxn id="17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1" idx="0"/>
              <a:endCxn id="16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70" idx="0"/>
              <a:endCxn id="17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0" idx="0"/>
              <a:endCxn id="16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3" idx="0"/>
              <a:endCxn id="17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3" idx="0"/>
              <a:endCxn id="16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2" idx="0"/>
              <a:endCxn id="16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0"/>
              <a:endCxn id="17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850732" y="2999666"/>
            <a:ext cx="573994" cy="380623"/>
            <a:chOff x="614534" y="2759311"/>
            <a:chExt cx="1043267" cy="871763"/>
          </a:xfrm>
        </p:grpSpPr>
        <p:grpSp>
          <p:nvGrpSpPr>
            <p:cNvPr id="186" name="Shape 314"/>
            <p:cNvGrpSpPr/>
            <p:nvPr/>
          </p:nvGrpSpPr>
          <p:grpSpPr>
            <a:xfrm>
              <a:off x="614534" y="2759311"/>
              <a:ext cx="618543" cy="670935"/>
              <a:chOff x="1853" y="592"/>
              <a:chExt cx="2052" cy="2052"/>
            </a:xfrm>
          </p:grpSpPr>
          <p:sp>
            <p:nvSpPr>
              <p:cNvPr id="21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7" name="Shape 314"/>
            <p:cNvGrpSpPr/>
            <p:nvPr/>
          </p:nvGrpSpPr>
          <p:grpSpPr>
            <a:xfrm>
              <a:off x="838797" y="2850027"/>
              <a:ext cx="618543" cy="670935"/>
              <a:chOff x="1853" y="592"/>
              <a:chExt cx="2052" cy="2052"/>
            </a:xfrm>
          </p:grpSpPr>
          <p:sp>
            <p:nvSpPr>
              <p:cNvPr id="20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8" name="Shape 314"/>
            <p:cNvGrpSpPr/>
            <p:nvPr/>
          </p:nvGrpSpPr>
          <p:grpSpPr>
            <a:xfrm>
              <a:off x="1039258" y="2960139"/>
              <a:ext cx="618543" cy="670935"/>
              <a:chOff x="1853" y="592"/>
              <a:chExt cx="2052" cy="2052"/>
            </a:xfrm>
          </p:grpSpPr>
          <p:sp>
            <p:nvSpPr>
              <p:cNvPr id="18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223" name="Freeform 25"/>
          <p:cNvSpPr>
            <a:spLocks/>
          </p:cNvSpPr>
          <p:nvPr/>
        </p:nvSpPr>
        <p:spPr bwMode="auto">
          <a:xfrm>
            <a:off x="5948622" y="3388333"/>
            <a:ext cx="1280611" cy="458985"/>
          </a:xfrm>
          <a:custGeom>
            <a:avLst/>
            <a:gdLst>
              <a:gd name="T0" fmla="*/ 1210 w 1413"/>
              <a:gd name="T1" fmla="*/ 901 h 901"/>
              <a:gd name="T2" fmla="*/ 1413 w 1413"/>
              <a:gd name="T3" fmla="*/ 632 h 901"/>
              <a:gd name="T4" fmla="*/ 1132 w 1413"/>
              <a:gd name="T5" fmla="*/ 352 h 901"/>
              <a:gd name="T6" fmla="*/ 1130 w 1413"/>
              <a:gd name="T7" fmla="*/ 353 h 901"/>
              <a:gd name="T8" fmla="*/ 1131 w 1413"/>
              <a:gd name="T9" fmla="*/ 329 h 901"/>
              <a:gd name="T10" fmla="*/ 803 w 1413"/>
              <a:gd name="T11" fmla="*/ 0 h 901"/>
              <a:gd name="T12" fmla="*/ 510 w 1413"/>
              <a:gd name="T13" fmla="*/ 181 h 901"/>
              <a:gd name="T14" fmla="*/ 406 w 1413"/>
              <a:gd name="T15" fmla="*/ 142 h 901"/>
              <a:gd name="T16" fmla="*/ 237 w 1413"/>
              <a:gd name="T17" fmla="*/ 323 h 901"/>
              <a:gd name="T18" fmla="*/ 241 w 1413"/>
              <a:gd name="T19" fmla="*/ 363 h 901"/>
              <a:gd name="T20" fmla="*/ 0 w 1413"/>
              <a:gd name="T21" fmla="*/ 632 h 901"/>
              <a:gd name="T22" fmla="*/ 238 w 1413"/>
              <a:gd name="T23" fmla="*/ 901 h 901"/>
              <a:gd name="T24" fmla="*/ 1210 w 1413"/>
              <a:gd name="T25"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3" h="901">
                <a:moveTo>
                  <a:pt x="1210" y="901"/>
                </a:moveTo>
                <a:cubicBezTo>
                  <a:pt x="1327" y="867"/>
                  <a:pt x="1413" y="760"/>
                  <a:pt x="1413" y="632"/>
                </a:cubicBezTo>
                <a:cubicBezTo>
                  <a:pt x="1413" y="478"/>
                  <a:pt x="1287" y="352"/>
                  <a:pt x="1132" y="352"/>
                </a:cubicBezTo>
                <a:cubicBezTo>
                  <a:pt x="1131" y="352"/>
                  <a:pt x="1130" y="353"/>
                  <a:pt x="1130" y="353"/>
                </a:cubicBezTo>
                <a:cubicBezTo>
                  <a:pt x="1130" y="345"/>
                  <a:pt x="1131" y="337"/>
                  <a:pt x="1131" y="329"/>
                </a:cubicBezTo>
                <a:cubicBezTo>
                  <a:pt x="1131" y="147"/>
                  <a:pt x="984" y="0"/>
                  <a:pt x="803" y="0"/>
                </a:cubicBezTo>
                <a:cubicBezTo>
                  <a:pt x="675" y="0"/>
                  <a:pt x="564" y="73"/>
                  <a:pt x="510" y="181"/>
                </a:cubicBezTo>
                <a:cubicBezTo>
                  <a:pt x="481" y="156"/>
                  <a:pt x="445" y="142"/>
                  <a:pt x="406" y="142"/>
                </a:cubicBezTo>
                <a:cubicBezTo>
                  <a:pt x="313" y="142"/>
                  <a:pt x="237" y="223"/>
                  <a:pt x="237" y="323"/>
                </a:cubicBezTo>
                <a:cubicBezTo>
                  <a:pt x="237" y="336"/>
                  <a:pt x="239" y="350"/>
                  <a:pt x="241" y="363"/>
                </a:cubicBezTo>
                <a:cubicBezTo>
                  <a:pt x="105" y="377"/>
                  <a:pt x="0" y="492"/>
                  <a:pt x="0" y="632"/>
                </a:cubicBezTo>
                <a:cubicBezTo>
                  <a:pt x="0" y="771"/>
                  <a:pt x="104" y="885"/>
                  <a:pt x="238" y="901"/>
                </a:cubicBezTo>
                <a:lnTo>
                  <a:pt x="1210" y="901"/>
                </a:lnTo>
                <a:close/>
              </a:path>
            </a:pathLst>
          </a:custGeom>
          <a:solidFill>
            <a:schemeClr val="accent4">
              <a:lumMod val="60000"/>
              <a:lumOff val="40000"/>
            </a:schemeClr>
          </a:solidFill>
          <a:ln w="15875">
            <a:noFill/>
          </a:ln>
          <a:effectLst/>
        </p:spPr>
        <p:txBody>
          <a:bodyPr vert="horz" wrap="square" lIns="68580" tIns="34290" rIns="68580" bIns="34290" numCol="1" anchor="t" anchorCtr="0" compatLnSpc="1">
            <a:prstTxWarp prst="textNoShape">
              <a:avLst/>
            </a:prstTxWarp>
          </a:bodyP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C2C2C"/>
              </a:solidFill>
              <a:effectLst/>
              <a:uLnTx/>
              <a:uFillTx/>
              <a:latin typeface="CiscoSansTT"/>
              <a:ea typeface="ＭＳ Ｐゴシック" charset="0"/>
              <a:cs typeface="+mn-cs"/>
            </a:endParaRPr>
          </a:p>
        </p:txBody>
      </p:sp>
      <p:cxnSp>
        <p:nvCxnSpPr>
          <p:cNvPr id="13" name="Straight Connector 12"/>
          <p:cNvCxnSpPr>
            <a:cxnSpLocks/>
            <a:stCxn id="155" idx="2"/>
            <a:endCxn id="223" idx="5"/>
          </p:cNvCxnSpPr>
          <p:nvPr/>
        </p:nvCxnSpPr>
        <p:spPr>
          <a:xfrm>
            <a:off x="6209086" y="3242234"/>
            <a:ext cx="467300" cy="146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stCxn id="223" idx="5"/>
            <a:endCxn id="154" idx="2"/>
          </p:cNvCxnSpPr>
          <p:nvPr/>
        </p:nvCxnSpPr>
        <p:spPr>
          <a:xfrm flipV="1">
            <a:off x="6676386" y="3242235"/>
            <a:ext cx="381965" cy="1460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6466322" y="3491252"/>
            <a:ext cx="482824" cy="307777"/>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L2  </a:t>
            </a:r>
          </a:p>
        </p:txBody>
      </p:sp>
      <p:cxnSp>
        <p:nvCxnSpPr>
          <p:cNvPr id="75" name="Straight Connector 74"/>
          <p:cNvCxnSpPr>
            <a:cxnSpLocks/>
            <a:endCxn id="154" idx="0"/>
          </p:cNvCxnSpPr>
          <p:nvPr/>
        </p:nvCxnSpPr>
        <p:spPr>
          <a:xfrm>
            <a:off x="6788965" y="2549503"/>
            <a:ext cx="269386" cy="50301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stCxn id="155" idx="0"/>
          </p:cNvCxnSpPr>
          <p:nvPr/>
        </p:nvCxnSpPr>
        <p:spPr>
          <a:xfrm flipH="1" flipV="1">
            <a:off x="6087846" y="2630213"/>
            <a:ext cx="121240" cy="43641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154" idx="0"/>
          </p:cNvCxnSpPr>
          <p:nvPr/>
        </p:nvCxnSpPr>
        <p:spPr>
          <a:xfrm flipH="1" flipV="1">
            <a:off x="6065799" y="2638041"/>
            <a:ext cx="992552" cy="41447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2" name="Left-Right Arrow 81"/>
          <p:cNvSpPr/>
          <p:nvPr/>
        </p:nvSpPr>
        <p:spPr>
          <a:xfrm>
            <a:off x="6479687" y="3068727"/>
            <a:ext cx="286540" cy="114339"/>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016" y="2474682"/>
            <a:ext cx="377576"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 name="Straight Connector 16"/>
          <p:cNvCxnSpPr>
            <a:cxnSpLocks/>
            <a:stCxn id="174" idx="0"/>
            <a:endCxn id="87" idx="1"/>
          </p:cNvCxnSpPr>
          <p:nvPr/>
        </p:nvCxnSpPr>
        <p:spPr>
          <a:xfrm flipV="1">
            <a:off x="1807537" y="2739611"/>
            <a:ext cx="1098429" cy="3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stCxn id="87" idx="1"/>
            <a:endCxn id="169" idx="0"/>
          </p:cNvCxnSpPr>
          <p:nvPr/>
        </p:nvCxnSpPr>
        <p:spPr>
          <a:xfrm flipH="1">
            <a:off x="2266291" y="2739611"/>
            <a:ext cx="639675" cy="354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174" idx="0"/>
          </p:cNvCxnSpPr>
          <p:nvPr/>
        </p:nvCxnSpPr>
        <p:spPr>
          <a:xfrm flipV="1">
            <a:off x="1807537" y="2763795"/>
            <a:ext cx="221439" cy="320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a:endCxn id="169" idx="0"/>
          </p:cNvCxnSpPr>
          <p:nvPr/>
        </p:nvCxnSpPr>
        <p:spPr>
          <a:xfrm>
            <a:off x="2028976" y="2763795"/>
            <a:ext cx="237315" cy="329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966" y="2565856"/>
            <a:ext cx="377576"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83" name="Oval 82"/>
          <p:cNvSpPr/>
          <p:nvPr/>
        </p:nvSpPr>
        <p:spPr>
          <a:xfrm>
            <a:off x="6530369" y="3310551"/>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94" name="TextBox 93">
            <a:extLst>
              <a:ext uri="{FF2B5EF4-FFF2-40B4-BE49-F238E27FC236}">
                <a16:creationId xmlns:a16="http://schemas.microsoft.com/office/drawing/2014/main" id="{65DCF65E-778C-4C58-8686-D6BC1EBD7BB6}"/>
              </a:ext>
            </a:extLst>
          </p:cNvPr>
          <p:cNvSpPr txBox="1"/>
          <p:nvPr/>
        </p:nvSpPr>
        <p:spPr>
          <a:xfrm>
            <a:off x="156876" y="1215489"/>
            <a:ext cx="4496122" cy="1138773"/>
          </a:xfrm>
          <a:prstGeom prst="rect">
            <a:avLst/>
          </a:prstGeom>
          <a:noFill/>
        </p:spPr>
        <p:txBody>
          <a:bodyPr wrap="square" rtlCol="0">
            <a:spAutoFit/>
          </a:bodyPr>
          <a:lstStyle/>
          <a:p>
            <a:pPr marL="380990" indent="-380990" defTabSz="609585">
              <a:buFont typeface="Wingdings" panose="05000000000000000000" pitchFamily="2" charset="2"/>
              <a:buChar char="ü"/>
            </a:pPr>
            <a:r>
              <a:rPr lang="en-US" sz="1200" dirty="0">
                <a:solidFill>
                  <a:srgbClr val="085172"/>
                </a:solidFill>
                <a:latin typeface="Arial" panose="020B0604020202020204" pitchFamily="34" charset="0"/>
                <a:cs typeface="Arial" panose="020B0604020202020204" pitchFamily="34" charset="0"/>
              </a:rPr>
              <a:t>Simplest form of DCI for migration</a:t>
            </a:r>
          </a:p>
          <a:p>
            <a:pPr marL="380990" indent="-380990" defTabSz="609585">
              <a:buFont typeface="Wingdings" panose="05000000000000000000" pitchFamily="2" charset="2"/>
              <a:buChar char="ü"/>
            </a:pPr>
            <a:r>
              <a:rPr lang="en-US" sz="1200" dirty="0">
                <a:solidFill>
                  <a:srgbClr val="085172"/>
                </a:solidFill>
                <a:latin typeface="Arial" panose="020B0604020202020204" pitchFamily="34" charset="0"/>
                <a:cs typeface="Arial" panose="020B0604020202020204" pitchFamily="34" charset="0"/>
              </a:rPr>
              <a:t>Workload migration using VLAN extension between DCs</a:t>
            </a:r>
          </a:p>
          <a:p>
            <a:pPr marL="380990" indent="-380990" defTabSz="609585">
              <a:buFont typeface="Wingdings" panose="05000000000000000000" pitchFamily="2" charset="2"/>
              <a:buChar char="ü"/>
            </a:pPr>
            <a:r>
              <a:rPr lang="en-US" sz="1200" dirty="0">
                <a:solidFill>
                  <a:srgbClr val="085172"/>
                </a:solidFill>
                <a:latin typeface="Arial" panose="020B0604020202020204" pitchFamily="34" charset="0"/>
                <a:cs typeface="Arial" panose="020B0604020202020204" pitchFamily="34" charset="0"/>
              </a:rPr>
              <a:t>Same technology for DC and DCI</a:t>
            </a:r>
          </a:p>
          <a:p>
            <a:pPr marL="380990" indent="-380990" defTabSz="609585">
              <a:buFont typeface="Wingdings" panose="05000000000000000000" pitchFamily="2" charset="2"/>
              <a:buChar char="ü"/>
            </a:pPr>
            <a:endParaRPr lang="en-US" dirty="0">
              <a:solidFill>
                <a:srgbClr val="085172"/>
              </a:solidFill>
              <a:latin typeface="Arial" panose="020B0604020202020204" pitchFamily="34" charset="0"/>
              <a:cs typeface="Arial" panose="020B0604020202020204" pitchFamily="34" charset="0"/>
            </a:endParaRPr>
          </a:p>
          <a:p>
            <a:pPr marL="380990" indent="-380990" defTabSz="609585">
              <a:buFont typeface="Arial" panose="020B0604020202020204" pitchFamily="34" charset="0"/>
              <a:buChar char="•"/>
            </a:pPr>
            <a:endParaRPr lang="en-US" sz="1400" dirty="0">
              <a:solidFill>
                <a:srgbClr val="085172"/>
              </a:solidFill>
              <a:latin typeface="Arial" panose="020B0604020202020204" pitchFamily="34" charset="0"/>
              <a:cs typeface="Arial" panose="020B0604020202020204" pitchFamily="34" charset="0"/>
            </a:endParaRPr>
          </a:p>
        </p:txBody>
      </p:sp>
      <p:pic>
        <p:nvPicPr>
          <p:cNvPr id="71"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791" y="2456458"/>
            <a:ext cx="377576"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0" name="Straight Connector 79"/>
          <p:cNvCxnSpPr>
            <a:cxnSpLocks/>
            <a:endCxn id="155" idx="0"/>
          </p:cNvCxnSpPr>
          <p:nvPr/>
        </p:nvCxnSpPr>
        <p:spPr>
          <a:xfrm flipH="1">
            <a:off x="6209086" y="2549503"/>
            <a:ext cx="599398" cy="51712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74"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095" y="2344317"/>
            <a:ext cx="372156" cy="347510"/>
          </a:xfrm>
          <a:prstGeom prst="rect">
            <a:avLst/>
          </a:prstGeom>
          <a:noFill/>
          <a:extLst>
            <a:ext uri="{909E8E84-426E-40dd-AFC4-6F175D3DCCD1}">
              <a14:hiddenFill xmlns=""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AAE4E2EE-20FC-4EE4-BC10-BD840A4D1C41}"/>
              </a:ext>
            </a:extLst>
          </p:cNvPr>
          <p:cNvSpPr txBox="1"/>
          <p:nvPr/>
        </p:nvSpPr>
        <p:spPr>
          <a:xfrm>
            <a:off x="4652998" y="1219132"/>
            <a:ext cx="4756561" cy="461665"/>
          </a:xfrm>
          <a:prstGeom prst="rect">
            <a:avLst/>
          </a:prstGeom>
          <a:noFill/>
        </p:spPr>
        <p:txBody>
          <a:bodyPr wrap="square" rtlCol="0">
            <a:spAutoFit/>
          </a:bodyPr>
          <a:lstStyle/>
          <a:p>
            <a:pPr marL="380990" indent="-380990" defTabSz="609585">
              <a:buFont typeface="Wingdings" panose="05000000000000000000" pitchFamily="2" charset="2"/>
              <a:buChar char="ü"/>
            </a:pPr>
            <a:r>
              <a:rPr lang="en-US" sz="1200" dirty="0">
                <a:solidFill>
                  <a:srgbClr val="085172"/>
                </a:solidFill>
                <a:latin typeface="Arial" panose="020B0604020202020204" pitchFamily="34" charset="0"/>
                <a:cs typeface="Arial" panose="020B0604020202020204" pitchFamily="34" charset="0"/>
              </a:rPr>
              <a:t>Consistent distributed GW on ACI leaf</a:t>
            </a:r>
          </a:p>
          <a:p>
            <a:pPr marL="380990" indent="-380990" defTabSz="609585">
              <a:buFont typeface="Wingdings" panose="05000000000000000000" pitchFamily="2" charset="2"/>
              <a:buChar char="ü"/>
            </a:pPr>
            <a:r>
              <a:rPr lang="en-US" sz="1200" dirty="0">
                <a:solidFill>
                  <a:srgbClr val="085172"/>
                </a:solidFill>
                <a:latin typeface="Arial" panose="020B0604020202020204" pitchFamily="34" charset="0"/>
                <a:cs typeface="Arial" panose="020B0604020202020204" pitchFamily="34" charset="0"/>
              </a:rPr>
              <a:t>Consistent policy</a:t>
            </a:r>
          </a:p>
        </p:txBody>
      </p:sp>
    </p:spTree>
    <p:extLst>
      <p:ext uri="{BB962C8B-B14F-4D97-AF65-F5344CB8AC3E}">
        <p14:creationId xmlns:p14="http://schemas.microsoft.com/office/powerpoint/2010/main" val="669601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loud 71"/>
          <p:cNvSpPr/>
          <p:nvPr/>
        </p:nvSpPr>
        <p:spPr>
          <a:xfrm>
            <a:off x="1552006" y="1048721"/>
            <a:ext cx="5223249" cy="58579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3" name="Rounded Rectangle 72"/>
          <p:cNvSpPr/>
          <p:nvPr/>
        </p:nvSpPr>
        <p:spPr>
          <a:xfrm>
            <a:off x="4490451" y="1687345"/>
            <a:ext cx="4526458" cy="2413359"/>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76" name="Rounded Rectangle 75"/>
          <p:cNvSpPr/>
          <p:nvPr/>
        </p:nvSpPr>
        <p:spPr>
          <a:xfrm>
            <a:off x="97228" y="1776100"/>
            <a:ext cx="3891385" cy="2140605"/>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8" name="Rectangle 77"/>
          <p:cNvSpPr/>
          <p:nvPr/>
        </p:nvSpPr>
        <p:spPr>
          <a:xfrm>
            <a:off x="459884" y="4033850"/>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2" name="Title 1"/>
          <p:cNvSpPr>
            <a:spLocks noGrp="1"/>
          </p:cNvSpPr>
          <p:nvPr>
            <p:ph type="title" idx="4294967295"/>
          </p:nvPr>
        </p:nvSpPr>
        <p:spPr>
          <a:xfrm>
            <a:off x="0" y="152400"/>
            <a:ext cx="8266113" cy="434975"/>
          </a:xfrm>
        </p:spPr>
        <p:txBody>
          <a:bodyPr/>
          <a:lstStyle/>
          <a:p>
            <a:r>
              <a:rPr lang="en-US" dirty="0"/>
              <a:t>VLAN extension from existing DC to ACI Main DC </a:t>
            </a:r>
          </a:p>
        </p:txBody>
      </p:sp>
      <p:pic>
        <p:nvPicPr>
          <p:cNvPr id="154" name="Picture 15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0728" y="2036248"/>
            <a:ext cx="555616" cy="27348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737" y="2056535"/>
            <a:ext cx="555616" cy="265954"/>
          </a:xfrm>
          <a:prstGeom prst="rect">
            <a:avLst/>
          </a:prstGeom>
          <a:noFill/>
          <a:extLst>
            <a:ext uri="{909E8E84-426E-40DD-AFC4-6F175D3DCCD1}">
              <a14:hiddenFill xmlns:a14="http://schemas.microsoft.com/office/drawing/2010/main">
                <a:solidFill>
                  <a:srgbClr val="FFFFFF"/>
                </a:solidFill>
              </a14:hiddenFill>
            </a:ext>
          </a:extLst>
        </p:spPr>
      </p:pic>
      <p:grpSp>
        <p:nvGrpSpPr>
          <p:cNvPr id="168" name="Group 167"/>
          <p:cNvGrpSpPr/>
          <p:nvPr/>
        </p:nvGrpSpPr>
        <p:grpSpPr>
          <a:xfrm>
            <a:off x="265688" y="1955197"/>
            <a:ext cx="3420706" cy="874804"/>
            <a:chOff x="951707" y="2531095"/>
            <a:chExt cx="2937225" cy="1550750"/>
          </a:xfrm>
        </p:grpSpPr>
        <p:pic>
          <p:nvPicPr>
            <p:cNvPr id="169" name="Picture 16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7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75" name="Straight Connector 174"/>
            <p:cNvCxnSpPr>
              <a:stCxn id="171" idx="0"/>
              <a:endCxn id="17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1" idx="0"/>
              <a:endCxn id="16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70" idx="0"/>
              <a:endCxn id="17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70" idx="0"/>
              <a:endCxn id="16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3" idx="0"/>
              <a:endCxn id="17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3" idx="0"/>
              <a:endCxn id="16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2" idx="0"/>
              <a:endCxn id="16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0"/>
              <a:endCxn id="17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p:nvGrpSpPr>
        <p:grpSpPr>
          <a:xfrm>
            <a:off x="282552" y="1970605"/>
            <a:ext cx="754493" cy="502291"/>
            <a:chOff x="614534" y="2759311"/>
            <a:chExt cx="1043267" cy="871763"/>
          </a:xfrm>
        </p:grpSpPr>
        <p:grpSp>
          <p:nvGrpSpPr>
            <p:cNvPr id="186" name="Shape 314"/>
            <p:cNvGrpSpPr/>
            <p:nvPr/>
          </p:nvGrpSpPr>
          <p:grpSpPr>
            <a:xfrm>
              <a:off x="614534" y="2759311"/>
              <a:ext cx="618543" cy="670935"/>
              <a:chOff x="1853" y="592"/>
              <a:chExt cx="2052" cy="2052"/>
            </a:xfrm>
          </p:grpSpPr>
          <p:sp>
            <p:nvSpPr>
              <p:cNvPr id="21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7" name="Shape 314"/>
            <p:cNvGrpSpPr/>
            <p:nvPr/>
          </p:nvGrpSpPr>
          <p:grpSpPr>
            <a:xfrm>
              <a:off x="838797" y="2850027"/>
              <a:ext cx="618543" cy="670935"/>
              <a:chOff x="1853" y="592"/>
              <a:chExt cx="2052" cy="2052"/>
            </a:xfrm>
          </p:grpSpPr>
          <p:sp>
            <p:nvSpPr>
              <p:cNvPr id="20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88" name="Shape 314"/>
            <p:cNvGrpSpPr/>
            <p:nvPr/>
          </p:nvGrpSpPr>
          <p:grpSpPr>
            <a:xfrm>
              <a:off x="1039258" y="2960139"/>
              <a:ext cx="618543" cy="670935"/>
              <a:chOff x="1853" y="592"/>
              <a:chExt cx="2052" cy="2052"/>
            </a:xfrm>
          </p:grpSpPr>
          <p:sp>
            <p:nvSpPr>
              <p:cNvPr id="18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13" name="Straight Connector 12"/>
          <p:cNvCxnSpPr>
            <a:cxnSpLocks/>
            <a:stCxn id="155" idx="2"/>
            <a:endCxn id="92" idx="0"/>
          </p:cNvCxnSpPr>
          <p:nvPr/>
        </p:nvCxnSpPr>
        <p:spPr>
          <a:xfrm>
            <a:off x="7124545" y="2322489"/>
            <a:ext cx="6691" cy="485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411" y="1318755"/>
            <a:ext cx="471964"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64" y="1185084"/>
            <a:ext cx="465189"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5" name="Straight Connector 74"/>
          <p:cNvCxnSpPr>
            <a:cxnSpLocks/>
            <a:stCxn id="74" idx="3"/>
            <a:endCxn id="154" idx="0"/>
          </p:cNvCxnSpPr>
          <p:nvPr/>
        </p:nvCxnSpPr>
        <p:spPr>
          <a:xfrm>
            <a:off x="6676253" y="1358839"/>
            <a:ext cx="1862283" cy="6774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stCxn id="155" idx="0"/>
            <a:endCxn id="71" idx="3"/>
          </p:cNvCxnSpPr>
          <p:nvPr/>
        </p:nvCxnSpPr>
        <p:spPr>
          <a:xfrm flipH="1" flipV="1">
            <a:off x="5991375" y="1492510"/>
            <a:ext cx="1133170" cy="5640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a:stCxn id="74" idx="3"/>
            <a:endCxn id="155" idx="0"/>
          </p:cNvCxnSpPr>
          <p:nvPr/>
        </p:nvCxnSpPr>
        <p:spPr>
          <a:xfrm>
            <a:off x="6676253" y="1358839"/>
            <a:ext cx="448292" cy="69769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154" idx="0"/>
            <a:endCxn id="71" idx="3"/>
          </p:cNvCxnSpPr>
          <p:nvPr/>
        </p:nvCxnSpPr>
        <p:spPr>
          <a:xfrm flipH="1" flipV="1">
            <a:off x="5991375" y="1492510"/>
            <a:ext cx="2547161" cy="54373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2" name="Left-Right Arrow 81"/>
          <p:cNvSpPr/>
          <p:nvPr/>
        </p:nvSpPr>
        <p:spPr>
          <a:xfrm>
            <a:off x="7446398" y="2136221"/>
            <a:ext cx="800014" cy="131194"/>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754" y="1437292"/>
            <a:ext cx="377576"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7" name="Straight Connector 16"/>
          <p:cNvCxnSpPr>
            <a:cxnSpLocks/>
            <a:stCxn id="174" idx="0"/>
          </p:cNvCxnSpPr>
          <p:nvPr/>
        </p:nvCxnSpPr>
        <p:spPr>
          <a:xfrm flipV="1">
            <a:off x="1755507" y="1473953"/>
            <a:ext cx="377178" cy="481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a:endCxn id="169" idx="0"/>
          </p:cNvCxnSpPr>
          <p:nvPr/>
        </p:nvCxnSpPr>
        <p:spPr>
          <a:xfrm>
            <a:off x="2111441" y="1473952"/>
            <a:ext cx="272350" cy="4897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174" idx="0"/>
            <a:endCxn id="88" idx="1"/>
          </p:cNvCxnSpPr>
          <p:nvPr/>
        </p:nvCxnSpPr>
        <p:spPr>
          <a:xfrm flipV="1">
            <a:off x="1755507" y="1611047"/>
            <a:ext cx="1035247" cy="344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a:stCxn id="88" idx="1"/>
            <a:endCxn id="169" idx="0"/>
          </p:cNvCxnSpPr>
          <p:nvPr/>
        </p:nvCxnSpPr>
        <p:spPr>
          <a:xfrm flipH="1">
            <a:off x="2383791" y="1611047"/>
            <a:ext cx="406963" cy="352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897" y="1269943"/>
            <a:ext cx="377576"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9" descr="C:\Users\ecoffey\AppData\Local\Temp\Rar$DRa0.608\30080_Device_switch_default_24.png">
            <a:extLst>
              <a:ext uri="{FF2B5EF4-FFF2-40B4-BE49-F238E27FC236}">
                <a16:creationId xmlns:a16="http://schemas.microsoft.com/office/drawing/2014/main" id="{20B2AC8B-572C-4BC7-B771-AA81ECD8CA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7857" y="2834305"/>
            <a:ext cx="494633" cy="30791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 descr="C:\Users\ecoffey\AppData\Local\Temp\Rar$DRa0.608\30080_Device_switch_default_24.png">
            <a:extLst>
              <a:ext uri="{FF2B5EF4-FFF2-40B4-BE49-F238E27FC236}">
                <a16:creationId xmlns:a16="http://schemas.microsoft.com/office/drawing/2014/main" id="{A159E294-5757-4EC6-ADD1-708792784E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919" y="2807802"/>
            <a:ext cx="494633" cy="30791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6C15EEA6-FADA-4E89-B10F-72C0C98D02EE}"/>
              </a:ext>
            </a:extLst>
          </p:cNvPr>
          <p:cNvCxnSpPr>
            <a:stCxn id="92" idx="0"/>
            <a:endCxn id="154" idx="2"/>
          </p:cNvCxnSpPr>
          <p:nvPr/>
        </p:nvCxnSpPr>
        <p:spPr>
          <a:xfrm flipV="1">
            <a:off x="7131236" y="2309729"/>
            <a:ext cx="1407300" cy="4980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6409F8-77DE-43B0-AF30-08F0745889CA}"/>
              </a:ext>
            </a:extLst>
          </p:cNvPr>
          <p:cNvCxnSpPr>
            <a:stCxn id="155" idx="2"/>
            <a:endCxn id="91" idx="0"/>
          </p:cNvCxnSpPr>
          <p:nvPr/>
        </p:nvCxnSpPr>
        <p:spPr>
          <a:xfrm>
            <a:off x="7124545" y="2322489"/>
            <a:ext cx="1440629" cy="511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788F9A-7F4D-4F7B-B75A-16560F49B4CE}"/>
              </a:ext>
            </a:extLst>
          </p:cNvPr>
          <p:cNvCxnSpPr>
            <a:cxnSpLocks/>
            <a:stCxn id="91" idx="0"/>
            <a:endCxn id="154" idx="2"/>
          </p:cNvCxnSpPr>
          <p:nvPr/>
        </p:nvCxnSpPr>
        <p:spPr>
          <a:xfrm flipH="1" flipV="1">
            <a:off x="8538536" y="2309729"/>
            <a:ext cx="26638" cy="524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7" name="Picture 11" descr="C:\Users\ecoffey\AppData\Local\Temp\Rar$DRa0.324\30072_Device_server_default_64.png">
            <a:extLst>
              <a:ext uri="{FF2B5EF4-FFF2-40B4-BE49-F238E27FC236}">
                <a16:creationId xmlns:a16="http://schemas.microsoft.com/office/drawing/2014/main" id="{3F8AD2F6-AC40-4702-AFB7-131A71CCB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779" y="3403516"/>
            <a:ext cx="281748" cy="30553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1" descr="C:\Users\ecoffey\AppData\Local\Temp\Rar$DRa0.324\30072_Device_server_default_64.png">
            <a:extLst>
              <a:ext uri="{FF2B5EF4-FFF2-40B4-BE49-F238E27FC236}">
                <a16:creationId xmlns:a16="http://schemas.microsoft.com/office/drawing/2014/main" id="{09E6E7DD-DC8F-4F38-A98A-500181CA9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6185" y="3469658"/>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4B53E77B-E13B-430C-92A3-22B1C16A01C1}"/>
              </a:ext>
            </a:extLst>
          </p:cNvPr>
          <p:cNvCxnSpPr>
            <a:stCxn id="92" idx="2"/>
            <a:endCxn id="127" idx="0"/>
          </p:cNvCxnSpPr>
          <p:nvPr/>
        </p:nvCxnSpPr>
        <p:spPr>
          <a:xfrm>
            <a:off x="7131236" y="3115717"/>
            <a:ext cx="7417" cy="287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CCF93E-4780-4782-BFF2-2A88B0CC8734}"/>
              </a:ext>
            </a:extLst>
          </p:cNvPr>
          <p:cNvCxnSpPr>
            <a:stCxn id="127" idx="0"/>
            <a:endCxn id="91" idx="2"/>
          </p:cNvCxnSpPr>
          <p:nvPr/>
        </p:nvCxnSpPr>
        <p:spPr>
          <a:xfrm flipV="1">
            <a:off x="7138653" y="3142220"/>
            <a:ext cx="1426521" cy="261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E58C765-D58E-45B6-9D3E-74A83B7FA63D}"/>
              </a:ext>
            </a:extLst>
          </p:cNvPr>
          <p:cNvCxnSpPr>
            <a:stCxn id="92" idx="2"/>
            <a:endCxn id="128" idx="0"/>
          </p:cNvCxnSpPr>
          <p:nvPr/>
        </p:nvCxnSpPr>
        <p:spPr>
          <a:xfrm>
            <a:off x="7131236" y="3115717"/>
            <a:ext cx="1455823" cy="353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5F04201-9325-462E-9441-0AD2A77C8463}"/>
              </a:ext>
            </a:extLst>
          </p:cNvPr>
          <p:cNvCxnSpPr>
            <a:stCxn id="91" idx="2"/>
            <a:endCxn id="128" idx="0"/>
          </p:cNvCxnSpPr>
          <p:nvPr/>
        </p:nvCxnSpPr>
        <p:spPr>
          <a:xfrm>
            <a:off x="8565174" y="3142220"/>
            <a:ext cx="21885" cy="327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37A837B6-A5AE-4778-945D-6F8D447F8BCE}"/>
              </a:ext>
            </a:extLst>
          </p:cNvPr>
          <p:cNvSpPr/>
          <p:nvPr/>
        </p:nvSpPr>
        <p:spPr>
          <a:xfrm rot="10800000">
            <a:off x="7093921" y="3305586"/>
            <a:ext cx="323682" cy="7955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53" name="Picture 150" descr="ICON_VM_basic_label_Q308">
            <a:extLst>
              <a:ext uri="{FF2B5EF4-FFF2-40B4-BE49-F238E27FC236}">
                <a16:creationId xmlns:a16="http://schemas.microsoft.com/office/drawing/2014/main" id="{413773E8-267F-47CF-A534-C887F50EC46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17006" y="3736635"/>
            <a:ext cx="267215" cy="263902"/>
          </a:xfrm>
          <a:prstGeom prst="rect">
            <a:avLst/>
          </a:prstGeom>
          <a:noFill/>
          <a:ln w="9525">
            <a:noFill/>
            <a:miter lim="800000"/>
            <a:headEnd/>
            <a:tailEnd/>
          </a:ln>
        </p:spPr>
      </p:pic>
      <p:pic>
        <p:nvPicPr>
          <p:cNvPr id="156" name="Picture 150" descr="ICON_VM_basic_label_Q308">
            <a:extLst>
              <a:ext uri="{FF2B5EF4-FFF2-40B4-BE49-F238E27FC236}">
                <a16:creationId xmlns:a16="http://schemas.microsoft.com/office/drawing/2014/main" id="{04DDBDAD-15AD-4FC1-B419-F2E8A605B93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60718" y="3803687"/>
            <a:ext cx="267215" cy="263902"/>
          </a:xfrm>
          <a:prstGeom prst="rect">
            <a:avLst/>
          </a:prstGeom>
          <a:noFill/>
          <a:ln w="9525">
            <a:noFill/>
            <a:miter lim="800000"/>
            <a:headEnd/>
            <a:tailEnd/>
          </a:ln>
        </p:spPr>
      </p:pic>
      <p:sp>
        <p:nvSpPr>
          <p:cNvPr id="65" name="Rectangle 64">
            <a:extLst>
              <a:ext uri="{FF2B5EF4-FFF2-40B4-BE49-F238E27FC236}">
                <a16:creationId xmlns:a16="http://schemas.microsoft.com/office/drawing/2014/main" id="{A7B33C54-21E9-401D-8346-D7C20E4959D2}"/>
              </a:ext>
            </a:extLst>
          </p:cNvPr>
          <p:cNvSpPr/>
          <p:nvPr/>
        </p:nvSpPr>
        <p:spPr>
          <a:xfrm>
            <a:off x="5284318" y="3572854"/>
            <a:ext cx="1588120" cy="461665"/>
          </a:xfrm>
          <a:prstGeom prst="rect">
            <a:avLst/>
          </a:prstGeom>
          <a:noFill/>
          <a:ln>
            <a:solidFill>
              <a:schemeClr val="tx1"/>
            </a:solidFill>
          </a:ln>
        </p:spPr>
        <p:txBody>
          <a:bodyPr wrap="square" rtlCol="0">
            <a:spAutoFit/>
          </a:bodyPr>
          <a:lstStyle/>
          <a:p>
            <a:r>
              <a:rPr lang="en-US" sz="1200" dirty="0">
                <a:solidFill>
                  <a:srgbClr val="085172"/>
                </a:solidFill>
                <a:latin typeface="Arial" panose="020B0604020202020204" pitchFamily="34" charset="0"/>
                <a:cs typeface="Arial" panose="020B0604020202020204" pitchFamily="34" charset="0"/>
              </a:rPr>
              <a:t>VLAN 100 in legacy environment</a:t>
            </a:r>
          </a:p>
        </p:txBody>
      </p:sp>
      <p:pic>
        <p:nvPicPr>
          <p:cNvPr id="158" name="Picture 11" descr="C:\Users\ecoffey\AppData\Local\Temp\Rar$DRa0.324\30072_Device_server_default_64.png">
            <a:extLst>
              <a:ext uri="{FF2B5EF4-FFF2-40B4-BE49-F238E27FC236}">
                <a16:creationId xmlns:a16="http://schemas.microsoft.com/office/drawing/2014/main" id="{45804C32-6B4B-4603-A505-A04091509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51" y="3108989"/>
            <a:ext cx="281748" cy="305539"/>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1" descr="C:\Users\ecoffey\AppData\Local\Temp\Rar$DRa0.324\30072_Device_server_default_64.png">
            <a:extLst>
              <a:ext uri="{FF2B5EF4-FFF2-40B4-BE49-F238E27FC236}">
                <a16:creationId xmlns:a16="http://schemas.microsoft.com/office/drawing/2014/main" id="{D842BC56-F18F-4327-83B6-8DED84CD5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265" y="309824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162" name="Straight Connector 161">
            <a:extLst>
              <a:ext uri="{FF2B5EF4-FFF2-40B4-BE49-F238E27FC236}">
                <a16:creationId xmlns:a16="http://schemas.microsoft.com/office/drawing/2014/main" id="{42EF2EB2-35D4-4938-A5A6-7A0237207268}"/>
              </a:ext>
            </a:extLst>
          </p:cNvPr>
          <p:cNvCxnSpPr>
            <a:endCxn id="158" idx="0"/>
          </p:cNvCxnSpPr>
          <p:nvPr/>
        </p:nvCxnSpPr>
        <p:spPr>
          <a:xfrm>
            <a:off x="556607" y="2814807"/>
            <a:ext cx="51418" cy="294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58C8B95-1EAE-4BFE-926A-35506556BE07}"/>
              </a:ext>
            </a:extLst>
          </p:cNvPr>
          <p:cNvCxnSpPr>
            <a:stCxn id="158" idx="0"/>
          </p:cNvCxnSpPr>
          <p:nvPr/>
        </p:nvCxnSpPr>
        <p:spPr>
          <a:xfrm flipV="1">
            <a:off x="608025" y="2823078"/>
            <a:ext cx="773722" cy="285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1AFF6C4-E631-4B36-8EB9-8CAE334400D2}"/>
              </a:ext>
            </a:extLst>
          </p:cNvPr>
          <p:cNvCxnSpPr>
            <a:endCxn id="159" idx="0"/>
          </p:cNvCxnSpPr>
          <p:nvPr/>
        </p:nvCxnSpPr>
        <p:spPr>
          <a:xfrm>
            <a:off x="556607" y="2814807"/>
            <a:ext cx="920532" cy="283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87C88B71-CBBE-4F9A-874E-03CF95CCE73F}"/>
              </a:ext>
            </a:extLst>
          </p:cNvPr>
          <p:cNvCxnSpPr>
            <a:endCxn id="159" idx="0"/>
          </p:cNvCxnSpPr>
          <p:nvPr/>
        </p:nvCxnSpPr>
        <p:spPr>
          <a:xfrm>
            <a:off x="1381747" y="2823078"/>
            <a:ext cx="95392" cy="275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2E102D05-6BAC-4EDD-9585-D5C93D38CBFB}"/>
              </a:ext>
            </a:extLst>
          </p:cNvPr>
          <p:cNvSpPr/>
          <p:nvPr/>
        </p:nvSpPr>
        <p:spPr>
          <a:xfrm rot="10800000">
            <a:off x="530193" y="3005745"/>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222" name="Picture 150" descr="ICON_VM_basic_label_Q308">
            <a:extLst>
              <a:ext uri="{FF2B5EF4-FFF2-40B4-BE49-F238E27FC236}">
                <a16:creationId xmlns:a16="http://schemas.microsoft.com/office/drawing/2014/main" id="{595C5A03-5D17-414D-8BA8-F650E9A369A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1684" y="3434495"/>
            <a:ext cx="267215" cy="263902"/>
          </a:xfrm>
          <a:prstGeom prst="rect">
            <a:avLst/>
          </a:prstGeom>
          <a:noFill/>
          <a:ln w="9525">
            <a:noFill/>
            <a:miter lim="800000"/>
            <a:headEnd/>
            <a:tailEnd/>
          </a:ln>
        </p:spPr>
      </p:pic>
      <p:pic>
        <p:nvPicPr>
          <p:cNvPr id="224" name="Picture 150" descr="ICON_VM_basic_label_Q308">
            <a:extLst>
              <a:ext uri="{FF2B5EF4-FFF2-40B4-BE49-F238E27FC236}">
                <a16:creationId xmlns:a16="http://schemas.microsoft.com/office/drawing/2014/main" id="{97DA6079-F352-47AD-BF5C-1DA49A8015B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81747" y="3437446"/>
            <a:ext cx="267215" cy="263902"/>
          </a:xfrm>
          <a:prstGeom prst="rect">
            <a:avLst/>
          </a:prstGeom>
          <a:noFill/>
          <a:ln w="9525">
            <a:noFill/>
            <a:miter lim="800000"/>
            <a:headEnd/>
            <a:tailEnd/>
          </a:ln>
        </p:spPr>
      </p:pic>
      <p:pic>
        <p:nvPicPr>
          <p:cNvPr id="228" name="Picture 11" descr="C:\Users\ecoffey\AppData\Local\Temp\Rar$DRa0.324\30072_Device_server_default_64.png">
            <a:extLst>
              <a:ext uri="{FF2B5EF4-FFF2-40B4-BE49-F238E27FC236}">
                <a16:creationId xmlns:a16="http://schemas.microsoft.com/office/drawing/2014/main" id="{97119BFF-C999-4FE6-9B03-184EEDA84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051" y="3430019"/>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Straight Connector 120">
            <a:extLst>
              <a:ext uri="{FF2B5EF4-FFF2-40B4-BE49-F238E27FC236}">
                <a16:creationId xmlns:a16="http://schemas.microsoft.com/office/drawing/2014/main" id="{063FAC46-2F82-47E4-ABFC-7E65733E205D}"/>
              </a:ext>
            </a:extLst>
          </p:cNvPr>
          <p:cNvCxnSpPr>
            <a:stCxn id="92" idx="2"/>
            <a:endCxn id="228" idx="0"/>
          </p:cNvCxnSpPr>
          <p:nvPr/>
        </p:nvCxnSpPr>
        <p:spPr>
          <a:xfrm>
            <a:off x="7131236" y="3115717"/>
            <a:ext cx="601689" cy="314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1" name="Picture 11" descr="C:\Users\ecoffey\AppData\Local\Temp\Rar$DRa0.324\30072_Device_server_default_64.png">
            <a:extLst>
              <a:ext uri="{FF2B5EF4-FFF2-40B4-BE49-F238E27FC236}">
                <a16:creationId xmlns:a16="http://schemas.microsoft.com/office/drawing/2014/main" id="{51FFFD9F-BF72-4DCB-A56A-B77EB96D3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835" y="3439998"/>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Connector 130">
            <a:extLst>
              <a:ext uri="{FF2B5EF4-FFF2-40B4-BE49-F238E27FC236}">
                <a16:creationId xmlns:a16="http://schemas.microsoft.com/office/drawing/2014/main" id="{7188F149-1005-44B5-85C6-90C2213BADFC}"/>
              </a:ext>
            </a:extLst>
          </p:cNvPr>
          <p:cNvCxnSpPr>
            <a:stCxn id="92" idx="2"/>
            <a:endCxn id="231" idx="0"/>
          </p:cNvCxnSpPr>
          <p:nvPr/>
        </p:nvCxnSpPr>
        <p:spPr>
          <a:xfrm>
            <a:off x="7131236" y="3115717"/>
            <a:ext cx="966473" cy="324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6F2F0C7-8BB2-41A4-87CC-FB575A4B0009}"/>
              </a:ext>
            </a:extLst>
          </p:cNvPr>
          <p:cNvCxnSpPr>
            <a:stCxn id="231" idx="0"/>
            <a:endCxn id="91" idx="2"/>
          </p:cNvCxnSpPr>
          <p:nvPr/>
        </p:nvCxnSpPr>
        <p:spPr>
          <a:xfrm flipV="1">
            <a:off x="8097709" y="3142220"/>
            <a:ext cx="467465" cy="297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BFAF383E-C238-4ED9-BAD0-46ECF7977C5F}"/>
              </a:ext>
            </a:extLst>
          </p:cNvPr>
          <p:cNvSpPr/>
          <p:nvPr/>
        </p:nvSpPr>
        <p:spPr>
          <a:xfrm>
            <a:off x="4645422" y="1949703"/>
            <a:ext cx="2188347" cy="1169551"/>
          </a:xfrm>
          <a:prstGeom prst="rect">
            <a:avLst/>
          </a:prstGeom>
          <a:solidFill>
            <a:schemeClr val="bg2"/>
          </a:solidFill>
          <a:ln>
            <a:solidFill>
              <a:schemeClr val="tx1"/>
            </a:solidFill>
          </a:ln>
        </p:spPr>
        <p:txBody>
          <a:bodyPr wrap="square" rtlCol="0">
            <a:spAutoFit/>
          </a:bodyPr>
          <a:lstStyle/>
          <a:p>
            <a:pPr marL="171450" indent="-171450">
              <a:spcBef>
                <a:spcPts val="600"/>
              </a:spcBef>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EPG with </a:t>
            </a:r>
            <a:r>
              <a:rPr lang="en-US" sz="1200" dirty="0" err="1">
                <a:solidFill>
                  <a:srgbClr val="085172"/>
                </a:solidFill>
                <a:latin typeface="Arial" panose="020B0604020202020204" pitchFamily="34" charset="0"/>
                <a:cs typeface="Arial" panose="020B0604020202020204" pitchFamily="34" charset="0"/>
              </a:rPr>
              <a:t>vlan</a:t>
            </a:r>
            <a:r>
              <a:rPr lang="en-US" sz="1200" dirty="0">
                <a:solidFill>
                  <a:srgbClr val="085172"/>
                </a:solidFill>
                <a:latin typeface="Arial" panose="020B0604020202020204" pitchFamily="34" charset="0"/>
                <a:cs typeface="Arial" panose="020B0604020202020204" pitchFamily="34" charset="0"/>
              </a:rPr>
              <a:t> </a:t>
            </a:r>
            <a:r>
              <a:rPr lang="en-US" sz="1200" dirty="0" err="1">
                <a:solidFill>
                  <a:srgbClr val="085172"/>
                </a:solidFill>
                <a:latin typeface="Arial" panose="020B0604020202020204" pitchFamily="34" charset="0"/>
                <a:cs typeface="Arial" panose="020B0604020202020204" pitchFamily="34" charset="0"/>
              </a:rPr>
              <a:t>encap</a:t>
            </a:r>
            <a:r>
              <a:rPr lang="en-US" sz="1200" dirty="0">
                <a:solidFill>
                  <a:srgbClr val="085172"/>
                </a:solidFill>
                <a:latin typeface="Arial" panose="020B0604020202020204" pitchFamily="34" charset="0"/>
                <a:cs typeface="Arial" panose="020B0604020202020204" pitchFamily="34" charset="0"/>
              </a:rPr>
              <a:t> 100</a:t>
            </a:r>
          </a:p>
          <a:p>
            <a:pPr marL="171450" indent="-171450">
              <a:spcBef>
                <a:spcPts val="600"/>
              </a:spcBef>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BD with GW IP of SVI 100</a:t>
            </a:r>
          </a:p>
          <a:p>
            <a:pPr marL="171450" indent="-171450">
              <a:spcBef>
                <a:spcPts val="600"/>
              </a:spcBef>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Add ports connected to existing switches statically into EPG</a:t>
            </a:r>
          </a:p>
        </p:txBody>
      </p:sp>
      <p:sp>
        <p:nvSpPr>
          <p:cNvPr id="234" name="Rectangle 233">
            <a:extLst>
              <a:ext uri="{FF2B5EF4-FFF2-40B4-BE49-F238E27FC236}">
                <a16:creationId xmlns:a16="http://schemas.microsoft.com/office/drawing/2014/main" id="{1129EC63-7D76-4389-B92B-5253F7C6D67F}"/>
              </a:ext>
            </a:extLst>
          </p:cNvPr>
          <p:cNvSpPr/>
          <p:nvPr/>
        </p:nvSpPr>
        <p:spPr>
          <a:xfrm>
            <a:off x="1803980" y="2927469"/>
            <a:ext cx="1961938" cy="907941"/>
          </a:xfrm>
          <a:prstGeom prst="rect">
            <a:avLst/>
          </a:prstGeom>
          <a:solidFill>
            <a:schemeClr val="bg2"/>
          </a:solidFill>
          <a:ln>
            <a:solidFill>
              <a:schemeClr val="tx1"/>
            </a:solidFill>
          </a:ln>
        </p:spPr>
        <p:txBody>
          <a:bodyPr wrap="square" rtlCol="0">
            <a:spAutoFit/>
          </a:bodyPr>
          <a:lstStyle/>
          <a:p>
            <a:pPr marL="171450" indent="-171450">
              <a:spcBef>
                <a:spcPts val="600"/>
              </a:spcBef>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EPG with </a:t>
            </a:r>
            <a:r>
              <a:rPr lang="en-US" sz="1200" dirty="0" err="1">
                <a:solidFill>
                  <a:srgbClr val="085172"/>
                </a:solidFill>
                <a:latin typeface="Arial" panose="020B0604020202020204" pitchFamily="34" charset="0"/>
                <a:cs typeface="Arial" panose="020B0604020202020204" pitchFamily="34" charset="0"/>
              </a:rPr>
              <a:t>vlan</a:t>
            </a:r>
            <a:r>
              <a:rPr lang="en-US" sz="1200" dirty="0">
                <a:solidFill>
                  <a:srgbClr val="085172"/>
                </a:solidFill>
                <a:latin typeface="Arial" panose="020B0604020202020204" pitchFamily="34" charset="0"/>
                <a:cs typeface="Arial" panose="020B0604020202020204" pitchFamily="34" charset="0"/>
              </a:rPr>
              <a:t> </a:t>
            </a:r>
            <a:r>
              <a:rPr lang="en-US" sz="1200" dirty="0" err="1">
                <a:solidFill>
                  <a:srgbClr val="085172"/>
                </a:solidFill>
                <a:latin typeface="Arial" panose="020B0604020202020204" pitchFamily="34" charset="0"/>
                <a:cs typeface="Arial" panose="020B0604020202020204" pitchFamily="34" charset="0"/>
              </a:rPr>
              <a:t>encap</a:t>
            </a:r>
            <a:r>
              <a:rPr lang="en-US" sz="1200" dirty="0">
                <a:solidFill>
                  <a:srgbClr val="085172"/>
                </a:solidFill>
                <a:latin typeface="Arial" panose="020B0604020202020204" pitchFamily="34" charset="0"/>
                <a:cs typeface="Arial" panose="020B0604020202020204" pitchFamily="34" charset="0"/>
              </a:rPr>
              <a:t> 100</a:t>
            </a:r>
          </a:p>
          <a:p>
            <a:pPr marL="171450" indent="-171450">
              <a:spcBef>
                <a:spcPts val="600"/>
              </a:spcBef>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BD with GW IP of SVI 100</a:t>
            </a:r>
          </a:p>
        </p:txBody>
      </p:sp>
      <p:sp>
        <p:nvSpPr>
          <p:cNvPr id="238" name="Rectangle 237">
            <a:extLst>
              <a:ext uri="{FF2B5EF4-FFF2-40B4-BE49-F238E27FC236}">
                <a16:creationId xmlns:a16="http://schemas.microsoft.com/office/drawing/2014/main" id="{852BD493-783C-49BA-B248-6715351E234B}"/>
              </a:ext>
            </a:extLst>
          </p:cNvPr>
          <p:cNvSpPr/>
          <p:nvPr/>
        </p:nvSpPr>
        <p:spPr>
          <a:xfrm>
            <a:off x="6176950" y="421091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377A3"/>
                </a:solidFill>
                <a:latin typeface="Arial"/>
                <a:ea typeface="ＭＳ Ｐゴシック" panose="020B0600070205080204" pitchFamily="34" charset="-128"/>
                <a:cs typeface="+mn-cs"/>
              </a:rPr>
              <a:t>Existing DC</a:t>
            </a:r>
            <a:endPar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endParaRPr>
          </a:p>
        </p:txBody>
      </p:sp>
      <p:pic>
        <p:nvPicPr>
          <p:cNvPr id="113" name="Picture 11" descr="C:\Users\ecoffey\AppData\Local\Temp\Rar$DRa0.324\30072_Device_server_default_64.png">
            <a:extLst>
              <a:ext uri="{FF2B5EF4-FFF2-40B4-BE49-F238E27FC236}">
                <a16:creationId xmlns:a16="http://schemas.microsoft.com/office/drawing/2014/main" id="{11420062-7455-4720-B2E3-DDDA35AA95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67" y="3121434"/>
            <a:ext cx="281748" cy="30553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 descr="C:\Users\ecoffey\AppData\Local\Temp\Rar$DRa0.324\30072_Device_server_default_64.png">
            <a:extLst>
              <a:ext uri="{FF2B5EF4-FFF2-40B4-BE49-F238E27FC236}">
                <a16:creationId xmlns:a16="http://schemas.microsoft.com/office/drawing/2014/main" id="{01531E9A-4386-4456-A245-78B50635E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31" y="3108989"/>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3A0CB901-8131-4488-B448-DCCD5B45857F}"/>
              </a:ext>
            </a:extLst>
          </p:cNvPr>
          <p:cNvCxnSpPr>
            <a:stCxn id="114" idx="0"/>
            <a:endCxn id="171" idx="2"/>
          </p:cNvCxnSpPr>
          <p:nvPr/>
        </p:nvCxnSpPr>
        <p:spPr>
          <a:xfrm flipV="1">
            <a:off x="274805" y="2820214"/>
            <a:ext cx="285436" cy="28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5A5416-2D9B-4433-836A-669F2D2692B4}"/>
              </a:ext>
            </a:extLst>
          </p:cNvPr>
          <p:cNvCxnSpPr>
            <a:stCxn id="171" idx="2"/>
            <a:endCxn id="113" idx="0"/>
          </p:cNvCxnSpPr>
          <p:nvPr/>
        </p:nvCxnSpPr>
        <p:spPr>
          <a:xfrm>
            <a:off x="560241" y="2820214"/>
            <a:ext cx="452300" cy="3012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90735E-2F49-42A5-8DC3-51452114E6F7}"/>
              </a:ext>
            </a:extLst>
          </p:cNvPr>
          <p:cNvCxnSpPr>
            <a:stCxn id="113" idx="0"/>
            <a:endCxn id="170" idx="2"/>
          </p:cNvCxnSpPr>
          <p:nvPr/>
        </p:nvCxnSpPr>
        <p:spPr>
          <a:xfrm flipV="1">
            <a:off x="1012541" y="2821317"/>
            <a:ext cx="386791" cy="3001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B11F4AE-6E2B-4E4D-A30C-A14F1657ED21}"/>
              </a:ext>
            </a:extLst>
          </p:cNvPr>
          <p:cNvSpPr/>
          <p:nvPr/>
        </p:nvSpPr>
        <p:spPr>
          <a:xfrm>
            <a:off x="2571611" y="4259177"/>
            <a:ext cx="3937112" cy="461665"/>
          </a:xfrm>
          <a:prstGeom prst="rect">
            <a:avLst/>
          </a:prstGeom>
          <a:noFill/>
        </p:spPr>
        <p:txBody>
          <a:bodyPr wrap="square" rtlCol="0">
            <a:spAutoFit/>
          </a:bodyPr>
          <a:lstStyle/>
          <a:p>
            <a:pPr defTabSz="609585"/>
            <a:r>
              <a:rPr lang="en-US" sz="1200" dirty="0">
                <a:solidFill>
                  <a:srgbClr val="085172"/>
                </a:solidFill>
                <a:latin typeface="Arial" panose="020B0604020202020204" pitchFamily="34" charset="0"/>
                <a:cs typeface="Arial" panose="020B0604020202020204" pitchFamily="34" charset="0"/>
              </a:rPr>
              <a:t>Same VLAN ID is not necessary, it’s a good operational practice, but ACI would give you VLAN translation if required</a:t>
            </a:r>
          </a:p>
        </p:txBody>
      </p:sp>
      <p:sp>
        <p:nvSpPr>
          <p:cNvPr id="111" name="Oval 110">
            <a:extLst>
              <a:ext uri="{FF2B5EF4-FFF2-40B4-BE49-F238E27FC236}">
                <a16:creationId xmlns:a16="http://schemas.microsoft.com/office/drawing/2014/main" id="{79450D09-60B3-4060-BEB9-B04B3F8B33E9}"/>
              </a:ext>
            </a:extLst>
          </p:cNvPr>
          <p:cNvSpPr/>
          <p:nvPr/>
        </p:nvSpPr>
        <p:spPr>
          <a:xfrm rot="10800000">
            <a:off x="7054447" y="2556702"/>
            <a:ext cx="1609247" cy="5358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Tree>
    <p:extLst>
      <p:ext uri="{BB962C8B-B14F-4D97-AF65-F5344CB8AC3E}">
        <p14:creationId xmlns:p14="http://schemas.microsoft.com/office/powerpoint/2010/main" val="139614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2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3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83" grpId="0" animBg="1"/>
      <p:bldP spid="23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8F1B-04DA-4D41-9D74-41B0FA5DB59E}"/>
              </a:ext>
            </a:extLst>
          </p:cNvPr>
          <p:cNvSpPr>
            <a:spLocks noGrp="1"/>
          </p:cNvSpPr>
          <p:nvPr>
            <p:ph type="title" idx="4294967295"/>
          </p:nvPr>
        </p:nvSpPr>
        <p:spPr>
          <a:xfrm>
            <a:off x="0" y="20638"/>
            <a:ext cx="8345488" cy="731837"/>
          </a:xfrm>
        </p:spPr>
        <p:txBody>
          <a:bodyPr/>
          <a:lstStyle/>
          <a:p>
            <a:r>
              <a:rPr lang="en-US" dirty="0"/>
              <a:t>Considerations</a:t>
            </a:r>
          </a:p>
        </p:txBody>
      </p:sp>
      <p:sp>
        <p:nvSpPr>
          <p:cNvPr id="6" name="Cloud 5">
            <a:extLst>
              <a:ext uri="{FF2B5EF4-FFF2-40B4-BE49-F238E27FC236}">
                <a16:creationId xmlns:a16="http://schemas.microsoft.com/office/drawing/2014/main" id="{6E045D70-9C78-463B-9554-5E36026990CF}"/>
              </a:ext>
            </a:extLst>
          </p:cNvPr>
          <p:cNvSpPr/>
          <p:nvPr/>
        </p:nvSpPr>
        <p:spPr>
          <a:xfrm>
            <a:off x="1552006" y="1048721"/>
            <a:ext cx="5223249" cy="58579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7" name="Rounded Rectangle 72">
            <a:extLst>
              <a:ext uri="{FF2B5EF4-FFF2-40B4-BE49-F238E27FC236}">
                <a16:creationId xmlns:a16="http://schemas.microsoft.com/office/drawing/2014/main" id="{90517AD6-73FE-436C-801B-147FCF38CBD3}"/>
              </a:ext>
            </a:extLst>
          </p:cNvPr>
          <p:cNvSpPr/>
          <p:nvPr/>
        </p:nvSpPr>
        <p:spPr>
          <a:xfrm>
            <a:off x="4490451" y="1687345"/>
            <a:ext cx="4526458" cy="2413359"/>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sp>
        <p:nvSpPr>
          <p:cNvPr id="8" name="Rounded Rectangle 75">
            <a:extLst>
              <a:ext uri="{FF2B5EF4-FFF2-40B4-BE49-F238E27FC236}">
                <a16:creationId xmlns:a16="http://schemas.microsoft.com/office/drawing/2014/main" id="{83EBA6A7-542C-4916-9DC5-87EED52557F2}"/>
              </a:ext>
            </a:extLst>
          </p:cNvPr>
          <p:cNvSpPr/>
          <p:nvPr/>
        </p:nvSpPr>
        <p:spPr>
          <a:xfrm>
            <a:off x="97228" y="1776100"/>
            <a:ext cx="3891385" cy="2140605"/>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13CE00D7-1705-4417-8002-6E8A5E0B41D5}"/>
              </a:ext>
            </a:extLst>
          </p:cNvPr>
          <p:cNvSpPr/>
          <p:nvPr/>
        </p:nvSpPr>
        <p:spPr>
          <a:xfrm>
            <a:off x="459884" y="4033850"/>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pic>
        <p:nvPicPr>
          <p:cNvPr id="10" name="Picture 9" descr="C:\Users\ecoffey\AppData\Local\Temp\Rar$DRa0.027\Cisco Nexus 9300 Series\Png_64_24_16\Default\Cisco-Nexus-9300-Series_default_24.png">
            <a:extLst>
              <a:ext uri="{FF2B5EF4-FFF2-40B4-BE49-F238E27FC236}">
                <a16:creationId xmlns:a16="http://schemas.microsoft.com/office/drawing/2014/main" id="{01B6D64B-1606-420F-82FD-6029CEFFB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0728" y="2036248"/>
            <a:ext cx="555616" cy="2734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a:extLst>
              <a:ext uri="{FF2B5EF4-FFF2-40B4-BE49-F238E27FC236}">
                <a16:creationId xmlns:a16="http://schemas.microsoft.com/office/drawing/2014/main" id="{9915BDDB-1F07-486B-947C-8DBF11698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737" y="2056535"/>
            <a:ext cx="555616" cy="26595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A07E5C8-50E6-4A9F-BB0A-DD46A7EA4BE7}"/>
              </a:ext>
            </a:extLst>
          </p:cNvPr>
          <p:cNvGrpSpPr/>
          <p:nvPr/>
        </p:nvGrpSpPr>
        <p:grpSpPr>
          <a:xfrm>
            <a:off x="265688" y="1955197"/>
            <a:ext cx="3420706" cy="874804"/>
            <a:chOff x="951707" y="2531095"/>
            <a:chExt cx="2937225" cy="1550750"/>
          </a:xfrm>
        </p:grpSpPr>
        <p:pic>
          <p:nvPicPr>
            <p:cNvPr id="13" name="Picture 12" descr="C:\Users\ecoffey\AppData\Local\Temp\Rar$DRa0.027\Cisco Nexus 9300 Series\Png_64_24_16\Default\Cisco-Nexus-9300-Series_default_24.png">
              <a:extLst>
                <a:ext uri="{FF2B5EF4-FFF2-40B4-BE49-F238E27FC236}">
                  <a16:creationId xmlns:a16="http://schemas.microsoft.com/office/drawing/2014/main" id="{5225DFB6-B2AA-497B-992B-900290A0D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a:extLst>
                <a:ext uri="{FF2B5EF4-FFF2-40B4-BE49-F238E27FC236}">
                  <a16:creationId xmlns:a16="http://schemas.microsoft.com/office/drawing/2014/main" id="{E0B5E124-9B2F-4D64-B164-A3DEF5668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a:extLst>
                <a:ext uri="{FF2B5EF4-FFF2-40B4-BE49-F238E27FC236}">
                  <a16:creationId xmlns:a16="http://schemas.microsoft.com/office/drawing/2014/main" id="{0A51E070-6073-4079-92F3-34BAFEC14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a:extLst>
                <a:ext uri="{FF2B5EF4-FFF2-40B4-BE49-F238E27FC236}">
                  <a16:creationId xmlns:a16="http://schemas.microsoft.com/office/drawing/2014/main" id="{BCA042F5-FC4C-4771-87DB-B22882F23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a:extLst>
                <a:ext uri="{FF2B5EF4-FFF2-40B4-BE49-F238E27FC236}">
                  <a16:creationId xmlns:a16="http://schemas.microsoft.com/office/drawing/2014/main" id="{E87048AA-5054-4813-A316-3380AD497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Users\ecoffey\AppData\Local\Temp\Rar$DRa0.027\Cisco Nexus 9300 Series\Png_64_24_16\Default\Cisco-Nexus-9300-Series_default_24.png">
              <a:extLst>
                <a:ext uri="{FF2B5EF4-FFF2-40B4-BE49-F238E27FC236}">
                  <a16:creationId xmlns:a16="http://schemas.microsoft.com/office/drawing/2014/main" id="{32EA5076-2C51-42F0-94EB-10103D2BC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52846EC8-A7BE-4EAC-A9D3-5DC860C697D8}"/>
                </a:ext>
              </a:extLst>
            </p:cNvPr>
            <p:cNvCxnSpPr>
              <a:stCxn id="15" idx="0"/>
              <a:endCxn id="18"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439A01B-F37A-41BC-8FAF-D5FF354BC686}"/>
                </a:ext>
              </a:extLst>
            </p:cNvPr>
            <p:cNvCxnSpPr>
              <a:stCxn id="15" idx="0"/>
              <a:endCxn id="13"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C2FB3D-4FE3-4E19-9C1D-434A5CC0365E}"/>
                </a:ext>
              </a:extLst>
            </p:cNvPr>
            <p:cNvCxnSpPr>
              <a:stCxn id="14" idx="0"/>
              <a:endCxn id="18"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073826-16E0-4080-8DA9-43DB09AEE84F}"/>
                </a:ext>
              </a:extLst>
            </p:cNvPr>
            <p:cNvCxnSpPr>
              <a:stCxn id="14" idx="0"/>
              <a:endCxn id="13"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004722A-08FA-4F43-8FA6-38C9EB5FFB50}"/>
                </a:ext>
              </a:extLst>
            </p:cNvPr>
            <p:cNvCxnSpPr>
              <a:stCxn id="17" idx="0"/>
              <a:endCxn id="18"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828BAE-8A33-49D0-A038-5896FAD2CBB4}"/>
                </a:ext>
              </a:extLst>
            </p:cNvPr>
            <p:cNvCxnSpPr>
              <a:stCxn id="17" idx="0"/>
              <a:endCxn id="13"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B7AE841-6191-4D21-A0EC-5B9AEECCDCFB}"/>
                </a:ext>
              </a:extLst>
            </p:cNvPr>
            <p:cNvCxnSpPr>
              <a:stCxn id="16" idx="0"/>
              <a:endCxn id="13"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9D71C9E-9DDA-46DF-BD3C-B8B5115B879F}"/>
                </a:ext>
              </a:extLst>
            </p:cNvPr>
            <p:cNvCxnSpPr>
              <a:stCxn id="16" idx="0"/>
              <a:endCxn id="18"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C1B7623B-79E7-4ABC-8EE5-4B4E9B3F418D}"/>
              </a:ext>
            </a:extLst>
          </p:cNvPr>
          <p:cNvGrpSpPr/>
          <p:nvPr/>
        </p:nvGrpSpPr>
        <p:grpSpPr>
          <a:xfrm>
            <a:off x="282552" y="1970605"/>
            <a:ext cx="754493" cy="502291"/>
            <a:chOff x="614534" y="2759311"/>
            <a:chExt cx="1043267" cy="871763"/>
          </a:xfrm>
        </p:grpSpPr>
        <p:grpSp>
          <p:nvGrpSpPr>
            <p:cNvPr id="28" name="Shape 314">
              <a:extLst>
                <a:ext uri="{FF2B5EF4-FFF2-40B4-BE49-F238E27FC236}">
                  <a16:creationId xmlns:a16="http://schemas.microsoft.com/office/drawing/2014/main" id="{2DBB3975-2959-434A-B0C5-A6C0D9EFEB7D}"/>
                </a:ext>
              </a:extLst>
            </p:cNvPr>
            <p:cNvGrpSpPr/>
            <p:nvPr/>
          </p:nvGrpSpPr>
          <p:grpSpPr>
            <a:xfrm>
              <a:off x="614534" y="2759311"/>
              <a:ext cx="618543" cy="670935"/>
              <a:chOff x="1853" y="592"/>
              <a:chExt cx="2052" cy="2052"/>
            </a:xfrm>
          </p:grpSpPr>
          <p:sp>
            <p:nvSpPr>
              <p:cNvPr id="53" name="Shape 315">
                <a:extLst>
                  <a:ext uri="{FF2B5EF4-FFF2-40B4-BE49-F238E27FC236}">
                    <a16:creationId xmlns:a16="http://schemas.microsoft.com/office/drawing/2014/main" id="{E279901F-A2E7-4222-BA13-100607FFB377}"/>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6">
                <a:extLst>
                  <a:ext uri="{FF2B5EF4-FFF2-40B4-BE49-F238E27FC236}">
                    <a16:creationId xmlns:a16="http://schemas.microsoft.com/office/drawing/2014/main" id="{3E17257B-DFB0-4759-B721-7784B9AF5A1F}"/>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17">
                <a:extLst>
                  <a:ext uri="{FF2B5EF4-FFF2-40B4-BE49-F238E27FC236}">
                    <a16:creationId xmlns:a16="http://schemas.microsoft.com/office/drawing/2014/main" id="{21B772E2-12F1-4A5C-AB90-72EDFC66B0ED}"/>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18">
                <a:extLst>
                  <a:ext uri="{FF2B5EF4-FFF2-40B4-BE49-F238E27FC236}">
                    <a16:creationId xmlns:a16="http://schemas.microsoft.com/office/drawing/2014/main" id="{58E4A785-591E-4D70-B287-3112F933BA97}"/>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19">
                <a:extLst>
                  <a:ext uri="{FF2B5EF4-FFF2-40B4-BE49-F238E27FC236}">
                    <a16:creationId xmlns:a16="http://schemas.microsoft.com/office/drawing/2014/main" id="{49CD83B8-F1DD-463A-8381-15F35D46CCC1}"/>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0">
                <a:extLst>
                  <a:ext uri="{FF2B5EF4-FFF2-40B4-BE49-F238E27FC236}">
                    <a16:creationId xmlns:a16="http://schemas.microsoft.com/office/drawing/2014/main" id="{26C669E1-4BB7-4925-B349-5BFD6CF58A05}"/>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1">
                <a:extLst>
                  <a:ext uri="{FF2B5EF4-FFF2-40B4-BE49-F238E27FC236}">
                    <a16:creationId xmlns:a16="http://schemas.microsoft.com/office/drawing/2014/main" id="{66EF216B-33D8-4D29-A895-F0E129EE80A0}"/>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2">
                <a:extLst>
                  <a:ext uri="{FF2B5EF4-FFF2-40B4-BE49-F238E27FC236}">
                    <a16:creationId xmlns:a16="http://schemas.microsoft.com/office/drawing/2014/main" id="{EBD606E7-CC7E-448C-A8AD-0ABD780B766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3">
                <a:extLst>
                  <a:ext uri="{FF2B5EF4-FFF2-40B4-BE49-F238E27FC236}">
                    <a16:creationId xmlns:a16="http://schemas.microsoft.com/office/drawing/2014/main" id="{12F66E60-1BA8-49A1-94E0-76C0E18F3869}"/>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4">
                <a:extLst>
                  <a:ext uri="{FF2B5EF4-FFF2-40B4-BE49-F238E27FC236}">
                    <a16:creationId xmlns:a16="http://schemas.microsoft.com/office/drawing/2014/main" id="{9E1C9286-0133-4BC6-B5B7-CB368D916D36}"/>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3" name="Shape 325">
                <a:extLst>
                  <a:ext uri="{FF2B5EF4-FFF2-40B4-BE49-F238E27FC236}">
                    <a16:creationId xmlns:a16="http://schemas.microsoft.com/office/drawing/2014/main" id="{AC461D3A-2A25-4BAA-8E0A-07E04058367C}"/>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9" name="Shape 314">
              <a:extLst>
                <a:ext uri="{FF2B5EF4-FFF2-40B4-BE49-F238E27FC236}">
                  <a16:creationId xmlns:a16="http://schemas.microsoft.com/office/drawing/2014/main" id="{13423BDC-4976-443A-B41B-355C66E63BA4}"/>
                </a:ext>
              </a:extLst>
            </p:cNvPr>
            <p:cNvGrpSpPr/>
            <p:nvPr/>
          </p:nvGrpSpPr>
          <p:grpSpPr>
            <a:xfrm>
              <a:off x="838797" y="2850027"/>
              <a:ext cx="618543" cy="670935"/>
              <a:chOff x="1853" y="592"/>
              <a:chExt cx="2052" cy="2052"/>
            </a:xfrm>
          </p:grpSpPr>
          <p:sp>
            <p:nvSpPr>
              <p:cNvPr id="42" name="Shape 315">
                <a:extLst>
                  <a:ext uri="{FF2B5EF4-FFF2-40B4-BE49-F238E27FC236}">
                    <a16:creationId xmlns:a16="http://schemas.microsoft.com/office/drawing/2014/main" id="{0CC4DA69-0A88-4B32-910F-08CB319DA09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6">
                <a:extLst>
                  <a:ext uri="{FF2B5EF4-FFF2-40B4-BE49-F238E27FC236}">
                    <a16:creationId xmlns:a16="http://schemas.microsoft.com/office/drawing/2014/main" id="{0745597A-33E4-402E-B20A-335FDE98B3E0}"/>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17">
                <a:extLst>
                  <a:ext uri="{FF2B5EF4-FFF2-40B4-BE49-F238E27FC236}">
                    <a16:creationId xmlns:a16="http://schemas.microsoft.com/office/drawing/2014/main" id="{68EDF9D2-706D-4AD0-A2AB-47E7C8FFF88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18">
                <a:extLst>
                  <a:ext uri="{FF2B5EF4-FFF2-40B4-BE49-F238E27FC236}">
                    <a16:creationId xmlns:a16="http://schemas.microsoft.com/office/drawing/2014/main" id="{ED82283C-2B8E-4317-915F-878127CF66AF}"/>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19">
                <a:extLst>
                  <a:ext uri="{FF2B5EF4-FFF2-40B4-BE49-F238E27FC236}">
                    <a16:creationId xmlns:a16="http://schemas.microsoft.com/office/drawing/2014/main" id="{AB69B397-4008-45BE-99AA-3517D420F5F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0">
                <a:extLst>
                  <a:ext uri="{FF2B5EF4-FFF2-40B4-BE49-F238E27FC236}">
                    <a16:creationId xmlns:a16="http://schemas.microsoft.com/office/drawing/2014/main" id="{2A5B1BD0-53BE-4B46-A982-2C9BD541119E}"/>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1">
                <a:extLst>
                  <a:ext uri="{FF2B5EF4-FFF2-40B4-BE49-F238E27FC236}">
                    <a16:creationId xmlns:a16="http://schemas.microsoft.com/office/drawing/2014/main" id="{6545677A-D031-488A-A9F8-4B04B8621B35}"/>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2">
                <a:extLst>
                  <a:ext uri="{FF2B5EF4-FFF2-40B4-BE49-F238E27FC236}">
                    <a16:creationId xmlns:a16="http://schemas.microsoft.com/office/drawing/2014/main" id="{43EFB5E6-36DE-429B-8823-5A72B7D741C3}"/>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3">
                <a:extLst>
                  <a:ext uri="{FF2B5EF4-FFF2-40B4-BE49-F238E27FC236}">
                    <a16:creationId xmlns:a16="http://schemas.microsoft.com/office/drawing/2014/main" id="{5A1753C2-216C-431A-8088-48CB4D7BF493}"/>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4">
                <a:extLst>
                  <a:ext uri="{FF2B5EF4-FFF2-40B4-BE49-F238E27FC236}">
                    <a16:creationId xmlns:a16="http://schemas.microsoft.com/office/drawing/2014/main" id="{26892E2B-9891-43C7-94B5-575C549A945D}"/>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25">
                <a:extLst>
                  <a:ext uri="{FF2B5EF4-FFF2-40B4-BE49-F238E27FC236}">
                    <a16:creationId xmlns:a16="http://schemas.microsoft.com/office/drawing/2014/main" id="{91D05A35-FFD3-48F3-A989-7DF9638D872E}"/>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30" name="Shape 314">
              <a:extLst>
                <a:ext uri="{FF2B5EF4-FFF2-40B4-BE49-F238E27FC236}">
                  <a16:creationId xmlns:a16="http://schemas.microsoft.com/office/drawing/2014/main" id="{7781F5EF-0987-431F-A456-018563948AFE}"/>
                </a:ext>
              </a:extLst>
            </p:cNvPr>
            <p:cNvGrpSpPr/>
            <p:nvPr/>
          </p:nvGrpSpPr>
          <p:grpSpPr>
            <a:xfrm>
              <a:off x="1039258" y="2960139"/>
              <a:ext cx="618543" cy="670935"/>
              <a:chOff x="1853" y="592"/>
              <a:chExt cx="2052" cy="2052"/>
            </a:xfrm>
          </p:grpSpPr>
          <p:sp>
            <p:nvSpPr>
              <p:cNvPr id="31" name="Shape 315">
                <a:extLst>
                  <a:ext uri="{FF2B5EF4-FFF2-40B4-BE49-F238E27FC236}">
                    <a16:creationId xmlns:a16="http://schemas.microsoft.com/office/drawing/2014/main" id="{37CA8D9F-5FE0-4997-BDF3-104D90EC6A1D}"/>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 name="Shape 316">
                <a:extLst>
                  <a:ext uri="{FF2B5EF4-FFF2-40B4-BE49-F238E27FC236}">
                    <a16:creationId xmlns:a16="http://schemas.microsoft.com/office/drawing/2014/main" id="{217E6757-C441-48AC-B5A9-A1EA0E08A491}"/>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17">
                <a:extLst>
                  <a:ext uri="{FF2B5EF4-FFF2-40B4-BE49-F238E27FC236}">
                    <a16:creationId xmlns:a16="http://schemas.microsoft.com/office/drawing/2014/main" id="{77589CD5-CF34-4257-887F-FBD235C941C8}"/>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4" name="Shape 318">
                <a:extLst>
                  <a:ext uri="{FF2B5EF4-FFF2-40B4-BE49-F238E27FC236}">
                    <a16:creationId xmlns:a16="http://schemas.microsoft.com/office/drawing/2014/main" id="{0E280C87-9643-4213-B5F7-7BEAF0F5B883}"/>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19">
                <a:extLst>
                  <a:ext uri="{FF2B5EF4-FFF2-40B4-BE49-F238E27FC236}">
                    <a16:creationId xmlns:a16="http://schemas.microsoft.com/office/drawing/2014/main" id="{E0592F96-ACE6-46DD-8BE0-7C95F640188A}"/>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0">
                <a:extLst>
                  <a:ext uri="{FF2B5EF4-FFF2-40B4-BE49-F238E27FC236}">
                    <a16:creationId xmlns:a16="http://schemas.microsoft.com/office/drawing/2014/main" id="{709A8407-0FE2-4272-A50F-BF2930A974F9}"/>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1">
                <a:extLst>
                  <a:ext uri="{FF2B5EF4-FFF2-40B4-BE49-F238E27FC236}">
                    <a16:creationId xmlns:a16="http://schemas.microsoft.com/office/drawing/2014/main" id="{443398A0-4F97-4372-BA2F-3AF054EF5843}"/>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2">
                <a:extLst>
                  <a:ext uri="{FF2B5EF4-FFF2-40B4-BE49-F238E27FC236}">
                    <a16:creationId xmlns:a16="http://schemas.microsoft.com/office/drawing/2014/main" id="{BFCFE7E4-3E7F-482E-BF1E-259F112F357D}"/>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3">
                <a:extLst>
                  <a:ext uri="{FF2B5EF4-FFF2-40B4-BE49-F238E27FC236}">
                    <a16:creationId xmlns:a16="http://schemas.microsoft.com/office/drawing/2014/main" id="{11B2F277-EE97-473E-8E60-4846C4476BA6}"/>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4">
                <a:extLst>
                  <a:ext uri="{FF2B5EF4-FFF2-40B4-BE49-F238E27FC236}">
                    <a16:creationId xmlns:a16="http://schemas.microsoft.com/office/drawing/2014/main" id="{CC5FDDC8-F967-4054-9560-EC94BA08E5BA}"/>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25">
                <a:extLst>
                  <a:ext uri="{FF2B5EF4-FFF2-40B4-BE49-F238E27FC236}">
                    <a16:creationId xmlns:a16="http://schemas.microsoft.com/office/drawing/2014/main" id="{D9859912-B4EE-464A-867B-6446D17568E0}"/>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64" name="Straight Connector 63">
            <a:extLst>
              <a:ext uri="{FF2B5EF4-FFF2-40B4-BE49-F238E27FC236}">
                <a16:creationId xmlns:a16="http://schemas.microsoft.com/office/drawing/2014/main" id="{540EDC63-4888-4939-A0A6-47A05240E4B4}"/>
              </a:ext>
            </a:extLst>
          </p:cNvPr>
          <p:cNvCxnSpPr>
            <a:cxnSpLocks/>
            <a:stCxn id="11" idx="2"/>
            <a:endCxn id="79" idx="0"/>
          </p:cNvCxnSpPr>
          <p:nvPr/>
        </p:nvCxnSpPr>
        <p:spPr>
          <a:xfrm>
            <a:off x="7124545" y="2322489"/>
            <a:ext cx="6691" cy="485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11" descr="C:\Users\ecoffey\AppData\Local\Temp\Rar$DRa0.386\30067_Device_router_default_64.png">
            <a:extLst>
              <a:ext uri="{FF2B5EF4-FFF2-40B4-BE49-F238E27FC236}">
                <a16:creationId xmlns:a16="http://schemas.microsoft.com/office/drawing/2014/main" id="{5D353F3D-CA16-4BAA-8930-7B7885D3E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411" y="1318755"/>
            <a:ext cx="471964"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11" descr="C:\Users\ecoffey\AppData\Local\Temp\Rar$DRa0.386\30067_Device_router_default_64.png">
            <a:extLst>
              <a:ext uri="{FF2B5EF4-FFF2-40B4-BE49-F238E27FC236}">
                <a16:creationId xmlns:a16="http://schemas.microsoft.com/office/drawing/2014/main" id="{17351D30-8612-4122-9D29-047CFCE8D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64" y="1185084"/>
            <a:ext cx="465189"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EF5C3348-C89C-4DFA-9859-4492755E9419}"/>
              </a:ext>
            </a:extLst>
          </p:cNvPr>
          <p:cNvCxnSpPr>
            <a:cxnSpLocks/>
            <a:stCxn id="66" idx="3"/>
            <a:endCxn id="10" idx="0"/>
          </p:cNvCxnSpPr>
          <p:nvPr/>
        </p:nvCxnSpPr>
        <p:spPr>
          <a:xfrm>
            <a:off x="6676253" y="1358839"/>
            <a:ext cx="1862283" cy="6774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4C4A7E-DC71-40F3-A3C1-D757CFC085D4}"/>
              </a:ext>
            </a:extLst>
          </p:cNvPr>
          <p:cNvCxnSpPr>
            <a:cxnSpLocks/>
            <a:stCxn id="11" idx="0"/>
            <a:endCxn id="65" idx="3"/>
          </p:cNvCxnSpPr>
          <p:nvPr/>
        </p:nvCxnSpPr>
        <p:spPr>
          <a:xfrm flipH="1" flipV="1">
            <a:off x="5991375" y="1492510"/>
            <a:ext cx="1133170" cy="5640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4CDD600-B739-4F87-B643-8E749D865B79}"/>
              </a:ext>
            </a:extLst>
          </p:cNvPr>
          <p:cNvCxnSpPr>
            <a:cxnSpLocks/>
            <a:stCxn id="66" idx="3"/>
            <a:endCxn id="11" idx="0"/>
          </p:cNvCxnSpPr>
          <p:nvPr/>
        </p:nvCxnSpPr>
        <p:spPr>
          <a:xfrm>
            <a:off x="6676253" y="1358839"/>
            <a:ext cx="448292" cy="69769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8C3536-BC02-4942-AFEA-D607EFEE4B6A}"/>
              </a:ext>
            </a:extLst>
          </p:cNvPr>
          <p:cNvCxnSpPr>
            <a:cxnSpLocks/>
            <a:stCxn id="10" idx="0"/>
            <a:endCxn id="65" idx="3"/>
          </p:cNvCxnSpPr>
          <p:nvPr/>
        </p:nvCxnSpPr>
        <p:spPr>
          <a:xfrm flipH="1" flipV="1">
            <a:off x="5991375" y="1492510"/>
            <a:ext cx="2547161" cy="54373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71" name="Left-Right Arrow 81">
            <a:extLst>
              <a:ext uri="{FF2B5EF4-FFF2-40B4-BE49-F238E27FC236}">
                <a16:creationId xmlns:a16="http://schemas.microsoft.com/office/drawing/2014/main" id="{50B73029-A860-4B48-974F-A9DADECAB7CF}"/>
              </a:ext>
            </a:extLst>
          </p:cNvPr>
          <p:cNvSpPr/>
          <p:nvPr/>
        </p:nvSpPr>
        <p:spPr>
          <a:xfrm>
            <a:off x="7446398" y="2136221"/>
            <a:ext cx="800014" cy="131194"/>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Picture 11" descr="C:\Users\ecoffey\AppData\Local\Temp\Rar$DRa0.386\30067_Device_router_default_64.png">
            <a:extLst>
              <a:ext uri="{FF2B5EF4-FFF2-40B4-BE49-F238E27FC236}">
                <a16:creationId xmlns:a16="http://schemas.microsoft.com/office/drawing/2014/main" id="{B82D0ED3-7C30-44EC-8B14-85D87DAD1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754" y="1437292"/>
            <a:ext cx="377576"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F670F4D8-5111-40F1-BFF6-C84F4EF7D153}"/>
              </a:ext>
            </a:extLst>
          </p:cNvPr>
          <p:cNvCxnSpPr>
            <a:cxnSpLocks/>
            <a:stCxn id="18" idx="0"/>
          </p:cNvCxnSpPr>
          <p:nvPr/>
        </p:nvCxnSpPr>
        <p:spPr>
          <a:xfrm flipV="1">
            <a:off x="1755507" y="1473953"/>
            <a:ext cx="377178" cy="481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EDFD99-261A-47B8-9BD6-5A6479E7A380}"/>
              </a:ext>
            </a:extLst>
          </p:cNvPr>
          <p:cNvCxnSpPr>
            <a:cxnSpLocks/>
            <a:endCxn id="13" idx="0"/>
          </p:cNvCxnSpPr>
          <p:nvPr/>
        </p:nvCxnSpPr>
        <p:spPr>
          <a:xfrm>
            <a:off x="2111441" y="1473952"/>
            <a:ext cx="272350" cy="4897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11A305-3BF7-49C5-AA65-DE42C8DB0EBC}"/>
              </a:ext>
            </a:extLst>
          </p:cNvPr>
          <p:cNvCxnSpPr>
            <a:cxnSpLocks/>
            <a:stCxn id="18" idx="0"/>
            <a:endCxn id="72" idx="1"/>
          </p:cNvCxnSpPr>
          <p:nvPr/>
        </p:nvCxnSpPr>
        <p:spPr>
          <a:xfrm flipV="1">
            <a:off x="1755507" y="1611047"/>
            <a:ext cx="1035247" cy="3441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F35076B-07EA-449C-9E3D-F2659A537670}"/>
              </a:ext>
            </a:extLst>
          </p:cNvPr>
          <p:cNvCxnSpPr>
            <a:cxnSpLocks/>
            <a:stCxn id="72" idx="1"/>
            <a:endCxn id="13" idx="0"/>
          </p:cNvCxnSpPr>
          <p:nvPr/>
        </p:nvCxnSpPr>
        <p:spPr>
          <a:xfrm flipH="1">
            <a:off x="2383791" y="1611047"/>
            <a:ext cx="406963" cy="352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11" descr="C:\Users\ecoffey\AppData\Local\Temp\Rar$DRa0.386\30067_Device_router_default_64.png">
            <a:extLst>
              <a:ext uri="{FF2B5EF4-FFF2-40B4-BE49-F238E27FC236}">
                <a16:creationId xmlns:a16="http://schemas.microsoft.com/office/drawing/2014/main" id="{446A8E54-F5BD-41FF-B338-13F46E56E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897" y="1269943"/>
            <a:ext cx="377576"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78" name="Picture 9" descr="C:\Users\ecoffey\AppData\Local\Temp\Rar$DRa0.608\30080_Device_switch_default_24.png">
            <a:extLst>
              <a:ext uri="{FF2B5EF4-FFF2-40B4-BE49-F238E27FC236}">
                <a16:creationId xmlns:a16="http://schemas.microsoft.com/office/drawing/2014/main" id="{993D02B3-AD27-4743-BAEA-B1DB83234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7857" y="2834305"/>
            <a:ext cx="494633" cy="30791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9" descr="C:\Users\ecoffey\AppData\Local\Temp\Rar$DRa0.608\30080_Device_switch_default_24.png">
            <a:extLst>
              <a:ext uri="{FF2B5EF4-FFF2-40B4-BE49-F238E27FC236}">
                <a16:creationId xmlns:a16="http://schemas.microsoft.com/office/drawing/2014/main" id="{D6D0F723-716C-40C0-BA5A-C3C2F7D25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919" y="2807802"/>
            <a:ext cx="494633" cy="307915"/>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1957053F-94C1-48E0-9E85-EE264922562E}"/>
              </a:ext>
            </a:extLst>
          </p:cNvPr>
          <p:cNvCxnSpPr>
            <a:stCxn id="79" idx="0"/>
            <a:endCxn id="10" idx="2"/>
          </p:cNvCxnSpPr>
          <p:nvPr/>
        </p:nvCxnSpPr>
        <p:spPr>
          <a:xfrm flipV="1">
            <a:off x="7131236" y="2309729"/>
            <a:ext cx="1407300" cy="4980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AD9CF6D9-31CB-4449-81A7-47523B8A26C9}"/>
              </a:ext>
            </a:extLst>
          </p:cNvPr>
          <p:cNvSpPr/>
          <p:nvPr/>
        </p:nvSpPr>
        <p:spPr>
          <a:xfrm rot="10800000">
            <a:off x="7069751" y="2690041"/>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cxnSp>
        <p:nvCxnSpPr>
          <p:cNvPr id="82" name="Straight Connector 81">
            <a:extLst>
              <a:ext uri="{FF2B5EF4-FFF2-40B4-BE49-F238E27FC236}">
                <a16:creationId xmlns:a16="http://schemas.microsoft.com/office/drawing/2014/main" id="{586A5C24-EEAF-4C76-B356-FC523CCB017D}"/>
              </a:ext>
            </a:extLst>
          </p:cNvPr>
          <p:cNvCxnSpPr>
            <a:stCxn id="11" idx="2"/>
            <a:endCxn id="78" idx="0"/>
          </p:cNvCxnSpPr>
          <p:nvPr/>
        </p:nvCxnSpPr>
        <p:spPr>
          <a:xfrm>
            <a:off x="7124545" y="2322489"/>
            <a:ext cx="1440629" cy="511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DA458F-2163-4612-8E96-14C68FA28FD7}"/>
              </a:ext>
            </a:extLst>
          </p:cNvPr>
          <p:cNvCxnSpPr>
            <a:cxnSpLocks/>
            <a:stCxn id="78" idx="0"/>
            <a:endCxn id="10" idx="2"/>
          </p:cNvCxnSpPr>
          <p:nvPr/>
        </p:nvCxnSpPr>
        <p:spPr>
          <a:xfrm flipH="1" flipV="1">
            <a:off x="8538536" y="2309729"/>
            <a:ext cx="26638" cy="5245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4" name="Picture 11" descr="C:\Users\ecoffey\AppData\Local\Temp\Rar$DRa0.324\30072_Device_server_default_64.png">
            <a:extLst>
              <a:ext uri="{FF2B5EF4-FFF2-40B4-BE49-F238E27FC236}">
                <a16:creationId xmlns:a16="http://schemas.microsoft.com/office/drawing/2014/main" id="{4D035412-08EF-42B2-BF05-28113B5379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779" y="3403516"/>
            <a:ext cx="281748" cy="30553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1" descr="C:\Users\ecoffey\AppData\Local\Temp\Rar$DRa0.324\30072_Device_server_default_64.png">
            <a:extLst>
              <a:ext uri="{FF2B5EF4-FFF2-40B4-BE49-F238E27FC236}">
                <a16:creationId xmlns:a16="http://schemas.microsoft.com/office/drawing/2014/main" id="{2093D562-4592-44A8-AD15-E7011574F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6185" y="3469658"/>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Connector 85">
            <a:extLst>
              <a:ext uri="{FF2B5EF4-FFF2-40B4-BE49-F238E27FC236}">
                <a16:creationId xmlns:a16="http://schemas.microsoft.com/office/drawing/2014/main" id="{09B2E5CB-4035-465D-BF31-AC2C965D7377}"/>
              </a:ext>
            </a:extLst>
          </p:cNvPr>
          <p:cNvCxnSpPr>
            <a:stCxn id="79" idx="2"/>
            <a:endCxn id="84" idx="0"/>
          </p:cNvCxnSpPr>
          <p:nvPr/>
        </p:nvCxnSpPr>
        <p:spPr>
          <a:xfrm>
            <a:off x="7131236" y="3115717"/>
            <a:ext cx="7417" cy="287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A08B0EB-486A-4E2E-AD49-EE7E350AAF97}"/>
              </a:ext>
            </a:extLst>
          </p:cNvPr>
          <p:cNvCxnSpPr>
            <a:stCxn id="84" idx="0"/>
            <a:endCxn id="78" idx="2"/>
          </p:cNvCxnSpPr>
          <p:nvPr/>
        </p:nvCxnSpPr>
        <p:spPr>
          <a:xfrm flipV="1">
            <a:off x="7138653" y="3142220"/>
            <a:ext cx="1426521" cy="261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7C77CF6-0489-4498-A62A-1A036C8861F1}"/>
              </a:ext>
            </a:extLst>
          </p:cNvPr>
          <p:cNvCxnSpPr>
            <a:stCxn id="79" idx="2"/>
            <a:endCxn id="85" idx="0"/>
          </p:cNvCxnSpPr>
          <p:nvPr/>
        </p:nvCxnSpPr>
        <p:spPr>
          <a:xfrm>
            <a:off x="7131236" y="3115717"/>
            <a:ext cx="1455823" cy="353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EFE991E-76F1-4C4C-AF77-64695AB1E6FD}"/>
              </a:ext>
            </a:extLst>
          </p:cNvPr>
          <p:cNvCxnSpPr>
            <a:stCxn id="78" idx="2"/>
            <a:endCxn id="85" idx="0"/>
          </p:cNvCxnSpPr>
          <p:nvPr/>
        </p:nvCxnSpPr>
        <p:spPr>
          <a:xfrm>
            <a:off x="8565174" y="3142220"/>
            <a:ext cx="21885" cy="327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C132A621-EE54-4BD4-9F48-5AE7A578FBB7}"/>
              </a:ext>
            </a:extLst>
          </p:cNvPr>
          <p:cNvSpPr/>
          <p:nvPr/>
        </p:nvSpPr>
        <p:spPr>
          <a:xfrm rot="10800000">
            <a:off x="7093921" y="3305586"/>
            <a:ext cx="323682" cy="7955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1" name="Picture 150" descr="ICON_VM_basic_label_Q308">
            <a:extLst>
              <a:ext uri="{FF2B5EF4-FFF2-40B4-BE49-F238E27FC236}">
                <a16:creationId xmlns:a16="http://schemas.microsoft.com/office/drawing/2014/main" id="{11D1CFAB-C0BB-4573-BF1F-B9A2C54802D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17006" y="3736635"/>
            <a:ext cx="267215" cy="263902"/>
          </a:xfrm>
          <a:prstGeom prst="rect">
            <a:avLst/>
          </a:prstGeom>
          <a:noFill/>
          <a:ln w="9525">
            <a:noFill/>
            <a:miter lim="800000"/>
            <a:headEnd/>
            <a:tailEnd/>
          </a:ln>
        </p:spPr>
      </p:pic>
      <p:pic>
        <p:nvPicPr>
          <p:cNvPr id="92" name="Picture 150" descr="ICON_VM_basic_label_Q308">
            <a:extLst>
              <a:ext uri="{FF2B5EF4-FFF2-40B4-BE49-F238E27FC236}">
                <a16:creationId xmlns:a16="http://schemas.microsoft.com/office/drawing/2014/main" id="{CF0D2DED-9DF6-4B03-BD48-F26C2F6A626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60718" y="3803687"/>
            <a:ext cx="267215" cy="263902"/>
          </a:xfrm>
          <a:prstGeom prst="rect">
            <a:avLst/>
          </a:prstGeom>
          <a:noFill/>
          <a:ln w="9525">
            <a:noFill/>
            <a:miter lim="800000"/>
            <a:headEnd/>
            <a:tailEnd/>
          </a:ln>
        </p:spPr>
      </p:pic>
      <p:sp>
        <p:nvSpPr>
          <p:cNvPr id="93" name="Rectangle 92">
            <a:extLst>
              <a:ext uri="{FF2B5EF4-FFF2-40B4-BE49-F238E27FC236}">
                <a16:creationId xmlns:a16="http://schemas.microsoft.com/office/drawing/2014/main" id="{05F51D9F-2620-455C-9257-4097230023F8}"/>
              </a:ext>
            </a:extLst>
          </p:cNvPr>
          <p:cNvSpPr/>
          <p:nvPr/>
        </p:nvSpPr>
        <p:spPr>
          <a:xfrm>
            <a:off x="1803484" y="3080727"/>
            <a:ext cx="5067395" cy="369332"/>
          </a:xfrm>
          <a:prstGeom prst="rect">
            <a:avLst/>
          </a:prstGeom>
          <a:solidFill>
            <a:schemeClr val="bg2"/>
          </a:solidFill>
          <a:ln w="12700">
            <a:solidFill>
              <a:schemeClr val="tx2"/>
            </a:solidFill>
          </a:ln>
        </p:spPr>
        <p:txBody>
          <a:bodyPr wrap="square" rtlCol="0">
            <a:spAutoFit/>
          </a:bodyPr>
          <a:lstStyle/>
          <a:p>
            <a:pPr algn="ctr"/>
            <a:r>
              <a:rPr lang="en-US" dirty="0">
                <a:solidFill>
                  <a:schemeClr val="bg1"/>
                </a:solidFill>
                <a:latin typeface="Arial" charset="0"/>
                <a:ea typeface="ＭＳ Ｐゴシック" charset="0"/>
              </a:rPr>
              <a:t>VLAN extension across DC</a:t>
            </a:r>
          </a:p>
        </p:txBody>
      </p:sp>
      <p:pic>
        <p:nvPicPr>
          <p:cNvPr id="94" name="Picture 11" descr="C:\Users\ecoffey\AppData\Local\Temp\Rar$DRa0.324\30072_Device_server_default_64.png">
            <a:extLst>
              <a:ext uri="{FF2B5EF4-FFF2-40B4-BE49-F238E27FC236}">
                <a16:creationId xmlns:a16="http://schemas.microsoft.com/office/drawing/2014/main" id="{B7051774-A1A6-4A55-AEE5-BAAB4E303A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151" y="3108989"/>
            <a:ext cx="281748" cy="30553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1" descr="C:\Users\ecoffey\AppData\Local\Temp\Rar$DRa0.324\30072_Device_server_default_64.png">
            <a:extLst>
              <a:ext uri="{FF2B5EF4-FFF2-40B4-BE49-F238E27FC236}">
                <a16:creationId xmlns:a16="http://schemas.microsoft.com/office/drawing/2014/main" id="{8140D27B-02C8-4AFF-BF43-69B8329FF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265" y="3098240"/>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a:extLst>
              <a:ext uri="{FF2B5EF4-FFF2-40B4-BE49-F238E27FC236}">
                <a16:creationId xmlns:a16="http://schemas.microsoft.com/office/drawing/2014/main" id="{D6A32B50-86CF-478A-8915-6272BF9095C9}"/>
              </a:ext>
            </a:extLst>
          </p:cNvPr>
          <p:cNvCxnSpPr>
            <a:endCxn id="94" idx="0"/>
          </p:cNvCxnSpPr>
          <p:nvPr/>
        </p:nvCxnSpPr>
        <p:spPr>
          <a:xfrm>
            <a:off x="556607" y="2814807"/>
            <a:ext cx="51418" cy="294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3E8CC39-578E-4B38-BB86-BDB3B601487B}"/>
              </a:ext>
            </a:extLst>
          </p:cNvPr>
          <p:cNvCxnSpPr>
            <a:stCxn id="94" idx="0"/>
          </p:cNvCxnSpPr>
          <p:nvPr/>
        </p:nvCxnSpPr>
        <p:spPr>
          <a:xfrm flipV="1">
            <a:off x="608025" y="2823078"/>
            <a:ext cx="773722" cy="285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45E70FA-C637-4FF3-9851-9D1254486E54}"/>
              </a:ext>
            </a:extLst>
          </p:cNvPr>
          <p:cNvCxnSpPr>
            <a:endCxn id="95" idx="0"/>
          </p:cNvCxnSpPr>
          <p:nvPr/>
        </p:nvCxnSpPr>
        <p:spPr>
          <a:xfrm>
            <a:off x="556607" y="2814807"/>
            <a:ext cx="920532" cy="283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3E9AFEA-C8B1-4C37-884E-9884C5DEF1CA}"/>
              </a:ext>
            </a:extLst>
          </p:cNvPr>
          <p:cNvCxnSpPr>
            <a:endCxn id="95" idx="0"/>
          </p:cNvCxnSpPr>
          <p:nvPr/>
        </p:nvCxnSpPr>
        <p:spPr>
          <a:xfrm>
            <a:off x="1381747" y="2823078"/>
            <a:ext cx="95392" cy="275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15D0729D-965F-4484-AAD8-B543A6A3E4F9}"/>
              </a:ext>
            </a:extLst>
          </p:cNvPr>
          <p:cNvSpPr/>
          <p:nvPr/>
        </p:nvSpPr>
        <p:spPr>
          <a:xfrm rot="10800000">
            <a:off x="530193" y="3005745"/>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01" name="Picture 150" descr="ICON_VM_basic_label_Q308">
            <a:extLst>
              <a:ext uri="{FF2B5EF4-FFF2-40B4-BE49-F238E27FC236}">
                <a16:creationId xmlns:a16="http://schemas.microsoft.com/office/drawing/2014/main" id="{6838A45F-7491-40D2-8DFB-600BC1D6702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1684" y="3434495"/>
            <a:ext cx="267215" cy="263902"/>
          </a:xfrm>
          <a:prstGeom prst="rect">
            <a:avLst/>
          </a:prstGeom>
          <a:noFill/>
          <a:ln w="9525">
            <a:noFill/>
            <a:miter lim="800000"/>
            <a:headEnd/>
            <a:tailEnd/>
          </a:ln>
        </p:spPr>
      </p:pic>
      <p:pic>
        <p:nvPicPr>
          <p:cNvPr id="102" name="Picture 150" descr="ICON_VM_basic_label_Q308">
            <a:extLst>
              <a:ext uri="{FF2B5EF4-FFF2-40B4-BE49-F238E27FC236}">
                <a16:creationId xmlns:a16="http://schemas.microsoft.com/office/drawing/2014/main" id="{D370259D-E953-4044-A297-2F64C887AC7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81747" y="3437446"/>
            <a:ext cx="267215" cy="263902"/>
          </a:xfrm>
          <a:prstGeom prst="rect">
            <a:avLst/>
          </a:prstGeom>
          <a:noFill/>
          <a:ln w="9525">
            <a:noFill/>
            <a:miter lim="800000"/>
            <a:headEnd/>
            <a:tailEnd/>
          </a:ln>
        </p:spPr>
      </p:pic>
      <p:sp>
        <p:nvSpPr>
          <p:cNvPr id="103" name="Oval 102">
            <a:extLst>
              <a:ext uri="{FF2B5EF4-FFF2-40B4-BE49-F238E27FC236}">
                <a16:creationId xmlns:a16="http://schemas.microsoft.com/office/drawing/2014/main" id="{E02CB660-DE1D-48A6-AAD5-BC7017A686A3}"/>
              </a:ext>
            </a:extLst>
          </p:cNvPr>
          <p:cNvSpPr/>
          <p:nvPr/>
        </p:nvSpPr>
        <p:spPr>
          <a:xfrm rot="10800000">
            <a:off x="8400043" y="2729266"/>
            <a:ext cx="259161" cy="78536"/>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04" name="Picture 11" descr="C:\Users\ecoffey\AppData\Local\Temp\Rar$DRa0.324\30072_Device_server_default_64.png">
            <a:extLst>
              <a:ext uri="{FF2B5EF4-FFF2-40B4-BE49-F238E27FC236}">
                <a16:creationId xmlns:a16="http://schemas.microsoft.com/office/drawing/2014/main" id="{E9BEB078-F6EF-44D2-9B57-26EC3E99E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051" y="3430019"/>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Connector 104">
            <a:extLst>
              <a:ext uri="{FF2B5EF4-FFF2-40B4-BE49-F238E27FC236}">
                <a16:creationId xmlns:a16="http://schemas.microsoft.com/office/drawing/2014/main" id="{47240270-BB74-4476-B939-C1320FA63532}"/>
              </a:ext>
            </a:extLst>
          </p:cNvPr>
          <p:cNvCxnSpPr>
            <a:stCxn id="79" idx="2"/>
            <a:endCxn id="104" idx="0"/>
          </p:cNvCxnSpPr>
          <p:nvPr/>
        </p:nvCxnSpPr>
        <p:spPr>
          <a:xfrm>
            <a:off x="7131236" y="3115717"/>
            <a:ext cx="601689" cy="3143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6" name="Picture 11" descr="C:\Users\ecoffey\AppData\Local\Temp\Rar$DRa0.324\30072_Device_server_default_64.png">
            <a:extLst>
              <a:ext uri="{FF2B5EF4-FFF2-40B4-BE49-F238E27FC236}">
                <a16:creationId xmlns:a16="http://schemas.microsoft.com/office/drawing/2014/main" id="{FF347106-F137-4E35-8ED0-C39090AEA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835" y="3439998"/>
            <a:ext cx="281748" cy="305539"/>
          </a:xfrm>
          <a:prstGeom prst="rect">
            <a:avLst/>
          </a:prstGeom>
          <a:noFill/>
          <a:extLst>
            <a:ext uri="{909E8E84-426E-40DD-AFC4-6F175D3DCCD1}">
              <a14:hiddenFill xmlns:a14="http://schemas.microsoft.com/office/drawing/2010/main">
                <a:solidFill>
                  <a:srgbClr val="FFFFFF"/>
                </a:solidFill>
              </a14:hiddenFill>
            </a:ext>
          </a:extLst>
        </p:spPr>
      </p:pic>
      <p:cxnSp>
        <p:nvCxnSpPr>
          <p:cNvPr id="107" name="Straight Connector 106">
            <a:extLst>
              <a:ext uri="{FF2B5EF4-FFF2-40B4-BE49-F238E27FC236}">
                <a16:creationId xmlns:a16="http://schemas.microsoft.com/office/drawing/2014/main" id="{592FDBB8-6B2B-48C8-8CF7-73D5DC0EB018}"/>
              </a:ext>
            </a:extLst>
          </p:cNvPr>
          <p:cNvCxnSpPr>
            <a:stCxn id="79" idx="2"/>
            <a:endCxn id="106" idx="0"/>
          </p:cNvCxnSpPr>
          <p:nvPr/>
        </p:nvCxnSpPr>
        <p:spPr>
          <a:xfrm>
            <a:off x="7131236" y="3115717"/>
            <a:ext cx="966473" cy="3242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3CA58CE-5F8D-40EE-8CFD-FDC6BC63DB62}"/>
              </a:ext>
            </a:extLst>
          </p:cNvPr>
          <p:cNvCxnSpPr>
            <a:stCxn id="106" idx="0"/>
            <a:endCxn id="78" idx="2"/>
          </p:cNvCxnSpPr>
          <p:nvPr/>
        </p:nvCxnSpPr>
        <p:spPr>
          <a:xfrm flipV="1">
            <a:off x="8097709" y="3142220"/>
            <a:ext cx="467465" cy="2977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C95E360E-9C6D-4875-83D8-B33B3AF390F9}"/>
              </a:ext>
            </a:extLst>
          </p:cNvPr>
          <p:cNvSpPr/>
          <p:nvPr/>
        </p:nvSpPr>
        <p:spPr>
          <a:xfrm>
            <a:off x="6176950" y="421091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kern="0" dirty="0">
                <a:solidFill>
                  <a:srgbClr val="0377A3"/>
                </a:solidFill>
                <a:latin typeface="Arial"/>
                <a:ea typeface="ＭＳ Ｐゴシック" panose="020B0600070205080204" pitchFamily="34" charset="-128"/>
                <a:cs typeface="+mn-cs"/>
              </a:rPr>
              <a:t>Existing DC</a:t>
            </a:r>
            <a:endPar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endParaRPr>
          </a:p>
        </p:txBody>
      </p:sp>
      <p:sp>
        <p:nvSpPr>
          <p:cNvPr id="112" name="Rectangle: Rounded Corners 111">
            <a:extLst>
              <a:ext uri="{FF2B5EF4-FFF2-40B4-BE49-F238E27FC236}">
                <a16:creationId xmlns:a16="http://schemas.microsoft.com/office/drawing/2014/main" id="{25C5D720-E654-4220-A902-D8515BD9ECEB}"/>
              </a:ext>
            </a:extLst>
          </p:cNvPr>
          <p:cNvSpPr/>
          <p:nvPr/>
        </p:nvSpPr>
        <p:spPr>
          <a:xfrm>
            <a:off x="2413269" y="3565372"/>
            <a:ext cx="4288009" cy="870330"/>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sz="1200" dirty="0">
                <a:solidFill>
                  <a:schemeClr val="bg2"/>
                </a:solidFill>
              </a:rPr>
              <a:t>No spanning tree extension across DCs</a:t>
            </a:r>
          </a:p>
          <a:p>
            <a:pPr marL="285750" indent="-285750">
              <a:buFont typeface="Wingdings" panose="05000000000000000000" pitchFamily="2" charset="2"/>
              <a:buChar char="ü"/>
            </a:pPr>
            <a:r>
              <a:rPr lang="en-US" sz="1200" dirty="0">
                <a:solidFill>
                  <a:schemeClr val="bg2"/>
                </a:solidFill>
              </a:rPr>
              <a:t>Spanning tree root should be outside of ACI</a:t>
            </a:r>
          </a:p>
          <a:p>
            <a:pPr marL="285750" indent="-285750">
              <a:buFont typeface="Wingdings" panose="05000000000000000000" pitchFamily="2" charset="2"/>
              <a:buChar char="ü"/>
            </a:pPr>
            <a:r>
              <a:rPr lang="en-US" sz="1200" dirty="0">
                <a:solidFill>
                  <a:schemeClr val="bg2"/>
                </a:solidFill>
              </a:rPr>
              <a:t>No BPDU transmission across DCs</a:t>
            </a:r>
          </a:p>
          <a:p>
            <a:pPr marL="285750" indent="-285750">
              <a:buFont typeface="Wingdings" panose="05000000000000000000" pitchFamily="2" charset="2"/>
              <a:buChar char="ü"/>
            </a:pPr>
            <a:r>
              <a:rPr lang="en-US" sz="1200" dirty="0">
                <a:solidFill>
                  <a:schemeClr val="bg2"/>
                </a:solidFill>
              </a:rPr>
              <a:t>Ensure there is no backdoor L2 path between DCs</a:t>
            </a:r>
          </a:p>
        </p:txBody>
      </p:sp>
    </p:spTree>
    <p:extLst>
      <p:ext uri="{BB962C8B-B14F-4D97-AF65-F5344CB8AC3E}">
        <p14:creationId xmlns:p14="http://schemas.microsoft.com/office/powerpoint/2010/main" val="92139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Failure handling </a:t>
            </a:r>
          </a:p>
        </p:txBody>
      </p:sp>
    </p:spTree>
    <p:extLst>
      <p:ext uri="{BB962C8B-B14F-4D97-AF65-F5344CB8AC3E}">
        <p14:creationId xmlns:p14="http://schemas.microsoft.com/office/powerpoint/2010/main" val="100626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7625"/>
            <a:ext cx="8345488" cy="731838"/>
          </a:xfrm>
        </p:spPr>
        <p:txBody>
          <a:bodyPr/>
          <a:lstStyle/>
          <a:p>
            <a:r>
              <a:rPr lang="en-US" dirty="0"/>
              <a:t>APIC controller failure</a:t>
            </a:r>
          </a:p>
        </p:txBody>
      </p:sp>
      <p:sp>
        <p:nvSpPr>
          <p:cNvPr id="128" name="Text Placeholder 4"/>
          <p:cNvSpPr>
            <a:spLocks noGrp="1"/>
          </p:cNvSpPr>
          <p:nvPr>
            <p:ph type="body" sz="quarter" idx="4294967295"/>
          </p:nvPr>
        </p:nvSpPr>
        <p:spPr>
          <a:xfrm>
            <a:off x="0" y="842963"/>
            <a:ext cx="8266113" cy="381000"/>
          </a:xfrm>
          <a:prstGeom prst="rect">
            <a:avLst/>
          </a:prstGeom>
        </p:spPr>
        <p:txBody>
          <a:bodyPr/>
          <a:lstStyle/>
          <a:p>
            <a:pPr marL="1785" indent="0">
              <a:spcBef>
                <a:spcPts val="0"/>
              </a:spcBef>
              <a:buNone/>
            </a:pPr>
            <a:r>
              <a:rPr lang="en-US" sz="1400" dirty="0">
                <a:solidFill>
                  <a:schemeClr val="tx2"/>
                </a:solidFill>
                <a:latin typeface="Arial" panose="020B0604020202020204" pitchFamily="34" charset="0"/>
                <a:cs typeface="Arial" panose="020B0604020202020204" pitchFamily="34" charset="0"/>
              </a:rPr>
              <a:t>No data traffic loss</a:t>
            </a:r>
          </a:p>
        </p:txBody>
      </p:sp>
      <p:sp>
        <p:nvSpPr>
          <p:cNvPr id="6" name="TextBox 5"/>
          <p:cNvSpPr txBox="1"/>
          <p:nvPr/>
        </p:nvSpPr>
        <p:spPr>
          <a:xfrm>
            <a:off x="3110144" y="1425722"/>
            <a:ext cx="267381" cy="338362"/>
          </a:xfrm>
          <a:prstGeom prst="rect">
            <a:avLst/>
          </a:prstGeom>
          <a:noFill/>
        </p:spPr>
        <p:txBody>
          <a:bodyPr wrap="square" rtlCol="0">
            <a:spAutoFit/>
          </a:bodyPr>
          <a:lstStyle/>
          <a:p>
            <a:pPr eaLnBrk="0" hangingPunct="0">
              <a:defRPr/>
            </a:pPr>
            <a:r>
              <a:rPr lang="en-US" sz="533" dirty="0">
                <a:solidFill>
                  <a:srgbClr val="FFFFFF"/>
                </a:solidFill>
                <a:latin typeface="Arial" panose="020B0604020202020204" pitchFamily="34" charset="0"/>
                <a:ea typeface="ＭＳ Ｐゴシック" panose="020B0600070205080204" pitchFamily="34" charset="-128"/>
                <a:cs typeface="+mn-cs"/>
              </a:rPr>
              <a:t>SRC</a:t>
            </a:r>
          </a:p>
        </p:txBody>
      </p:sp>
      <p:sp>
        <p:nvSpPr>
          <p:cNvPr id="7" name="TextBox 6"/>
          <p:cNvSpPr txBox="1"/>
          <p:nvPr/>
        </p:nvSpPr>
        <p:spPr>
          <a:xfrm>
            <a:off x="2585667" y="1425722"/>
            <a:ext cx="259900" cy="338362"/>
          </a:xfrm>
          <a:prstGeom prst="rect">
            <a:avLst/>
          </a:prstGeom>
          <a:noFill/>
        </p:spPr>
        <p:txBody>
          <a:bodyPr wrap="square" rtlCol="0">
            <a:spAutoFit/>
          </a:bodyPr>
          <a:lstStyle/>
          <a:p>
            <a:pPr eaLnBrk="0" hangingPunct="0">
              <a:defRPr/>
            </a:pPr>
            <a:r>
              <a:rPr lang="en-US" sz="533" dirty="0">
                <a:solidFill>
                  <a:srgbClr val="FFFFFF"/>
                </a:solidFill>
                <a:latin typeface="Arial" panose="020B0604020202020204" pitchFamily="34" charset="0"/>
                <a:ea typeface="ＭＳ Ｐゴシック" panose="020B0600070205080204" pitchFamily="34" charset="-128"/>
                <a:cs typeface="+mn-cs"/>
              </a:rPr>
              <a:t>DST</a:t>
            </a:r>
          </a:p>
        </p:txBody>
      </p:sp>
      <p:sp>
        <p:nvSpPr>
          <p:cNvPr id="8" name="Cloud 7"/>
          <p:cNvSpPr/>
          <p:nvPr/>
        </p:nvSpPr>
        <p:spPr>
          <a:xfrm>
            <a:off x="1096109" y="1301052"/>
            <a:ext cx="5473015" cy="77362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600" dirty="0">
                <a:solidFill>
                  <a:srgbClr val="58585B">
                    <a:lumMod val="75000"/>
                  </a:srgbClr>
                </a:solidFill>
                <a:latin typeface="Arial"/>
              </a:rPr>
              <a:t> IP Network</a:t>
            </a:r>
          </a:p>
        </p:txBody>
      </p:sp>
      <p:sp>
        <p:nvSpPr>
          <p:cNvPr id="9" name="Rounded Rectangle 8"/>
          <p:cNvSpPr/>
          <p:nvPr/>
        </p:nvSpPr>
        <p:spPr>
          <a:xfrm>
            <a:off x="4914298" y="1945023"/>
            <a:ext cx="3777697" cy="2342302"/>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10" name="Rounded Rectangle 9"/>
          <p:cNvSpPr/>
          <p:nvPr/>
        </p:nvSpPr>
        <p:spPr>
          <a:xfrm>
            <a:off x="91465" y="2064392"/>
            <a:ext cx="2993536" cy="222979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11" name="Rectangle 10"/>
          <p:cNvSpPr/>
          <p:nvPr/>
        </p:nvSpPr>
        <p:spPr>
          <a:xfrm>
            <a:off x="5561792" y="4383463"/>
            <a:ext cx="1973363" cy="30670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377A3"/>
                </a:solidFill>
                <a:latin typeface="Arial"/>
                <a:ea typeface="ＭＳ Ｐゴシック" panose="020B0600070205080204" pitchFamily="34" charset="-128"/>
                <a:cs typeface="+mn-cs"/>
              </a:rPr>
              <a:t>Remote Location</a:t>
            </a:r>
          </a:p>
        </p:txBody>
      </p:sp>
      <p:sp>
        <p:nvSpPr>
          <p:cNvPr id="12" name="Rectangle 11"/>
          <p:cNvSpPr/>
          <p:nvPr/>
        </p:nvSpPr>
        <p:spPr>
          <a:xfrm>
            <a:off x="761255" y="4385878"/>
            <a:ext cx="1973363" cy="30670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0B050"/>
                </a:solidFill>
                <a:latin typeface="Arial"/>
                <a:ea typeface="ＭＳ Ｐゴシック" panose="020B0600070205080204" pitchFamily="34" charset="-128"/>
                <a:cs typeface="+mn-cs"/>
              </a:rPr>
              <a:t>ACI Main DC</a:t>
            </a:r>
          </a:p>
        </p:txBody>
      </p:sp>
      <p:grpSp>
        <p:nvGrpSpPr>
          <p:cNvPr id="13" name="Group 12"/>
          <p:cNvGrpSpPr/>
          <p:nvPr/>
        </p:nvGrpSpPr>
        <p:grpSpPr>
          <a:xfrm>
            <a:off x="403915" y="2322995"/>
            <a:ext cx="2335730" cy="1138333"/>
            <a:chOff x="951707" y="2531095"/>
            <a:chExt cx="2937225" cy="1550750"/>
          </a:xfrm>
        </p:grpSpPr>
        <p:pic>
          <p:nvPicPr>
            <p:cNvPr id="14" name="Picture 1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970" y="2537586"/>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4" idx="2"/>
            </p:cNvCxnSpPr>
            <p:nvPr/>
          </p:nvCxnSpPr>
          <p:spPr>
            <a:xfrm flipV="1">
              <a:off x="1204628" y="3107994"/>
              <a:ext cx="1910080" cy="66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4" idx="2"/>
            </p:cNvCxnSpPr>
            <p:nvPr/>
          </p:nvCxnSpPr>
          <p:spPr>
            <a:xfrm flipV="1">
              <a:off x="1925122" y="3107994"/>
              <a:ext cx="1189586"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9" idx="2"/>
            </p:cNvCxnSpPr>
            <p:nvPr/>
          </p:nvCxnSpPr>
          <p:spPr>
            <a:xfrm flipH="1" flipV="1">
              <a:off x="2230955" y="3101503"/>
              <a:ext cx="612503" cy="674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4" idx="2"/>
            </p:cNvCxnSpPr>
            <p:nvPr/>
          </p:nvCxnSpPr>
          <p:spPr>
            <a:xfrm flipV="1">
              <a:off x="2843457" y="3107994"/>
              <a:ext cx="271252"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4" idx="2"/>
            </p:cNvCxnSpPr>
            <p:nvPr/>
          </p:nvCxnSpPr>
          <p:spPr>
            <a:xfrm flipH="1" flipV="1">
              <a:off x="3114708" y="3107994"/>
              <a:ext cx="521302" cy="683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218864" y="2190427"/>
            <a:ext cx="536534" cy="500696"/>
            <a:chOff x="614534" y="2759311"/>
            <a:chExt cx="1043267" cy="871763"/>
          </a:xfrm>
        </p:grpSpPr>
        <p:grpSp>
          <p:nvGrpSpPr>
            <p:cNvPr id="29" name="Shape 314"/>
            <p:cNvGrpSpPr/>
            <p:nvPr/>
          </p:nvGrpSpPr>
          <p:grpSpPr>
            <a:xfrm>
              <a:off x="614534" y="2759311"/>
              <a:ext cx="618543" cy="670935"/>
              <a:chOff x="1853" y="592"/>
              <a:chExt cx="2052" cy="2052"/>
            </a:xfrm>
          </p:grpSpPr>
          <p:sp>
            <p:nvSpPr>
              <p:cNvPr id="54"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5"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6"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8"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2"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3"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64"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30" name="Shape 314"/>
            <p:cNvGrpSpPr/>
            <p:nvPr/>
          </p:nvGrpSpPr>
          <p:grpSpPr>
            <a:xfrm>
              <a:off x="838797" y="2850027"/>
              <a:ext cx="618543" cy="670935"/>
              <a:chOff x="1853" y="592"/>
              <a:chExt cx="2052" cy="2052"/>
            </a:xfrm>
          </p:grpSpPr>
          <p:sp>
            <p:nvSpPr>
              <p:cNvPr id="4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7"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5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31" name="Shape 314"/>
            <p:cNvGrpSpPr/>
            <p:nvPr/>
          </p:nvGrpSpPr>
          <p:grpSpPr>
            <a:xfrm>
              <a:off x="1039258" y="2960139"/>
              <a:ext cx="618543" cy="670935"/>
              <a:chOff x="1853" y="592"/>
              <a:chExt cx="2052" cy="2052"/>
            </a:xfrm>
          </p:grpSpPr>
          <p:sp>
            <p:nvSpPr>
              <p:cNvPr id="3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3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4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65" name="Picture 6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125" y="2330600"/>
            <a:ext cx="407341" cy="43412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535" y="2328572"/>
            <a:ext cx="407341" cy="43412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969" y="3399449"/>
            <a:ext cx="238347" cy="33421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875" y="3422043"/>
            <a:ext cx="254869" cy="334215"/>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Connector 68"/>
          <p:cNvCxnSpPr>
            <a:stCxn id="66" idx="2"/>
            <a:endCxn id="67" idx="0"/>
          </p:cNvCxnSpPr>
          <p:nvPr/>
        </p:nvCxnSpPr>
        <p:spPr>
          <a:xfrm>
            <a:off x="5503202" y="2762696"/>
            <a:ext cx="8940" cy="6367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7" idx="0"/>
            <a:endCxn id="65" idx="2"/>
          </p:cNvCxnSpPr>
          <p:nvPr/>
        </p:nvCxnSpPr>
        <p:spPr>
          <a:xfrm flipV="1">
            <a:off x="5512145" y="2764723"/>
            <a:ext cx="1260650" cy="63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6" idx="2"/>
            <a:endCxn id="68" idx="0"/>
          </p:cNvCxnSpPr>
          <p:nvPr/>
        </p:nvCxnSpPr>
        <p:spPr>
          <a:xfrm>
            <a:off x="5503206" y="2762700"/>
            <a:ext cx="1264107" cy="6593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8" idx="0"/>
            <a:endCxn id="65" idx="2"/>
          </p:cNvCxnSpPr>
          <p:nvPr/>
        </p:nvCxnSpPr>
        <p:spPr>
          <a:xfrm flipV="1">
            <a:off x="6767309" y="2764728"/>
            <a:ext cx="5483" cy="6573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463391" y="3286251"/>
            <a:ext cx="248165" cy="85907"/>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74" name="Oval 73"/>
          <p:cNvSpPr/>
          <p:nvPr/>
        </p:nvSpPr>
        <p:spPr>
          <a:xfrm>
            <a:off x="6535369" y="3300236"/>
            <a:ext cx="248165" cy="85907"/>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75" name="TextBox 74"/>
          <p:cNvSpPr txBox="1"/>
          <p:nvPr/>
        </p:nvSpPr>
        <p:spPr>
          <a:xfrm>
            <a:off x="5350071" y="3739534"/>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EP1</a:t>
            </a:r>
          </a:p>
        </p:txBody>
      </p:sp>
      <p:sp>
        <p:nvSpPr>
          <p:cNvPr id="76" name="TextBox 75"/>
          <p:cNvSpPr txBox="1"/>
          <p:nvPr/>
        </p:nvSpPr>
        <p:spPr>
          <a:xfrm>
            <a:off x="6569125" y="3712120"/>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EP2</a:t>
            </a:r>
          </a:p>
        </p:txBody>
      </p:sp>
      <p:pic>
        <p:nvPicPr>
          <p:cNvPr id="77"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797" y="3792425"/>
            <a:ext cx="229439" cy="334215"/>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p:cNvCxnSpPr/>
          <p:nvPr/>
        </p:nvCxnSpPr>
        <p:spPr>
          <a:xfrm flipH="1">
            <a:off x="2538516" y="3475583"/>
            <a:ext cx="1" cy="316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653236" y="3826231"/>
            <a:ext cx="405585" cy="322139"/>
          </a:xfrm>
          <a:prstGeom prst="rect">
            <a:avLst/>
          </a:prstGeom>
          <a:solidFill>
            <a:schemeClr val="bg2"/>
          </a:solidFill>
        </p:spPr>
        <p:txBody>
          <a:bodyPr wrap="none" rtlCol="0">
            <a:spAutoFit/>
          </a:bodyPr>
          <a:lstStyle/>
          <a:p>
            <a:pPr eaLnBrk="0" hangingPunct="0">
              <a:defRPr/>
            </a:pPr>
            <a:r>
              <a:rPr lang="en-US" sz="800" dirty="0">
                <a:solidFill>
                  <a:srgbClr val="58585B"/>
                </a:solidFill>
                <a:latin typeface="Arial" panose="020B0604020202020204" pitchFamily="34" charset="0"/>
                <a:ea typeface="ＭＳ Ｐゴシック" panose="020B0600070205080204" pitchFamily="34" charset="-128"/>
                <a:cs typeface="+mn-cs"/>
              </a:rPr>
              <a:t>EP3</a:t>
            </a:r>
          </a:p>
        </p:txBody>
      </p:sp>
      <p:sp>
        <p:nvSpPr>
          <p:cNvPr id="80" name="TextBox 79"/>
          <p:cNvSpPr txBox="1"/>
          <p:nvPr/>
        </p:nvSpPr>
        <p:spPr>
          <a:xfrm>
            <a:off x="5587476" y="3321592"/>
            <a:ext cx="457176" cy="276999"/>
          </a:xfrm>
          <a:prstGeom prst="rect">
            <a:avLst/>
          </a:prstGeom>
          <a:no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Po1</a:t>
            </a:r>
          </a:p>
        </p:txBody>
      </p:sp>
      <p:pic>
        <p:nvPicPr>
          <p:cNvPr id="81"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198" y="1812843"/>
            <a:ext cx="328043" cy="346406"/>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656" y="1728270"/>
            <a:ext cx="328043" cy="34640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3" name="Straight Connector 82"/>
          <p:cNvCxnSpPr>
            <a:stCxn id="82" idx="2"/>
            <a:endCxn id="65" idx="0"/>
          </p:cNvCxnSpPr>
          <p:nvPr/>
        </p:nvCxnSpPr>
        <p:spPr>
          <a:xfrm>
            <a:off x="5743673" y="2074681"/>
            <a:ext cx="1029119" cy="25592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66" idx="0"/>
            <a:endCxn id="81" idx="2"/>
          </p:cNvCxnSpPr>
          <p:nvPr/>
        </p:nvCxnSpPr>
        <p:spPr>
          <a:xfrm flipH="1" flipV="1">
            <a:off x="5263219" y="2159253"/>
            <a:ext cx="239987" cy="16932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2" idx="2"/>
            <a:endCxn id="66" idx="0"/>
          </p:cNvCxnSpPr>
          <p:nvPr/>
        </p:nvCxnSpPr>
        <p:spPr>
          <a:xfrm flipH="1">
            <a:off x="5503206" y="2074681"/>
            <a:ext cx="240471" cy="25389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5" idx="0"/>
            <a:endCxn id="81" idx="2"/>
          </p:cNvCxnSpPr>
          <p:nvPr/>
        </p:nvCxnSpPr>
        <p:spPr>
          <a:xfrm flipH="1" flipV="1">
            <a:off x="5263216" y="2159253"/>
            <a:ext cx="1509576" cy="1713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6832931" y="3300194"/>
            <a:ext cx="457176" cy="276999"/>
          </a:xfrm>
          <a:prstGeom prst="rect">
            <a:avLst/>
          </a:prstGeom>
          <a:noFill/>
        </p:spPr>
        <p:txBody>
          <a:bodyPr wrap="none" rtlCol="0">
            <a:spAutoFit/>
          </a:bodyPr>
          <a:lstStyle>
            <a:defPPr>
              <a:defRPr lang="en-US"/>
            </a:defPPr>
            <a:lvl1pPr eaLnBrk="0" hangingPunct="0">
              <a:defRPr sz="1200">
                <a:solidFill>
                  <a:srgbClr val="58585B"/>
                </a:solidFill>
                <a:latin typeface="Arial" panose="020B0604020202020204" pitchFamily="34" charset="0"/>
                <a:ea typeface="ＭＳ Ｐゴシック" panose="020B0600070205080204" pitchFamily="34" charset="-128"/>
                <a:cs typeface="+mn-cs"/>
              </a:defRPr>
            </a:lvl1pPr>
          </a:lstStyle>
          <a:p>
            <a:r>
              <a:rPr lang="en-US" dirty="0"/>
              <a:t>Po2</a:t>
            </a:r>
          </a:p>
        </p:txBody>
      </p:sp>
      <p:pic>
        <p:nvPicPr>
          <p:cNvPr id="8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13" y="1664655"/>
            <a:ext cx="328043" cy="346406"/>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120" y="1741951"/>
            <a:ext cx="328043" cy="346406"/>
          </a:xfrm>
          <a:prstGeom prst="rect">
            <a:avLst/>
          </a:prstGeom>
          <a:noFill/>
          <a:ln>
            <a:noFill/>
          </a:ln>
          <a:extLst>
            <a:ext uri="{909E8E84-426E-40dd-AFC4-6F175D3DCCD1}">
              <a14:hiddenFill xmlns:a14="http://schemas.microsoft.com/office/drawing/2010/main" xmlns="">
                <a:solidFill>
                  <a:srgbClr val="FFFFFF"/>
                </a:solidFill>
              </a14:hiddenFill>
            </a:ext>
          </a:extLst>
        </p:spPr>
      </p:pic>
      <p:cxnSp>
        <p:nvCxnSpPr>
          <p:cNvPr id="90" name="Straight Connector 89"/>
          <p:cNvCxnSpPr>
            <a:stCxn id="19" idx="0"/>
            <a:endCxn id="88" idx="2"/>
          </p:cNvCxnSpPr>
          <p:nvPr/>
        </p:nvCxnSpPr>
        <p:spPr>
          <a:xfrm flipV="1">
            <a:off x="1421194" y="2011060"/>
            <a:ext cx="167040" cy="311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9" idx="0"/>
            <a:endCxn id="89" idx="2"/>
          </p:cNvCxnSpPr>
          <p:nvPr/>
        </p:nvCxnSpPr>
        <p:spPr>
          <a:xfrm flipV="1">
            <a:off x="1421194" y="2088357"/>
            <a:ext cx="967947" cy="234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8" idx="2"/>
            <a:endCxn id="14" idx="0"/>
          </p:cNvCxnSpPr>
          <p:nvPr/>
        </p:nvCxnSpPr>
        <p:spPr>
          <a:xfrm>
            <a:off x="1588234" y="2011060"/>
            <a:ext cx="535735" cy="316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4" idx="0"/>
            <a:endCxn id="89" idx="2"/>
          </p:cNvCxnSpPr>
          <p:nvPr/>
        </p:nvCxnSpPr>
        <p:spPr>
          <a:xfrm flipV="1">
            <a:off x="2123969" y="2088358"/>
            <a:ext cx="265172" cy="239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259679" y="2154260"/>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cxnSp>
        <p:nvCxnSpPr>
          <p:cNvPr id="97" name="Straight Arrow Connector 96"/>
          <p:cNvCxnSpPr/>
          <p:nvPr/>
        </p:nvCxnSpPr>
        <p:spPr>
          <a:xfrm flipV="1">
            <a:off x="5257546" y="2843683"/>
            <a:ext cx="3" cy="72287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587476" y="2891188"/>
            <a:ext cx="976164" cy="557716"/>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29" name="Freeform 128"/>
          <p:cNvSpPr/>
          <p:nvPr/>
        </p:nvSpPr>
        <p:spPr>
          <a:xfrm>
            <a:off x="1836353" y="1773838"/>
            <a:ext cx="3547450" cy="2190837"/>
          </a:xfrm>
          <a:custGeom>
            <a:avLst/>
            <a:gdLst>
              <a:gd name="connsiteX0" fmla="*/ 3342973 w 3601863"/>
              <a:gd name="connsiteY0" fmla="*/ 1808699 h 2190837"/>
              <a:gd name="connsiteX1" fmla="*/ 3342973 w 3601863"/>
              <a:gd name="connsiteY1" fmla="*/ 587225 h 2190837"/>
              <a:gd name="connsiteX2" fmla="*/ 3404388 w 3601863"/>
              <a:gd name="connsiteY2" fmla="*/ 177792 h 2190837"/>
              <a:gd name="connsiteX3" fmla="*/ 504239 w 3601863"/>
              <a:gd name="connsiteY3" fmla="*/ 102729 h 2190837"/>
              <a:gd name="connsiteX4" fmla="*/ 6096 w 3601863"/>
              <a:gd name="connsiteY4" fmla="*/ 1583511 h 2190837"/>
              <a:gd name="connsiteX5" fmla="*/ 558830 w 3601863"/>
              <a:gd name="connsiteY5" fmla="*/ 2190837 h 219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1863" h="2190837">
                <a:moveTo>
                  <a:pt x="3342973" y="1808699"/>
                </a:moveTo>
                <a:cubicBezTo>
                  <a:pt x="3337855" y="1333871"/>
                  <a:pt x="3332737" y="859043"/>
                  <a:pt x="3342973" y="587225"/>
                </a:cubicBezTo>
                <a:cubicBezTo>
                  <a:pt x="3353209" y="315407"/>
                  <a:pt x="3877510" y="258541"/>
                  <a:pt x="3404388" y="177792"/>
                </a:cubicBezTo>
                <a:cubicBezTo>
                  <a:pt x="2931266" y="97043"/>
                  <a:pt x="1070621" y="-131557"/>
                  <a:pt x="504239" y="102729"/>
                </a:cubicBezTo>
                <a:cubicBezTo>
                  <a:pt x="-62143" y="337015"/>
                  <a:pt x="-3002" y="1235493"/>
                  <a:pt x="6096" y="1583511"/>
                </a:cubicBezTo>
                <a:cubicBezTo>
                  <a:pt x="15194" y="1931529"/>
                  <a:pt x="287012" y="2061183"/>
                  <a:pt x="558830" y="2190837"/>
                </a:cubicBezTo>
              </a:path>
            </a:pathLst>
          </a:custGeom>
          <a:ln w="28575">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Left-Right Arrow 129"/>
          <p:cNvSpPr/>
          <p:nvPr/>
        </p:nvSpPr>
        <p:spPr>
          <a:xfrm>
            <a:off x="5711556" y="2475537"/>
            <a:ext cx="830452" cy="119164"/>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0" name="Straight Connector 99"/>
          <p:cNvCxnSpPr/>
          <p:nvPr/>
        </p:nvCxnSpPr>
        <p:spPr>
          <a:xfrm>
            <a:off x="5503202" y="2764723"/>
            <a:ext cx="1993839" cy="65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772796" y="2764725"/>
            <a:ext cx="724245" cy="685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7167261" y="3305436"/>
            <a:ext cx="248165"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99"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574" y="3286888"/>
            <a:ext cx="328043" cy="34640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03" name="Cloud 102"/>
          <p:cNvSpPr/>
          <p:nvPr/>
        </p:nvSpPr>
        <p:spPr>
          <a:xfrm>
            <a:off x="7512594" y="3475583"/>
            <a:ext cx="1133935" cy="446985"/>
          </a:xfrm>
          <a:prstGeom prst="clou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RL L3out</a:t>
            </a:r>
          </a:p>
        </p:txBody>
      </p:sp>
      <p:sp>
        <p:nvSpPr>
          <p:cNvPr id="2" name="Freeform 1"/>
          <p:cNvSpPr/>
          <p:nvPr/>
        </p:nvSpPr>
        <p:spPr>
          <a:xfrm>
            <a:off x="5343287" y="2497403"/>
            <a:ext cx="2509318" cy="1506277"/>
          </a:xfrm>
          <a:custGeom>
            <a:avLst/>
            <a:gdLst>
              <a:gd name="connsiteX0" fmla="*/ 123996 w 2633400"/>
              <a:gd name="connsiteY0" fmla="*/ 876178 h 1484046"/>
              <a:gd name="connsiteX1" fmla="*/ 118800 w 2633400"/>
              <a:gd name="connsiteY1" fmla="*/ 13732 h 1484046"/>
              <a:gd name="connsiteX2" fmla="*/ 1370905 w 2633400"/>
              <a:gd name="connsiteY2" fmla="*/ 377414 h 1484046"/>
              <a:gd name="connsiteX3" fmla="*/ 2321673 w 2633400"/>
              <a:gd name="connsiteY3" fmla="*/ 798246 h 1484046"/>
              <a:gd name="connsiteX4" fmla="*/ 2633400 w 2633400"/>
              <a:gd name="connsiteY4" fmla="*/ 1484046 h 148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400" h="1484046">
                <a:moveTo>
                  <a:pt x="123996" y="876178"/>
                </a:moveTo>
                <a:cubicBezTo>
                  <a:pt x="17489" y="486518"/>
                  <a:pt x="-89018" y="96859"/>
                  <a:pt x="118800" y="13732"/>
                </a:cubicBezTo>
                <a:cubicBezTo>
                  <a:pt x="326618" y="-69395"/>
                  <a:pt x="1003760" y="246662"/>
                  <a:pt x="1370905" y="377414"/>
                </a:cubicBezTo>
                <a:cubicBezTo>
                  <a:pt x="1738050" y="508166"/>
                  <a:pt x="2111257" y="613807"/>
                  <a:pt x="2321673" y="798246"/>
                </a:cubicBezTo>
                <a:cubicBezTo>
                  <a:pt x="2532089" y="982685"/>
                  <a:pt x="2582744" y="1233365"/>
                  <a:pt x="2633400" y="1484046"/>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71113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98425"/>
            <a:ext cx="8256588" cy="485775"/>
          </a:xfrm>
        </p:spPr>
        <p:txBody>
          <a:bodyPr/>
          <a:lstStyle/>
          <a:p>
            <a:r>
              <a:rPr lang="en-US" dirty="0"/>
              <a:t>No Reachability between RL and Spine</a:t>
            </a:r>
          </a:p>
        </p:txBody>
      </p:sp>
      <p:sp>
        <p:nvSpPr>
          <p:cNvPr id="7" name="Text Placeholder 6"/>
          <p:cNvSpPr>
            <a:spLocks noGrp="1"/>
          </p:cNvSpPr>
          <p:nvPr>
            <p:ph type="body" sz="quarter" idx="4294967295"/>
          </p:nvPr>
        </p:nvSpPr>
        <p:spPr>
          <a:xfrm>
            <a:off x="0" y="681038"/>
            <a:ext cx="8266113" cy="381000"/>
          </a:xfrm>
          <a:prstGeom prst="rect">
            <a:avLst/>
          </a:prstGeom>
        </p:spPr>
        <p:txBody>
          <a:bodyPr/>
          <a:lstStyle/>
          <a:p>
            <a:pPr marL="0" indent="0">
              <a:buNone/>
            </a:pPr>
            <a:r>
              <a:rPr lang="en-US" sz="1400" dirty="0">
                <a:solidFill>
                  <a:srgbClr val="085172"/>
                </a:solidFill>
                <a:latin typeface="Arial" panose="020B0604020202020204" pitchFamily="34" charset="0"/>
                <a:cs typeface="Arial" panose="020B0604020202020204" pitchFamily="34" charset="0"/>
              </a:rPr>
              <a:t>Traffic between EPs connected to RLs is not impacted</a:t>
            </a:r>
          </a:p>
        </p:txBody>
      </p:sp>
      <p:sp>
        <p:nvSpPr>
          <p:cNvPr id="109" name="TextBox 108"/>
          <p:cNvSpPr txBox="1"/>
          <p:nvPr/>
        </p:nvSpPr>
        <p:spPr>
          <a:xfrm>
            <a:off x="3110144" y="1425722"/>
            <a:ext cx="267381" cy="338362"/>
          </a:xfrm>
          <a:prstGeom prst="rect">
            <a:avLst/>
          </a:prstGeom>
          <a:noFill/>
        </p:spPr>
        <p:txBody>
          <a:bodyPr wrap="square" rtlCol="0">
            <a:spAutoFit/>
          </a:bodyPr>
          <a:lstStyle/>
          <a:p>
            <a:pPr eaLnBrk="0" hangingPunct="0">
              <a:defRPr/>
            </a:pPr>
            <a:r>
              <a:rPr lang="en-US" sz="533" dirty="0">
                <a:solidFill>
                  <a:srgbClr val="FFFFFF"/>
                </a:solidFill>
                <a:latin typeface="Arial" panose="020B0604020202020204" pitchFamily="34" charset="0"/>
                <a:ea typeface="ＭＳ Ｐゴシック" panose="020B0600070205080204" pitchFamily="34" charset="-128"/>
                <a:cs typeface="+mn-cs"/>
              </a:rPr>
              <a:t>SRC</a:t>
            </a:r>
          </a:p>
        </p:txBody>
      </p:sp>
      <p:sp>
        <p:nvSpPr>
          <p:cNvPr id="110" name="TextBox 109"/>
          <p:cNvSpPr txBox="1"/>
          <p:nvPr/>
        </p:nvSpPr>
        <p:spPr>
          <a:xfrm>
            <a:off x="2585667" y="1425722"/>
            <a:ext cx="259900" cy="338362"/>
          </a:xfrm>
          <a:prstGeom prst="rect">
            <a:avLst/>
          </a:prstGeom>
          <a:noFill/>
        </p:spPr>
        <p:txBody>
          <a:bodyPr wrap="square" rtlCol="0">
            <a:spAutoFit/>
          </a:bodyPr>
          <a:lstStyle/>
          <a:p>
            <a:pPr eaLnBrk="0" hangingPunct="0">
              <a:defRPr/>
            </a:pPr>
            <a:r>
              <a:rPr lang="en-US" sz="533" dirty="0">
                <a:solidFill>
                  <a:srgbClr val="FFFFFF"/>
                </a:solidFill>
                <a:latin typeface="Arial" panose="020B0604020202020204" pitchFamily="34" charset="0"/>
                <a:ea typeface="ＭＳ Ｐゴシック" panose="020B0600070205080204" pitchFamily="34" charset="-128"/>
                <a:cs typeface="+mn-cs"/>
              </a:rPr>
              <a:t>DST</a:t>
            </a:r>
          </a:p>
        </p:txBody>
      </p:sp>
      <p:sp>
        <p:nvSpPr>
          <p:cNvPr id="87" name="Cloud 86"/>
          <p:cNvSpPr/>
          <p:nvPr/>
        </p:nvSpPr>
        <p:spPr>
          <a:xfrm>
            <a:off x="1096109" y="1301052"/>
            <a:ext cx="5473015" cy="77362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600" dirty="0">
                <a:solidFill>
                  <a:srgbClr val="58585B">
                    <a:lumMod val="75000"/>
                  </a:srgbClr>
                </a:solidFill>
                <a:latin typeface="Arial"/>
              </a:rPr>
              <a:t> IP Network</a:t>
            </a:r>
          </a:p>
        </p:txBody>
      </p:sp>
      <p:sp>
        <p:nvSpPr>
          <p:cNvPr id="88" name="Rounded Rectangle 87"/>
          <p:cNvSpPr/>
          <p:nvPr/>
        </p:nvSpPr>
        <p:spPr>
          <a:xfrm>
            <a:off x="4914298" y="1945023"/>
            <a:ext cx="3815518" cy="2342302"/>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89" name="Rounded Rectangle 88"/>
          <p:cNvSpPr/>
          <p:nvPr/>
        </p:nvSpPr>
        <p:spPr>
          <a:xfrm>
            <a:off x="91465" y="2064392"/>
            <a:ext cx="2993536" cy="2229799"/>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90" name="Rectangle 89"/>
          <p:cNvSpPr/>
          <p:nvPr/>
        </p:nvSpPr>
        <p:spPr>
          <a:xfrm>
            <a:off x="5561792" y="4383463"/>
            <a:ext cx="1973363" cy="30670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377A3"/>
                </a:solidFill>
                <a:latin typeface="Arial"/>
                <a:ea typeface="ＭＳ Ｐゴシック" panose="020B0600070205080204" pitchFamily="34" charset="-128"/>
                <a:cs typeface="+mn-cs"/>
              </a:rPr>
              <a:t>Remote Location</a:t>
            </a:r>
          </a:p>
        </p:txBody>
      </p:sp>
      <p:sp>
        <p:nvSpPr>
          <p:cNvPr id="91" name="Rectangle 90"/>
          <p:cNvSpPr/>
          <p:nvPr/>
        </p:nvSpPr>
        <p:spPr>
          <a:xfrm>
            <a:off x="761255" y="4385878"/>
            <a:ext cx="1973363" cy="306704"/>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0B050"/>
                </a:solidFill>
                <a:latin typeface="Arial"/>
                <a:ea typeface="ＭＳ Ｐゴシック" panose="020B0600070205080204" pitchFamily="34" charset="-128"/>
                <a:cs typeface="+mn-cs"/>
              </a:rPr>
              <a:t>ACI Main DC</a:t>
            </a:r>
          </a:p>
        </p:txBody>
      </p:sp>
      <p:grpSp>
        <p:nvGrpSpPr>
          <p:cNvPr id="106" name="Group 105"/>
          <p:cNvGrpSpPr/>
          <p:nvPr/>
        </p:nvGrpSpPr>
        <p:grpSpPr>
          <a:xfrm>
            <a:off x="403915" y="2322995"/>
            <a:ext cx="2335730" cy="1138333"/>
            <a:chOff x="951707" y="2531095"/>
            <a:chExt cx="2937225" cy="1550750"/>
          </a:xfrm>
        </p:grpSpPr>
        <p:pic>
          <p:nvPicPr>
            <p:cNvPr id="107" name="Picture 10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9970" y="2537586"/>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Straight Connector 114"/>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07" idx="2"/>
            </p:cNvCxnSpPr>
            <p:nvPr/>
          </p:nvCxnSpPr>
          <p:spPr>
            <a:xfrm flipV="1">
              <a:off x="1204628" y="3107994"/>
              <a:ext cx="1910080" cy="66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07" idx="2"/>
            </p:cNvCxnSpPr>
            <p:nvPr/>
          </p:nvCxnSpPr>
          <p:spPr>
            <a:xfrm flipV="1">
              <a:off x="1925122" y="3107994"/>
              <a:ext cx="1189586"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114" idx="2"/>
            </p:cNvCxnSpPr>
            <p:nvPr/>
          </p:nvCxnSpPr>
          <p:spPr>
            <a:xfrm flipH="1" flipV="1">
              <a:off x="2230955" y="3101503"/>
              <a:ext cx="612503" cy="674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107" idx="2"/>
            </p:cNvCxnSpPr>
            <p:nvPr/>
          </p:nvCxnSpPr>
          <p:spPr>
            <a:xfrm flipV="1">
              <a:off x="2843457" y="3107994"/>
              <a:ext cx="271252"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107" idx="2"/>
            </p:cNvCxnSpPr>
            <p:nvPr/>
          </p:nvCxnSpPr>
          <p:spPr>
            <a:xfrm flipH="1" flipV="1">
              <a:off x="3114708" y="3107994"/>
              <a:ext cx="521302" cy="683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218864" y="2190427"/>
            <a:ext cx="536534" cy="500696"/>
            <a:chOff x="614534" y="2759311"/>
            <a:chExt cx="1043267" cy="871763"/>
          </a:xfrm>
        </p:grpSpPr>
        <p:grpSp>
          <p:nvGrpSpPr>
            <p:cNvPr id="138" name="Shape 314"/>
            <p:cNvGrpSpPr/>
            <p:nvPr/>
          </p:nvGrpSpPr>
          <p:grpSpPr>
            <a:xfrm>
              <a:off x="614534" y="2759311"/>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7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7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7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7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139" name="Shape 314"/>
            <p:cNvGrpSpPr/>
            <p:nvPr/>
          </p:nvGrpSpPr>
          <p:grpSpPr>
            <a:xfrm>
              <a:off x="838797" y="2850027"/>
              <a:ext cx="618543" cy="670935"/>
              <a:chOff x="1853" y="592"/>
              <a:chExt cx="2052" cy="2052"/>
            </a:xfrm>
          </p:grpSpPr>
          <p:sp>
            <p:nvSpPr>
              <p:cNvPr id="15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6"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6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140" name="Shape 314"/>
            <p:cNvGrpSpPr/>
            <p:nvPr/>
          </p:nvGrpSpPr>
          <p:grpSpPr>
            <a:xfrm>
              <a:off x="1039258" y="2960139"/>
              <a:ext cx="618543" cy="670935"/>
              <a:chOff x="1853" y="592"/>
              <a:chExt cx="2052" cy="2052"/>
            </a:xfrm>
          </p:grpSpPr>
          <p:sp>
            <p:nvSpPr>
              <p:cNvPr id="14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5"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4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5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77" name="Picture 17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125" y="2330600"/>
            <a:ext cx="407341" cy="434125"/>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7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535" y="2328572"/>
            <a:ext cx="407341" cy="434125"/>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969" y="3399449"/>
            <a:ext cx="238347" cy="33421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875" y="3422043"/>
            <a:ext cx="254869" cy="334215"/>
          </a:xfrm>
          <a:prstGeom prst="rect">
            <a:avLst/>
          </a:prstGeom>
          <a:noFill/>
          <a:extLst>
            <a:ext uri="{909E8E84-426E-40DD-AFC4-6F175D3DCCD1}">
              <a14:hiddenFill xmlns:a14="http://schemas.microsoft.com/office/drawing/2010/main">
                <a:solidFill>
                  <a:srgbClr val="FFFFFF"/>
                </a:solidFill>
              </a14:hiddenFill>
            </a:ext>
          </a:extLst>
        </p:spPr>
      </p:pic>
      <p:cxnSp>
        <p:nvCxnSpPr>
          <p:cNvPr id="251" name="Straight Connector 250"/>
          <p:cNvCxnSpPr>
            <a:stCxn id="178" idx="2"/>
            <a:endCxn id="247" idx="0"/>
          </p:cNvCxnSpPr>
          <p:nvPr/>
        </p:nvCxnSpPr>
        <p:spPr>
          <a:xfrm>
            <a:off x="5503202" y="2762696"/>
            <a:ext cx="8940" cy="6367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47" idx="0"/>
            <a:endCxn id="177" idx="2"/>
          </p:cNvCxnSpPr>
          <p:nvPr/>
        </p:nvCxnSpPr>
        <p:spPr>
          <a:xfrm flipV="1">
            <a:off x="5512145" y="2764723"/>
            <a:ext cx="1260650" cy="63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178" idx="2"/>
            <a:endCxn id="248" idx="0"/>
          </p:cNvCxnSpPr>
          <p:nvPr/>
        </p:nvCxnSpPr>
        <p:spPr>
          <a:xfrm>
            <a:off x="5503206" y="2762700"/>
            <a:ext cx="1264107" cy="6593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48" idx="0"/>
            <a:endCxn id="177" idx="2"/>
          </p:cNvCxnSpPr>
          <p:nvPr/>
        </p:nvCxnSpPr>
        <p:spPr>
          <a:xfrm flipV="1">
            <a:off x="6767309" y="2764728"/>
            <a:ext cx="5483" cy="6573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5463391" y="3286251"/>
            <a:ext cx="248165" cy="85907"/>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264" name="Oval 263"/>
          <p:cNvSpPr/>
          <p:nvPr/>
        </p:nvSpPr>
        <p:spPr>
          <a:xfrm>
            <a:off x="6535369" y="3300236"/>
            <a:ext cx="248165" cy="85907"/>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267" name="TextBox 266"/>
          <p:cNvSpPr txBox="1"/>
          <p:nvPr/>
        </p:nvSpPr>
        <p:spPr>
          <a:xfrm>
            <a:off x="5350071" y="3739534"/>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EP1</a:t>
            </a:r>
          </a:p>
        </p:txBody>
      </p:sp>
      <p:sp>
        <p:nvSpPr>
          <p:cNvPr id="268" name="TextBox 267"/>
          <p:cNvSpPr txBox="1"/>
          <p:nvPr/>
        </p:nvSpPr>
        <p:spPr>
          <a:xfrm>
            <a:off x="6569125" y="3712120"/>
            <a:ext cx="474810" cy="276999"/>
          </a:xfrm>
          <a:prstGeom prst="rect">
            <a:avLst/>
          </a:prstGeom>
          <a:solidFill>
            <a:schemeClr val="bg2"/>
          </a:solid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EP2</a:t>
            </a:r>
          </a:p>
        </p:txBody>
      </p:sp>
      <p:pic>
        <p:nvPicPr>
          <p:cNvPr id="432"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797" y="3792425"/>
            <a:ext cx="229439" cy="334215"/>
          </a:xfrm>
          <a:prstGeom prst="rect">
            <a:avLst/>
          </a:prstGeom>
          <a:noFill/>
          <a:extLst>
            <a:ext uri="{909E8E84-426E-40DD-AFC4-6F175D3DCCD1}">
              <a14:hiddenFill xmlns:a14="http://schemas.microsoft.com/office/drawing/2010/main">
                <a:solidFill>
                  <a:srgbClr val="FFFFFF"/>
                </a:solidFill>
              </a14:hiddenFill>
            </a:ext>
          </a:extLst>
        </p:spPr>
      </p:pic>
      <p:cxnSp>
        <p:nvCxnSpPr>
          <p:cNvPr id="434" name="Straight Connector 433"/>
          <p:cNvCxnSpPr/>
          <p:nvPr/>
        </p:nvCxnSpPr>
        <p:spPr>
          <a:xfrm flipH="1">
            <a:off x="2538516" y="3475583"/>
            <a:ext cx="1" cy="316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5" name="TextBox 434"/>
          <p:cNvSpPr txBox="1"/>
          <p:nvPr/>
        </p:nvSpPr>
        <p:spPr>
          <a:xfrm>
            <a:off x="2653236" y="3826231"/>
            <a:ext cx="405585" cy="322139"/>
          </a:xfrm>
          <a:prstGeom prst="rect">
            <a:avLst/>
          </a:prstGeom>
          <a:solidFill>
            <a:schemeClr val="bg2"/>
          </a:solidFill>
        </p:spPr>
        <p:txBody>
          <a:bodyPr wrap="none" rtlCol="0">
            <a:spAutoFit/>
          </a:bodyPr>
          <a:lstStyle/>
          <a:p>
            <a:pPr eaLnBrk="0" hangingPunct="0">
              <a:defRPr/>
            </a:pPr>
            <a:r>
              <a:rPr lang="en-US" sz="800" dirty="0">
                <a:solidFill>
                  <a:srgbClr val="58585B"/>
                </a:solidFill>
                <a:latin typeface="Arial" panose="020B0604020202020204" pitchFamily="34" charset="0"/>
                <a:ea typeface="ＭＳ Ｐゴシック" panose="020B0600070205080204" pitchFamily="34" charset="-128"/>
                <a:cs typeface="+mn-cs"/>
              </a:rPr>
              <a:t>EP3</a:t>
            </a:r>
          </a:p>
        </p:txBody>
      </p:sp>
      <p:sp>
        <p:nvSpPr>
          <p:cNvPr id="181" name="TextBox 180"/>
          <p:cNvSpPr txBox="1"/>
          <p:nvPr/>
        </p:nvSpPr>
        <p:spPr>
          <a:xfrm>
            <a:off x="5587476" y="3321592"/>
            <a:ext cx="457176" cy="276999"/>
          </a:xfrm>
          <a:prstGeom prst="rect">
            <a:avLst/>
          </a:prstGeom>
          <a:noFill/>
        </p:spPr>
        <p:txBody>
          <a:bodyPr wrap="none" rtlCol="0">
            <a:spAutoFit/>
          </a:bodyPr>
          <a:lstStyle/>
          <a:p>
            <a:pPr eaLnBrk="0" hangingPunct="0">
              <a:defRPr/>
            </a:pPr>
            <a:r>
              <a:rPr lang="en-US" sz="1200" dirty="0">
                <a:solidFill>
                  <a:srgbClr val="58585B"/>
                </a:solidFill>
                <a:latin typeface="Arial" panose="020B0604020202020204" pitchFamily="34" charset="0"/>
                <a:ea typeface="ＭＳ Ｐゴシック" panose="020B0600070205080204" pitchFamily="34" charset="-128"/>
                <a:cs typeface="+mn-cs"/>
              </a:rPr>
              <a:t>Po1</a:t>
            </a:r>
          </a:p>
        </p:txBody>
      </p:sp>
      <p:pic>
        <p:nvPicPr>
          <p:cNvPr id="9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198" y="1812843"/>
            <a:ext cx="328043" cy="346406"/>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9656" y="1728270"/>
            <a:ext cx="328043" cy="34640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4" name="Straight Connector 93"/>
          <p:cNvCxnSpPr>
            <a:stCxn id="93" idx="2"/>
            <a:endCxn id="177" idx="0"/>
          </p:cNvCxnSpPr>
          <p:nvPr/>
        </p:nvCxnSpPr>
        <p:spPr>
          <a:xfrm>
            <a:off x="5743673" y="2074681"/>
            <a:ext cx="1029119" cy="25592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78" idx="0"/>
            <a:endCxn id="92" idx="2"/>
          </p:cNvCxnSpPr>
          <p:nvPr/>
        </p:nvCxnSpPr>
        <p:spPr>
          <a:xfrm flipH="1" flipV="1">
            <a:off x="5263219" y="2159253"/>
            <a:ext cx="239987" cy="16932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3" idx="2"/>
            <a:endCxn id="178" idx="0"/>
          </p:cNvCxnSpPr>
          <p:nvPr/>
        </p:nvCxnSpPr>
        <p:spPr>
          <a:xfrm flipH="1">
            <a:off x="5503206" y="2074681"/>
            <a:ext cx="240471" cy="25389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77" idx="0"/>
            <a:endCxn id="92" idx="2"/>
          </p:cNvCxnSpPr>
          <p:nvPr/>
        </p:nvCxnSpPr>
        <p:spPr>
          <a:xfrm flipH="1" flipV="1">
            <a:off x="5263216" y="2159253"/>
            <a:ext cx="1509576" cy="1713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832931" y="3300194"/>
            <a:ext cx="457176" cy="276999"/>
          </a:xfrm>
          <a:prstGeom prst="rect">
            <a:avLst/>
          </a:prstGeom>
          <a:noFill/>
        </p:spPr>
        <p:txBody>
          <a:bodyPr wrap="none" rtlCol="0">
            <a:spAutoFit/>
          </a:bodyPr>
          <a:lstStyle>
            <a:defPPr>
              <a:defRPr lang="en-US"/>
            </a:defPPr>
            <a:lvl1pPr eaLnBrk="0" hangingPunct="0">
              <a:defRPr sz="1200">
                <a:solidFill>
                  <a:srgbClr val="58585B"/>
                </a:solidFill>
                <a:latin typeface="Arial" panose="020B0604020202020204" pitchFamily="34" charset="0"/>
                <a:ea typeface="ＭＳ Ｐゴシック" panose="020B0600070205080204" pitchFamily="34" charset="-128"/>
                <a:cs typeface="+mn-cs"/>
              </a:defRPr>
            </a:lvl1pPr>
          </a:lstStyle>
          <a:p>
            <a:r>
              <a:rPr lang="en-US" dirty="0"/>
              <a:t>Po2</a:t>
            </a:r>
          </a:p>
        </p:txBody>
      </p:sp>
      <p:pic>
        <p:nvPicPr>
          <p:cNvPr id="99"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213" y="1664655"/>
            <a:ext cx="328043" cy="346406"/>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5120" y="1741951"/>
            <a:ext cx="328043" cy="346406"/>
          </a:xfrm>
          <a:prstGeom prst="rect">
            <a:avLst/>
          </a:prstGeom>
          <a:noFill/>
          <a:ln>
            <a:noFill/>
          </a:ln>
          <a:extLst>
            <a:ext uri="{909E8E84-426E-40dd-AFC4-6F175D3DCCD1}">
              <a14:hiddenFill xmlns:a14="http://schemas.microsoft.com/office/drawing/2010/main" xmlns="">
                <a:solidFill>
                  <a:srgbClr val="FFFFFF"/>
                </a:solidFill>
              </a14:hiddenFill>
            </a:ext>
          </a:extLst>
        </p:spPr>
      </p:pic>
      <p:cxnSp>
        <p:nvCxnSpPr>
          <p:cNvPr id="6" name="Straight Connector 5"/>
          <p:cNvCxnSpPr>
            <a:stCxn id="114" idx="0"/>
            <a:endCxn id="99" idx="2"/>
          </p:cNvCxnSpPr>
          <p:nvPr/>
        </p:nvCxnSpPr>
        <p:spPr>
          <a:xfrm flipV="1">
            <a:off x="1421194" y="2011060"/>
            <a:ext cx="167040" cy="311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14" idx="0"/>
            <a:endCxn id="100" idx="2"/>
          </p:cNvCxnSpPr>
          <p:nvPr/>
        </p:nvCxnSpPr>
        <p:spPr>
          <a:xfrm flipV="1">
            <a:off x="1421194" y="2088357"/>
            <a:ext cx="967947" cy="234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99" idx="2"/>
            <a:endCxn id="107" idx="0"/>
          </p:cNvCxnSpPr>
          <p:nvPr/>
        </p:nvCxnSpPr>
        <p:spPr>
          <a:xfrm>
            <a:off x="1588234" y="2011060"/>
            <a:ext cx="535735" cy="316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7" idx="0"/>
            <a:endCxn id="100" idx="2"/>
          </p:cNvCxnSpPr>
          <p:nvPr/>
        </p:nvCxnSpPr>
        <p:spPr>
          <a:xfrm flipV="1">
            <a:off x="2123969" y="2088358"/>
            <a:ext cx="265172" cy="239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1876211" y="2313565"/>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sp>
        <p:nvSpPr>
          <p:cNvPr id="104" name="TextBox 103"/>
          <p:cNvSpPr txBox="1"/>
          <p:nvPr/>
        </p:nvSpPr>
        <p:spPr>
          <a:xfrm>
            <a:off x="1194871" y="2284928"/>
            <a:ext cx="525278" cy="883581"/>
          </a:xfrm>
          <a:prstGeom prst="rect">
            <a:avLst/>
          </a:prstGeom>
          <a:noFill/>
        </p:spPr>
        <p:txBody>
          <a:bodyPr wrap="none" rtlCol="0">
            <a:spAutoFit/>
          </a:bodyPr>
          <a:lstStyle/>
          <a:p>
            <a:pPr>
              <a:lnSpc>
                <a:spcPct val="90000"/>
              </a:lnSpc>
              <a:spcBef>
                <a:spcPts val="400"/>
              </a:spcBef>
            </a:pPr>
            <a:r>
              <a:rPr lang="en-US" sz="3600" dirty="0">
                <a:solidFill>
                  <a:srgbClr val="C00000"/>
                </a:solidFill>
              </a:rPr>
              <a:t>X</a:t>
            </a:r>
          </a:p>
        </p:txBody>
      </p:sp>
      <p:sp>
        <p:nvSpPr>
          <p:cNvPr id="105" name="TextBox 104"/>
          <p:cNvSpPr txBox="1"/>
          <p:nvPr/>
        </p:nvSpPr>
        <p:spPr>
          <a:xfrm>
            <a:off x="3986831" y="1268627"/>
            <a:ext cx="732175" cy="904928"/>
          </a:xfrm>
          <a:prstGeom prst="rect">
            <a:avLst/>
          </a:prstGeom>
          <a:noFill/>
        </p:spPr>
        <p:txBody>
          <a:bodyPr wrap="square" rtlCol="0">
            <a:spAutoFit/>
          </a:bodyPr>
          <a:lstStyle/>
          <a:p>
            <a:pPr>
              <a:lnSpc>
                <a:spcPct val="90000"/>
              </a:lnSpc>
              <a:spcBef>
                <a:spcPts val="400"/>
              </a:spcBef>
            </a:pPr>
            <a:r>
              <a:rPr lang="en-US" sz="5867" dirty="0">
                <a:solidFill>
                  <a:srgbClr val="C00000"/>
                </a:solidFill>
              </a:rPr>
              <a:t>X</a:t>
            </a:r>
          </a:p>
        </p:txBody>
      </p:sp>
      <p:cxnSp>
        <p:nvCxnSpPr>
          <p:cNvPr id="101" name="Straight Arrow Connector 100"/>
          <p:cNvCxnSpPr/>
          <p:nvPr/>
        </p:nvCxnSpPr>
        <p:spPr>
          <a:xfrm flipV="1">
            <a:off x="5227100" y="2839929"/>
            <a:ext cx="3" cy="72287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587476" y="2891188"/>
            <a:ext cx="976164" cy="557716"/>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28" name="Left-Right Arrow 127"/>
          <p:cNvSpPr/>
          <p:nvPr/>
        </p:nvSpPr>
        <p:spPr>
          <a:xfrm>
            <a:off x="5749068" y="2481245"/>
            <a:ext cx="793171" cy="10433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p:cNvCxnSpPr/>
          <p:nvPr/>
        </p:nvCxnSpPr>
        <p:spPr>
          <a:xfrm>
            <a:off x="5503202" y="2764723"/>
            <a:ext cx="1993839" cy="65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77" idx="2"/>
          </p:cNvCxnSpPr>
          <p:nvPr/>
        </p:nvCxnSpPr>
        <p:spPr>
          <a:xfrm>
            <a:off x="6772796" y="2764725"/>
            <a:ext cx="724245" cy="6853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7167261" y="3305436"/>
            <a:ext cx="248165" cy="4571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35"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8574" y="3286888"/>
            <a:ext cx="328043" cy="346406"/>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16" name="Cloud 15"/>
          <p:cNvSpPr/>
          <p:nvPr/>
        </p:nvSpPr>
        <p:spPr>
          <a:xfrm>
            <a:off x="7512595" y="3475583"/>
            <a:ext cx="1130654" cy="446985"/>
          </a:xfrm>
          <a:prstGeom prst="cloud">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RL L3out</a:t>
            </a:r>
          </a:p>
        </p:txBody>
      </p:sp>
      <p:sp>
        <p:nvSpPr>
          <p:cNvPr id="174" name="Freeform 173"/>
          <p:cNvSpPr/>
          <p:nvPr/>
        </p:nvSpPr>
        <p:spPr>
          <a:xfrm>
            <a:off x="5343287" y="2497403"/>
            <a:ext cx="2509318" cy="1506277"/>
          </a:xfrm>
          <a:custGeom>
            <a:avLst/>
            <a:gdLst>
              <a:gd name="connsiteX0" fmla="*/ 123996 w 2633400"/>
              <a:gd name="connsiteY0" fmla="*/ 876178 h 1484046"/>
              <a:gd name="connsiteX1" fmla="*/ 118800 w 2633400"/>
              <a:gd name="connsiteY1" fmla="*/ 13732 h 1484046"/>
              <a:gd name="connsiteX2" fmla="*/ 1370905 w 2633400"/>
              <a:gd name="connsiteY2" fmla="*/ 377414 h 1484046"/>
              <a:gd name="connsiteX3" fmla="*/ 2321673 w 2633400"/>
              <a:gd name="connsiteY3" fmla="*/ 798246 h 1484046"/>
              <a:gd name="connsiteX4" fmla="*/ 2633400 w 2633400"/>
              <a:gd name="connsiteY4" fmla="*/ 1484046 h 1484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400" h="1484046">
                <a:moveTo>
                  <a:pt x="123996" y="876178"/>
                </a:moveTo>
                <a:cubicBezTo>
                  <a:pt x="17489" y="486518"/>
                  <a:pt x="-89018" y="96859"/>
                  <a:pt x="118800" y="13732"/>
                </a:cubicBezTo>
                <a:cubicBezTo>
                  <a:pt x="326618" y="-69395"/>
                  <a:pt x="1003760" y="246662"/>
                  <a:pt x="1370905" y="377414"/>
                </a:cubicBezTo>
                <a:cubicBezTo>
                  <a:pt x="1738050" y="508166"/>
                  <a:pt x="2111257" y="613807"/>
                  <a:pt x="2321673" y="798246"/>
                </a:cubicBezTo>
                <a:cubicBezTo>
                  <a:pt x="2532089" y="982685"/>
                  <a:pt x="2582744" y="1233365"/>
                  <a:pt x="2633400" y="1484046"/>
                </a:cubicBezTo>
              </a:path>
            </a:pathLst>
          </a:custGeom>
          <a:ln w="28575">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A8446B72-21F9-42C4-83E7-F19A32481CF2}"/>
              </a:ext>
            </a:extLst>
          </p:cNvPr>
          <p:cNvSpPr/>
          <p:nvPr/>
        </p:nvSpPr>
        <p:spPr>
          <a:xfrm>
            <a:off x="6355729" y="748708"/>
            <a:ext cx="2709317" cy="709805"/>
          </a:xfrm>
          <a:prstGeom prst="wedgeRectCallout">
            <a:avLst>
              <a:gd name="adj1" fmla="val -33953"/>
              <a:gd name="adj2" fmla="val 18020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New EPs at RL can be learnt after all spine failure. New process </a:t>
            </a:r>
            <a:r>
              <a:rPr lang="en-US" sz="1200" dirty="0" err="1">
                <a:solidFill>
                  <a:schemeClr val="bg2"/>
                </a:solidFill>
              </a:rPr>
              <a:t>tglean</a:t>
            </a:r>
            <a:r>
              <a:rPr lang="en-US" sz="1200" dirty="0">
                <a:solidFill>
                  <a:schemeClr val="bg2"/>
                </a:solidFill>
              </a:rPr>
              <a:t> can initiate EP discovery for hosts connected to RL.</a:t>
            </a:r>
          </a:p>
        </p:txBody>
      </p:sp>
      <p:sp>
        <p:nvSpPr>
          <p:cNvPr id="118" name="Rectangle: Rounded Corners 117">
            <a:extLst>
              <a:ext uri="{FF2B5EF4-FFF2-40B4-BE49-F238E27FC236}">
                <a16:creationId xmlns:a16="http://schemas.microsoft.com/office/drawing/2014/main" id="{2A659274-5D58-483F-A725-07F28FF3E990}"/>
              </a:ext>
            </a:extLst>
          </p:cNvPr>
          <p:cNvSpPr/>
          <p:nvPr/>
        </p:nvSpPr>
        <p:spPr>
          <a:xfrm>
            <a:off x="7892113" y="3386"/>
            <a:ext cx="1252473" cy="29366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ACI 4.0.1</a:t>
            </a:r>
          </a:p>
        </p:txBody>
      </p:sp>
    </p:spTree>
    <p:extLst>
      <p:ext uri="{BB962C8B-B14F-4D97-AF65-F5344CB8AC3E}">
        <p14:creationId xmlns:p14="http://schemas.microsoft.com/office/powerpoint/2010/main" val="2590532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ounded Rectangle 139"/>
          <p:cNvSpPr/>
          <p:nvPr/>
        </p:nvSpPr>
        <p:spPr>
          <a:xfrm>
            <a:off x="7463418" y="3296375"/>
            <a:ext cx="1201081" cy="1204220"/>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57" name="Rounded Rectangle 156"/>
          <p:cNvSpPr/>
          <p:nvPr/>
        </p:nvSpPr>
        <p:spPr>
          <a:xfrm>
            <a:off x="4630357" y="2797214"/>
            <a:ext cx="1794926" cy="137609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14" name="Rounded Rectangle 213"/>
          <p:cNvSpPr/>
          <p:nvPr/>
        </p:nvSpPr>
        <p:spPr>
          <a:xfrm>
            <a:off x="7255018" y="1021629"/>
            <a:ext cx="1498857" cy="1210928"/>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31" name="Rounded Rectangle 130"/>
          <p:cNvSpPr/>
          <p:nvPr/>
        </p:nvSpPr>
        <p:spPr>
          <a:xfrm>
            <a:off x="350268" y="3340798"/>
            <a:ext cx="1530900" cy="99897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54" name="Rounded Rectangle 253"/>
          <p:cNvSpPr/>
          <p:nvPr/>
        </p:nvSpPr>
        <p:spPr>
          <a:xfrm>
            <a:off x="418852" y="1229269"/>
            <a:ext cx="1353501" cy="102016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22" name="Rounded Rectangle 121"/>
          <p:cNvSpPr/>
          <p:nvPr/>
        </p:nvSpPr>
        <p:spPr>
          <a:xfrm>
            <a:off x="2222852" y="2828309"/>
            <a:ext cx="1717356" cy="1369186"/>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 name="Title 2"/>
          <p:cNvSpPr>
            <a:spLocks noGrp="1"/>
          </p:cNvSpPr>
          <p:nvPr>
            <p:ph type="title" idx="4294967295"/>
          </p:nvPr>
        </p:nvSpPr>
        <p:spPr>
          <a:xfrm>
            <a:off x="0" y="141288"/>
            <a:ext cx="8345488" cy="487362"/>
          </a:xfrm>
        </p:spPr>
        <p:txBody>
          <a:bodyPr/>
          <a:lstStyle/>
          <a:p>
            <a:r>
              <a:rPr lang="en-US" dirty="0"/>
              <a:t>All Spine failure in a Pod</a:t>
            </a:r>
          </a:p>
        </p:txBody>
      </p:sp>
      <p:sp>
        <p:nvSpPr>
          <p:cNvPr id="104" name="Cloud 103"/>
          <p:cNvSpPr/>
          <p:nvPr/>
        </p:nvSpPr>
        <p:spPr>
          <a:xfrm>
            <a:off x="7276173" y="2390175"/>
            <a:ext cx="1174863" cy="695577"/>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Cloud 104"/>
          <p:cNvSpPr/>
          <p:nvPr/>
        </p:nvSpPr>
        <p:spPr>
          <a:xfrm>
            <a:off x="2664304" y="2301469"/>
            <a:ext cx="3477999" cy="510656"/>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107" name="Group 106"/>
          <p:cNvGrpSpPr/>
          <p:nvPr/>
        </p:nvGrpSpPr>
        <p:grpSpPr>
          <a:xfrm>
            <a:off x="2322458" y="2896603"/>
            <a:ext cx="1261177" cy="786739"/>
            <a:chOff x="951707" y="2531095"/>
            <a:chExt cx="2937225" cy="1550750"/>
          </a:xfrm>
        </p:grpSpPr>
        <p:pic>
          <p:nvPicPr>
            <p:cNvPr id="108" name="Picture 10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p:cNvCxnSpPr>
              <a:stCxn id="110" idx="0"/>
              <a:endCxn id="113"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0" idx="0"/>
              <a:endCxn id="108"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9" idx="0"/>
              <a:endCxn id="113"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9" idx="0"/>
              <a:endCxn id="108"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2" idx="0"/>
              <a:endCxn id="113"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2" idx="0"/>
              <a:endCxn id="108"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1" idx="0"/>
              <a:endCxn id="108"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1" idx="0"/>
              <a:endCxn id="113"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Straight Connector 122"/>
          <p:cNvCxnSpPr>
            <a:cxnSpLocks/>
            <a:stCxn id="125" idx="2"/>
            <a:endCxn id="132" idx="0"/>
          </p:cNvCxnSpPr>
          <p:nvPr/>
        </p:nvCxnSpPr>
        <p:spPr>
          <a:xfrm flipH="1">
            <a:off x="734629" y="3719958"/>
            <a:ext cx="496000" cy="250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66" y="344647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01" y="3454004"/>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27" name="Cloud 126"/>
          <p:cNvSpPr/>
          <p:nvPr/>
        </p:nvSpPr>
        <p:spPr>
          <a:xfrm>
            <a:off x="435963" y="2515496"/>
            <a:ext cx="1039571" cy="5831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2" y="3970083"/>
            <a:ext cx="24489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33" name="Straight Connector 132"/>
          <p:cNvCxnSpPr>
            <a:stCxn id="135" idx="2"/>
            <a:endCxn id="141" idx="0"/>
          </p:cNvCxnSpPr>
          <p:nvPr/>
        </p:nvCxnSpPr>
        <p:spPr>
          <a:xfrm flipH="1">
            <a:off x="8291248" y="3668051"/>
            <a:ext cx="54721"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5" name="Picture 13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906" y="3394570"/>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841" y="3402097"/>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591" y="4076545"/>
            <a:ext cx="31644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142" name="Group 141"/>
          <p:cNvGrpSpPr/>
          <p:nvPr/>
        </p:nvGrpSpPr>
        <p:grpSpPr>
          <a:xfrm>
            <a:off x="5023336" y="2926051"/>
            <a:ext cx="1285731" cy="714006"/>
            <a:chOff x="951707" y="2531095"/>
            <a:chExt cx="2937225" cy="1550750"/>
          </a:xfrm>
        </p:grpSpPr>
        <p:pic>
          <p:nvPicPr>
            <p:cNvPr id="143" name="Picture 14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p:cNvCxnSpPr>
              <a:stCxn id="145" idx="0"/>
              <a:endCxn id="148"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45" idx="0"/>
              <a:endCxn id="143"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44" idx="0"/>
              <a:endCxn id="148"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44" idx="0"/>
              <a:endCxn id="143"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7" idx="0"/>
              <a:endCxn id="148"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47" idx="0"/>
              <a:endCxn id="143"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46" idx="0"/>
              <a:endCxn id="143"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46" idx="0"/>
              <a:endCxn id="148"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p:cNvCxnSpPr>
            <a:cxnSpLocks/>
            <a:stCxn id="126" idx="2"/>
            <a:endCxn id="132" idx="0"/>
          </p:cNvCxnSpPr>
          <p:nvPr/>
        </p:nvCxnSpPr>
        <p:spPr>
          <a:xfrm>
            <a:off x="642564" y="3719958"/>
            <a:ext cx="92065" cy="250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36" idx="2"/>
            <a:endCxn id="141" idx="0"/>
          </p:cNvCxnSpPr>
          <p:nvPr/>
        </p:nvCxnSpPr>
        <p:spPr>
          <a:xfrm>
            <a:off x="7757904" y="3668051"/>
            <a:ext cx="533344"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662599" y="3898092"/>
            <a:ext cx="194866" cy="49447"/>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1" name="Oval 160"/>
          <p:cNvSpPr/>
          <p:nvPr/>
        </p:nvSpPr>
        <p:spPr>
          <a:xfrm>
            <a:off x="8101107" y="3914594"/>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2" name="TextBox 161"/>
          <p:cNvSpPr txBox="1"/>
          <p:nvPr/>
        </p:nvSpPr>
        <p:spPr>
          <a:xfrm>
            <a:off x="480974" y="2639661"/>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63" name="TextBox 162"/>
          <p:cNvSpPr txBox="1"/>
          <p:nvPr/>
        </p:nvSpPr>
        <p:spPr>
          <a:xfrm>
            <a:off x="7421200" y="2538749"/>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grpSp>
        <p:nvGrpSpPr>
          <p:cNvPr id="164" name="Group 163"/>
          <p:cNvGrpSpPr/>
          <p:nvPr/>
        </p:nvGrpSpPr>
        <p:grpSpPr>
          <a:xfrm>
            <a:off x="3467788" y="3901642"/>
            <a:ext cx="360694" cy="209144"/>
            <a:chOff x="614534" y="2759311"/>
            <a:chExt cx="992927" cy="828276"/>
          </a:xfrm>
        </p:grpSpPr>
        <p:grpSp>
          <p:nvGrpSpPr>
            <p:cNvPr id="165" name="Shape 314"/>
            <p:cNvGrpSpPr/>
            <p:nvPr/>
          </p:nvGrpSpPr>
          <p:grpSpPr>
            <a:xfrm>
              <a:off x="614534" y="2759311"/>
              <a:ext cx="618543" cy="670935"/>
              <a:chOff x="1853" y="592"/>
              <a:chExt cx="2052" cy="2052"/>
            </a:xfrm>
          </p:grpSpPr>
          <p:sp>
            <p:nvSpPr>
              <p:cNvPr id="18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6" name="Shape 314"/>
            <p:cNvGrpSpPr/>
            <p:nvPr/>
          </p:nvGrpSpPr>
          <p:grpSpPr>
            <a:xfrm>
              <a:off x="838797" y="2850027"/>
              <a:ext cx="618543" cy="670935"/>
              <a:chOff x="1853" y="592"/>
              <a:chExt cx="2052" cy="2052"/>
            </a:xfrm>
          </p:grpSpPr>
          <p:sp>
            <p:nvSpPr>
              <p:cNvPr id="17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7" name="Shape 314"/>
            <p:cNvGrpSpPr/>
            <p:nvPr/>
          </p:nvGrpSpPr>
          <p:grpSpPr>
            <a:xfrm>
              <a:off x="1064578" y="2988912"/>
              <a:ext cx="542883" cy="598675"/>
              <a:chOff x="1937" y="680"/>
              <a:chExt cx="1801" cy="1831"/>
            </a:xfrm>
          </p:grpSpPr>
          <p:sp>
            <p:nvSpPr>
              <p:cNvPr id="16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grpSp>
        <p:nvGrpSpPr>
          <p:cNvPr id="199" name="Shape 314"/>
          <p:cNvGrpSpPr/>
          <p:nvPr/>
        </p:nvGrpSpPr>
        <p:grpSpPr>
          <a:xfrm>
            <a:off x="4732367" y="3912391"/>
            <a:ext cx="224694" cy="169415"/>
            <a:chOff x="1853" y="592"/>
            <a:chExt cx="2052" cy="2052"/>
          </a:xfrm>
        </p:grpSpPr>
        <p:sp>
          <p:nvSpPr>
            <p:cNvPr id="20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11" name="Rounded Rectangle 210"/>
          <p:cNvSpPr/>
          <p:nvPr/>
        </p:nvSpPr>
        <p:spPr>
          <a:xfrm>
            <a:off x="3366438" y="3802132"/>
            <a:ext cx="1767611" cy="348819"/>
          </a:xfrm>
          <a:prstGeom prst="roundRect">
            <a:avLst/>
          </a:prstGeom>
          <a:noFill/>
          <a:ln w="28575">
            <a:solidFill>
              <a:schemeClr val="tx2">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2" name="Picture 2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506" y="176881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441" y="177634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468" y="1102496"/>
            <a:ext cx="302852" cy="33528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88058" y="2362071"/>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17" name="Straight Connector 216"/>
          <p:cNvCxnSpPr>
            <a:cxnSpLocks/>
            <a:stCxn id="213" idx="2"/>
            <a:endCxn id="216" idx="0"/>
          </p:cNvCxnSpPr>
          <p:nvPr/>
        </p:nvCxnSpPr>
        <p:spPr>
          <a:xfrm>
            <a:off x="7549504" y="2042295"/>
            <a:ext cx="518083" cy="319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cxnSpLocks/>
            <a:stCxn id="216" idx="0"/>
            <a:endCxn id="212" idx="2"/>
          </p:cNvCxnSpPr>
          <p:nvPr/>
        </p:nvCxnSpPr>
        <p:spPr>
          <a:xfrm flipV="1">
            <a:off x="8067587" y="2042295"/>
            <a:ext cx="69982" cy="319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cxnSpLocks/>
            <a:stCxn id="213" idx="0"/>
            <a:endCxn id="215" idx="2"/>
          </p:cNvCxnSpPr>
          <p:nvPr/>
        </p:nvCxnSpPr>
        <p:spPr>
          <a:xfrm flipV="1">
            <a:off x="7549504" y="1437776"/>
            <a:ext cx="935390" cy="338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cxnSpLocks/>
            <a:stCxn id="215" idx="2"/>
            <a:endCxn id="212" idx="0"/>
          </p:cNvCxnSpPr>
          <p:nvPr/>
        </p:nvCxnSpPr>
        <p:spPr>
          <a:xfrm flipH="1">
            <a:off x="8137569" y="1437776"/>
            <a:ext cx="347325" cy="33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p:cNvSpPr/>
          <p:nvPr/>
        </p:nvSpPr>
        <p:spPr>
          <a:xfrm>
            <a:off x="8219854" y="1446754"/>
            <a:ext cx="300591" cy="75517"/>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23" name="Rectangle 222"/>
          <p:cNvSpPr/>
          <p:nvPr/>
        </p:nvSpPr>
        <p:spPr>
          <a:xfrm>
            <a:off x="1613259" y="424418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sp>
        <p:nvSpPr>
          <p:cNvPr id="224" name="Rectangle 223"/>
          <p:cNvSpPr/>
          <p:nvPr/>
        </p:nvSpPr>
        <p:spPr>
          <a:xfrm>
            <a:off x="4272293" y="423632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sp>
        <p:nvSpPr>
          <p:cNvPr id="225" name="Rectangle 224"/>
          <p:cNvSpPr/>
          <p:nvPr/>
        </p:nvSpPr>
        <p:spPr>
          <a:xfrm>
            <a:off x="6680081" y="58931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sp>
        <p:nvSpPr>
          <p:cNvPr id="226" name="Rectangle 225"/>
          <p:cNvSpPr/>
          <p:nvPr/>
        </p:nvSpPr>
        <p:spPr>
          <a:xfrm>
            <a:off x="6608591" y="448930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pic>
        <p:nvPicPr>
          <p:cNvPr id="22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15867" y="300572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8" name="Straight Connector 227"/>
          <p:cNvCxnSpPr>
            <a:cxnSpLocks/>
            <a:stCxn id="227" idx="2"/>
            <a:endCxn id="126" idx="0"/>
          </p:cNvCxnSpPr>
          <p:nvPr/>
        </p:nvCxnSpPr>
        <p:spPr>
          <a:xfrm flipH="1">
            <a:off x="642564" y="3158036"/>
            <a:ext cx="552832" cy="295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a:stCxn id="227" idx="2"/>
            <a:endCxn id="125" idx="0"/>
          </p:cNvCxnSpPr>
          <p:nvPr/>
        </p:nvCxnSpPr>
        <p:spPr>
          <a:xfrm>
            <a:off x="1195396" y="3158036"/>
            <a:ext cx="35233" cy="288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0"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48528" y="2650676"/>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1"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083295" y="252870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2"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918113" y="290420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6" name="Straight Connector 235"/>
          <p:cNvCxnSpPr>
            <a:stCxn id="240" idx="3"/>
            <a:endCxn id="231" idx="1"/>
          </p:cNvCxnSpPr>
          <p:nvPr/>
        </p:nvCxnSpPr>
        <p:spPr>
          <a:xfrm>
            <a:off x="6210482" y="2552012"/>
            <a:ext cx="872813" cy="5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32" idx="2"/>
            <a:endCxn id="135" idx="0"/>
          </p:cNvCxnSpPr>
          <p:nvPr/>
        </p:nvCxnSpPr>
        <p:spPr>
          <a:xfrm>
            <a:off x="8097642" y="3056517"/>
            <a:ext cx="248327" cy="3380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32" idx="2"/>
            <a:endCxn id="136" idx="0"/>
          </p:cNvCxnSpPr>
          <p:nvPr/>
        </p:nvCxnSpPr>
        <p:spPr>
          <a:xfrm flipH="1">
            <a:off x="7757904" y="3056517"/>
            <a:ext cx="339738" cy="345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9"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72568" y="248326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0"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51425" y="247585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1" name="Straight Connector 240"/>
          <p:cNvCxnSpPr>
            <a:stCxn id="113" idx="0"/>
            <a:endCxn id="239" idx="2"/>
          </p:cNvCxnSpPr>
          <p:nvPr/>
        </p:nvCxnSpPr>
        <p:spPr>
          <a:xfrm flipH="1" flipV="1">
            <a:off x="2752097" y="2635569"/>
            <a:ext cx="119641" cy="261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39" idx="2"/>
            <a:endCxn id="108" idx="0"/>
          </p:cNvCxnSpPr>
          <p:nvPr/>
        </p:nvCxnSpPr>
        <p:spPr>
          <a:xfrm>
            <a:off x="2752097" y="2635569"/>
            <a:ext cx="351283" cy="26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148" idx="0"/>
            <a:endCxn id="240" idx="2"/>
          </p:cNvCxnSpPr>
          <p:nvPr/>
        </p:nvCxnSpPr>
        <p:spPr>
          <a:xfrm flipV="1">
            <a:off x="5583309" y="2628166"/>
            <a:ext cx="447645" cy="297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240" idx="2"/>
            <a:endCxn id="143" idx="0"/>
          </p:cNvCxnSpPr>
          <p:nvPr/>
        </p:nvCxnSpPr>
        <p:spPr>
          <a:xfrm flipH="1">
            <a:off x="5819461" y="2628166"/>
            <a:ext cx="211493" cy="304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cxnSpLocks/>
            <a:stCxn id="230" idx="3"/>
            <a:endCxn id="239" idx="1"/>
          </p:cNvCxnSpPr>
          <p:nvPr/>
        </p:nvCxnSpPr>
        <p:spPr>
          <a:xfrm flipV="1">
            <a:off x="1717543" y="2559415"/>
            <a:ext cx="855025" cy="16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Left-Right Arrow 246"/>
          <p:cNvSpPr/>
          <p:nvPr/>
        </p:nvSpPr>
        <p:spPr>
          <a:xfrm>
            <a:off x="842292" y="3579020"/>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Left-Right Arrow 247"/>
          <p:cNvSpPr/>
          <p:nvPr/>
        </p:nvSpPr>
        <p:spPr>
          <a:xfrm>
            <a:off x="7749685" y="1896663"/>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Left-Right Arrow 248"/>
          <p:cNvSpPr/>
          <p:nvPr/>
        </p:nvSpPr>
        <p:spPr>
          <a:xfrm>
            <a:off x="7957059" y="353528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2" name="Picture 25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40" y="1903498"/>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5" y="1911025"/>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24" y="1251920"/>
            <a:ext cx="30285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56" name="Straight Connector 255"/>
          <p:cNvCxnSpPr>
            <a:stCxn id="253" idx="0"/>
            <a:endCxn id="255" idx="2"/>
          </p:cNvCxnSpPr>
          <p:nvPr/>
        </p:nvCxnSpPr>
        <p:spPr>
          <a:xfrm flipV="1">
            <a:off x="713338" y="1587200"/>
            <a:ext cx="796512" cy="323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55" idx="2"/>
            <a:endCxn id="252" idx="0"/>
          </p:cNvCxnSpPr>
          <p:nvPr/>
        </p:nvCxnSpPr>
        <p:spPr>
          <a:xfrm flipH="1">
            <a:off x="1301403" y="1587200"/>
            <a:ext cx="208447" cy="316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1306281" y="1614344"/>
            <a:ext cx="268878" cy="5574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60" name="Left-Right Arrow 259"/>
          <p:cNvSpPr/>
          <p:nvPr/>
        </p:nvSpPr>
        <p:spPr>
          <a:xfrm>
            <a:off x="913519" y="203134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p:cNvSpPr/>
          <p:nvPr/>
        </p:nvSpPr>
        <p:spPr>
          <a:xfrm>
            <a:off x="251018" y="4384941"/>
            <a:ext cx="1677139"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sp>
        <p:nvSpPr>
          <p:cNvPr id="262" name="Rectangle 261"/>
          <p:cNvSpPr/>
          <p:nvPr/>
        </p:nvSpPr>
        <p:spPr>
          <a:xfrm>
            <a:off x="160701" y="776086"/>
            <a:ext cx="2069389"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sp>
        <p:nvSpPr>
          <p:cNvPr id="265" name="TextBox 264"/>
          <p:cNvSpPr txBox="1"/>
          <p:nvPr/>
        </p:nvSpPr>
        <p:spPr>
          <a:xfrm>
            <a:off x="2750587" y="1060518"/>
            <a:ext cx="3447630" cy="646331"/>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All traffic from RL to other Pods and RL within and across Pod will continue to work. Traffic will flowing through alternate available Pod.</a:t>
            </a:r>
          </a:p>
        </p:txBody>
      </p:sp>
      <p:sp>
        <p:nvSpPr>
          <p:cNvPr id="266" name="TextBox 265"/>
          <p:cNvSpPr txBox="1"/>
          <p:nvPr/>
        </p:nvSpPr>
        <p:spPr>
          <a:xfrm>
            <a:off x="2387881" y="4643195"/>
            <a:ext cx="4002571" cy="276999"/>
          </a:xfrm>
          <a:prstGeom prst="rect">
            <a:avLst/>
          </a:prstGeom>
          <a:noFill/>
        </p:spPr>
        <p:txBody>
          <a:bodyPr wrap="none" rtlCol="0">
            <a:spAutoFit/>
          </a:bodyPr>
          <a:lstStyle/>
          <a:p>
            <a:r>
              <a:rPr lang="en-US" sz="1200" dirty="0"/>
              <a:t>All Pods are part of the same ACI Fabric (APIC Domain)</a:t>
            </a:r>
            <a:endParaRPr lang="en-US" sz="1200" b="1" dirty="0">
              <a:latin typeface="+mn-lt"/>
            </a:endParaRPr>
          </a:p>
        </p:txBody>
      </p:sp>
      <p:pic>
        <p:nvPicPr>
          <p:cNvPr id="251"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662" y="1341163"/>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99147" y="4067300"/>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51049" y="1188892"/>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4"/>
          <p:cNvCxnSpPr>
            <a:stCxn id="252" idx="0"/>
            <a:endCxn id="251" idx="2"/>
          </p:cNvCxnSpPr>
          <p:nvPr/>
        </p:nvCxnSpPr>
        <p:spPr>
          <a:xfrm flipH="1" flipV="1">
            <a:off x="660170" y="1497696"/>
            <a:ext cx="641233" cy="4058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25" idx="2"/>
            <a:endCxn id="267" idx="0"/>
          </p:cNvCxnSpPr>
          <p:nvPr/>
        </p:nvCxnSpPr>
        <p:spPr>
          <a:xfrm>
            <a:off x="1230629" y="3719958"/>
            <a:ext cx="353026" cy="3473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53" idx="0"/>
            <a:endCxn id="251" idx="2"/>
          </p:cNvCxnSpPr>
          <p:nvPr/>
        </p:nvCxnSpPr>
        <p:spPr>
          <a:xfrm flipH="1" flipV="1">
            <a:off x="660170" y="1497696"/>
            <a:ext cx="53168" cy="4133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stCxn id="126" idx="2"/>
            <a:endCxn id="267" idx="0"/>
          </p:cNvCxnSpPr>
          <p:nvPr/>
        </p:nvCxnSpPr>
        <p:spPr>
          <a:xfrm>
            <a:off x="642564" y="3719958"/>
            <a:ext cx="941091" cy="3473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a:stCxn id="212" idx="0"/>
            <a:endCxn id="268" idx="2"/>
          </p:cNvCxnSpPr>
          <p:nvPr/>
        </p:nvCxnSpPr>
        <p:spPr>
          <a:xfrm flipH="1" flipV="1">
            <a:off x="7535557" y="1345425"/>
            <a:ext cx="602012" cy="42338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a:stCxn id="213" idx="0"/>
            <a:endCxn id="268" idx="2"/>
          </p:cNvCxnSpPr>
          <p:nvPr/>
        </p:nvCxnSpPr>
        <p:spPr>
          <a:xfrm flipH="1" flipV="1">
            <a:off x="7535557" y="1345425"/>
            <a:ext cx="13947" cy="430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70"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180" y="3795776"/>
            <a:ext cx="206379" cy="244697"/>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634" y="3769274"/>
            <a:ext cx="206379" cy="244697"/>
          </a:xfrm>
          <a:prstGeom prst="rect">
            <a:avLst/>
          </a:prstGeom>
          <a:noFill/>
          <a:extLst>
            <a:ext uri="{909E8E84-426E-40DD-AFC4-6F175D3DCCD1}">
              <a14:hiddenFill xmlns:a14="http://schemas.microsoft.com/office/drawing/2010/main">
                <a:solidFill>
                  <a:srgbClr val="FFFFFF"/>
                </a:solidFill>
              </a14:hiddenFill>
            </a:ext>
          </a:extLst>
        </p:spPr>
      </p:pic>
      <p:sp>
        <p:nvSpPr>
          <p:cNvPr id="264" name="Oval 263">
            <a:extLst>
              <a:ext uri="{FF2B5EF4-FFF2-40B4-BE49-F238E27FC236}">
                <a16:creationId xmlns:a16="http://schemas.microsoft.com/office/drawing/2014/main" id="{E26BC5A0-01BF-4BF5-AB09-149CED37FE81}"/>
              </a:ext>
            </a:extLst>
          </p:cNvPr>
          <p:cNvSpPr/>
          <p:nvPr/>
        </p:nvSpPr>
        <p:spPr>
          <a:xfrm>
            <a:off x="7421200" y="44129"/>
            <a:ext cx="1680173" cy="34677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ACI 4.2</a:t>
            </a:r>
          </a:p>
        </p:txBody>
      </p:sp>
      <p:pic>
        <p:nvPicPr>
          <p:cNvPr id="246" name="Picture 93" descr="Device_router_3057_RGB.png">
            <a:extLst>
              <a:ext uri="{FF2B5EF4-FFF2-40B4-BE49-F238E27FC236}">
                <a16:creationId xmlns:a16="http://schemas.microsoft.com/office/drawing/2014/main" id="{4AE43439-CB39-4FEA-B7AC-14EC74107F1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31061" y="244462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4" name="Straight Connector 43">
            <a:extLst>
              <a:ext uri="{FF2B5EF4-FFF2-40B4-BE49-F238E27FC236}">
                <a16:creationId xmlns:a16="http://schemas.microsoft.com/office/drawing/2014/main" id="{D14867C5-11F2-4D4E-8E9A-F61B1916D1D4}"/>
              </a:ext>
            </a:extLst>
          </p:cNvPr>
          <p:cNvCxnSpPr>
            <a:stCxn id="253" idx="2"/>
            <a:endCxn id="246" idx="0"/>
          </p:cNvCxnSpPr>
          <p:nvPr/>
        </p:nvCxnSpPr>
        <p:spPr>
          <a:xfrm>
            <a:off x="713338" y="2176979"/>
            <a:ext cx="297252" cy="26764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25C797-6A0C-4813-8EE9-69B701A3A0AF}"/>
              </a:ext>
            </a:extLst>
          </p:cNvPr>
          <p:cNvCxnSpPr>
            <a:stCxn id="246" idx="0"/>
            <a:endCxn id="252" idx="2"/>
          </p:cNvCxnSpPr>
          <p:nvPr/>
        </p:nvCxnSpPr>
        <p:spPr>
          <a:xfrm flipV="1">
            <a:off x="1010590" y="2176979"/>
            <a:ext cx="290813" cy="26764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97ABC4A-24DE-4352-B201-D9CE1B461908}"/>
              </a:ext>
            </a:extLst>
          </p:cNvPr>
          <p:cNvSpPr txBox="1"/>
          <p:nvPr/>
        </p:nvSpPr>
        <p:spPr>
          <a:xfrm>
            <a:off x="2896628" y="2819730"/>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274" name="TextBox 273">
            <a:extLst>
              <a:ext uri="{FF2B5EF4-FFF2-40B4-BE49-F238E27FC236}">
                <a16:creationId xmlns:a16="http://schemas.microsoft.com/office/drawing/2014/main" id="{F7CBE2A6-1626-44DB-BC26-4B123790CBD8}"/>
              </a:ext>
            </a:extLst>
          </p:cNvPr>
          <p:cNvSpPr txBox="1"/>
          <p:nvPr/>
        </p:nvSpPr>
        <p:spPr>
          <a:xfrm>
            <a:off x="2647982" y="2823431"/>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70" name="Freeform: Shape 69">
            <a:extLst>
              <a:ext uri="{FF2B5EF4-FFF2-40B4-BE49-F238E27FC236}">
                <a16:creationId xmlns:a16="http://schemas.microsoft.com/office/drawing/2014/main" id="{BC580DAC-9C19-4A8D-9A71-F1EF4F256EB0}"/>
              </a:ext>
            </a:extLst>
          </p:cNvPr>
          <p:cNvSpPr/>
          <p:nvPr/>
        </p:nvSpPr>
        <p:spPr>
          <a:xfrm>
            <a:off x="576943" y="1426029"/>
            <a:ext cx="1115786" cy="2683328"/>
          </a:xfrm>
          <a:custGeom>
            <a:avLst/>
            <a:gdLst>
              <a:gd name="connsiteX0" fmla="*/ 0 w 1115786"/>
              <a:gd name="connsiteY0" fmla="*/ 0 h 2683328"/>
              <a:gd name="connsiteX1" fmla="*/ 103414 w 1115786"/>
              <a:gd name="connsiteY1" fmla="*/ 549728 h 2683328"/>
              <a:gd name="connsiteX2" fmla="*/ 484414 w 1115786"/>
              <a:gd name="connsiteY2" fmla="*/ 1126671 h 2683328"/>
              <a:gd name="connsiteX3" fmla="*/ 647700 w 1115786"/>
              <a:gd name="connsiteY3" fmla="*/ 1621971 h 2683328"/>
              <a:gd name="connsiteX4" fmla="*/ 723900 w 1115786"/>
              <a:gd name="connsiteY4" fmla="*/ 2209800 h 2683328"/>
              <a:gd name="connsiteX5" fmla="*/ 1115786 w 1115786"/>
              <a:gd name="connsiteY5" fmla="*/ 2683328 h 268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786" h="2683328">
                <a:moveTo>
                  <a:pt x="0" y="0"/>
                </a:moveTo>
                <a:cubicBezTo>
                  <a:pt x="11339" y="180975"/>
                  <a:pt x="22678" y="361950"/>
                  <a:pt x="103414" y="549728"/>
                </a:cubicBezTo>
                <a:cubicBezTo>
                  <a:pt x="184150" y="737506"/>
                  <a:pt x="393700" y="947964"/>
                  <a:pt x="484414" y="1126671"/>
                </a:cubicBezTo>
                <a:cubicBezTo>
                  <a:pt x="575128" y="1305378"/>
                  <a:pt x="607786" y="1441449"/>
                  <a:pt x="647700" y="1621971"/>
                </a:cubicBezTo>
                <a:cubicBezTo>
                  <a:pt x="687614" y="1802493"/>
                  <a:pt x="645886" y="2032907"/>
                  <a:pt x="723900" y="2209800"/>
                </a:cubicBezTo>
                <a:cubicBezTo>
                  <a:pt x="801914" y="2386693"/>
                  <a:pt x="958850" y="2535010"/>
                  <a:pt x="1115786" y="2683328"/>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30B890F1-85A7-412E-8E0D-AEA0EC6089DD}"/>
              </a:ext>
            </a:extLst>
          </p:cNvPr>
          <p:cNvSpPr/>
          <p:nvPr/>
        </p:nvSpPr>
        <p:spPr>
          <a:xfrm>
            <a:off x="562741" y="1590162"/>
            <a:ext cx="933417" cy="2497424"/>
          </a:xfrm>
          <a:custGeom>
            <a:avLst/>
            <a:gdLst>
              <a:gd name="connsiteX0" fmla="*/ 885059 w 885059"/>
              <a:gd name="connsiteY0" fmla="*/ 0 h 2607129"/>
              <a:gd name="connsiteX1" fmla="*/ 727216 w 885059"/>
              <a:gd name="connsiteY1" fmla="*/ 609600 h 2607129"/>
              <a:gd name="connsiteX2" fmla="*/ 476845 w 885059"/>
              <a:gd name="connsiteY2" fmla="*/ 1066800 h 2607129"/>
              <a:gd name="connsiteX3" fmla="*/ 710888 w 885059"/>
              <a:gd name="connsiteY3" fmla="*/ 1632857 h 2607129"/>
              <a:gd name="connsiteX4" fmla="*/ 57745 w 885059"/>
              <a:gd name="connsiteY4" fmla="*/ 2079172 h 2607129"/>
              <a:gd name="connsiteX5" fmla="*/ 74073 w 885059"/>
              <a:gd name="connsiteY5" fmla="*/ 2607129 h 260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059" h="2607129">
                <a:moveTo>
                  <a:pt x="885059" y="0"/>
                </a:moveTo>
                <a:cubicBezTo>
                  <a:pt x="840155" y="215900"/>
                  <a:pt x="795252" y="431800"/>
                  <a:pt x="727216" y="609600"/>
                </a:cubicBezTo>
                <a:cubicBezTo>
                  <a:pt x="659180" y="787400"/>
                  <a:pt x="479566" y="896257"/>
                  <a:pt x="476845" y="1066800"/>
                </a:cubicBezTo>
                <a:cubicBezTo>
                  <a:pt x="474124" y="1237343"/>
                  <a:pt x="780738" y="1464128"/>
                  <a:pt x="710888" y="1632857"/>
                </a:cubicBezTo>
                <a:cubicBezTo>
                  <a:pt x="641038" y="1801586"/>
                  <a:pt x="163881" y="1916793"/>
                  <a:pt x="57745" y="2079172"/>
                </a:cubicBezTo>
                <a:cubicBezTo>
                  <a:pt x="-48391" y="2241551"/>
                  <a:pt x="12841" y="2424340"/>
                  <a:pt x="74073" y="2607129"/>
                </a:cubicBezTo>
              </a:path>
            </a:pathLst>
          </a:custGeom>
          <a:noFill/>
          <a:ln>
            <a:solidFill>
              <a:srgbClr val="002060"/>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Freeform: Shape 72">
            <a:extLst>
              <a:ext uri="{FF2B5EF4-FFF2-40B4-BE49-F238E27FC236}">
                <a16:creationId xmlns:a16="http://schemas.microsoft.com/office/drawing/2014/main" id="{A41BE296-2C80-4D64-9C17-C091036B7469}"/>
              </a:ext>
            </a:extLst>
          </p:cNvPr>
          <p:cNvSpPr/>
          <p:nvPr/>
        </p:nvSpPr>
        <p:spPr>
          <a:xfrm>
            <a:off x="723900" y="1357342"/>
            <a:ext cx="7334652" cy="1344386"/>
          </a:xfrm>
          <a:custGeom>
            <a:avLst/>
            <a:gdLst>
              <a:gd name="connsiteX0" fmla="*/ 0 w 7334652"/>
              <a:gd name="connsiteY0" fmla="*/ 125186 h 1344386"/>
              <a:gd name="connsiteX1" fmla="*/ 576943 w 7334652"/>
              <a:gd name="connsiteY1" fmla="*/ 625928 h 1344386"/>
              <a:gd name="connsiteX2" fmla="*/ 397329 w 7334652"/>
              <a:gd name="connsiteY2" fmla="*/ 1175657 h 1344386"/>
              <a:gd name="connsiteX3" fmla="*/ 838200 w 7334652"/>
              <a:gd name="connsiteY3" fmla="*/ 1344386 h 1344386"/>
              <a:gd name="connsiteX4" fmla="*/ 2024743 w 7334652"/>
              <a:gd name="connsiteY4" fmla="*/ 1175657 h 1344386"/>
              <a:gd name="connsiteX5" fmla="*/ 5257800 w 7334652"/>
              <a:gd name="connsiteY5" fmla="*/ 1143000 h 1344386"/>
              <a:gd name="connsiteX6" fmla="*/ 6596743 w 7334652"/>
              <a:gd name="connsiteY6" fmla="*/ 1230086 h 1344386"/>
              <a:gd name="connsiteX7" fmla="*/ 7331529 w 7334652"/>
              <a:gd name="connsiteY7" fmla="*/ 1017814 h 1344386"/>
              <a:gd name="connsiteX8" fmla="*/ 6858000 w 7334652"/>
              <a:gd name="connsiteY8" fmla="*/ 587828 h 1344386"/>
              <a:gd name="connsiteX9" fmla="*/ 6776357 w 7334652"/>
              <a:gd name="connsiteY9" fmla="*/ 0 h 134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652" h="1344386">
                <a:moveTo>
                  <a:pt x="0" y="125186"/>
                </a:moveTo>
                <a:cubicBezTo>
                  <a:pt x="255361" y="288018"/>
                  <a:pt x="510722" y="450850"/>
                  <a:pt x="576943" y="625928"/>
                </a:cubicBezTo>
                <a:cubicBezTo>
                  <a:pt x="643165" y="801007"/>
                  <a:pt x="353786" y="1055914"/>
                  <a:pt x="397329" y="1175657"/>
                </a:cubicBezTo>
                <a:cubicBezTo>
                  <a:pt x="440872" y="1295400"/>
                  <a:pt x="566964" y="1344386"/>
                  <a:pt x="838200" y="1344386"/>
                </a:cubicBezTo>
                <a:cubicBezTo>
                  <a:pt x="1109436" y="1344386"/>
                  <a:pt x="1288143" y="1209221"/>
                  <a:pt x="2024743" y="1175657"/>
                </a:cubicBezTo>
                <a:cubicBezTo>
                  <a:pt x="2761343" y="1142093"/>
                  <a:pt x="4495800" y="1133929"/>
                  <a:pt x="5257800" y="1143000"/>
                </a:cubicBezTo>
                <a:cubicBezTo>
                  <a:pt x="6019800" y="1152072"/>
                  <a:pt x="6251122" y="1250950"/>
                  <a:pt x="6596743" y="1230086"/>
                </a:cubicBezTo>
                <a:cubicBezTo>
                  <a:pt x="6942364" y="1209222"/>
                  <a:pt x="7287986" y="1124857"/>
                  <a:pt x="7331529" y="1017814"/>
                </a:cubicBezTo>
                <a:cubicBezTo>
                  <a:pt x="7375072" y="910771"/>
                  <a:pt x="6950529" y="757464"/>
                  <a:pt x="6858000" y="587828"/>
                </a:cubicBezTo>
                <a:cubicBezTo>
                  <a:pt x="6765471" y="418192"/>
                  <a:pt x="6770914" y="209096"/>
                  <a:pt x="6776357" y="0"/>
                </a:cubicBezTo>
              </a:path>
            </a:pathLst>
          </a:custGeom>
          <a:noFill/>
          <a:ln>
            <a:solidFill>
              <a:srgbClr val="C00000"/>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Freeform: Shape 77">
            <a:extLst>
              <a:ext uri="{FF2B5EF4-FFF2-40B4-BE49-F238E27FC236}">
                <a16:creationId xmlns:a16="http://schemas.microsoft.com/office/drawing/2014/main" id="{C7635281-F936-407D-BE01-A39F1A568494}"/>
              </a:ext>
            </a:extLst>
          </p:cNvPr>
          <p:cNvSpPr/>
          <p:nvPr/>
        </p:nvSpPr>
        <p:spPr>
          <a:xfrm>
            <a:off x="843643" y="1344386"/>
            <a:ext cx="7647214" cy="2743200"/>
          </a:xfrm>
          <a:custGeom>
            <a:avLst/>
            <a:gdLst>
              <a:gd name="connsiteX0" fmla="*/ 7647214 w 7647214"/>
              <a:gd name="connsiteY0" fmla="*/ 0 h 2743200"/>
              <a:gd name="connsiteX1" fmla="*/ 7336971 w 7647214"/>
              <a:gd name="connsiteY1" fmla="*/ 517071 h 2743200"/>
              <a:gd name="connsiteX2" fmla="*/ 7315200 w 7647214"/>
              <a:gd name="connsiteY2" fmla="*/ 1115785 h 2743200"/>
              <a:gd name="connsiteX3" fmla="*/ 6509657 w 7647214"/>
              <a:gd name="connsiteY3" fmla="*/ 1268185 h 2743200"/>
              <a:gd name="connsiteX4" fmla="*/ 5159828 w 7647214"/>
              <a:gd name="connsiteY4" fmla="*/ 1219200 h 2743200"/>
              <a:gd name="connsiteX5" fmla="*/ 1698171 w 7647214"/>
              <a:gd name="connsiteY5" fmla="*/ 1257300 h 2743200"/>
              <a:gd name="connsiteX6" fmla="*/ 767443 w 7647214"/>
              <a:gd name="connsiteY6" fmla="*/ 1426028 h 2743200"/>
              <a:gd name="connsiteX7" fmla="*/ 435428 w 7647214"/>
              <a:gd name="connsiteY7" fmla="*/ 1807028 h 2743200"/>
              <a:gd name="connsiteX8" fmla="*/ 0 w 7647214"/>
              <a:gd name="connsiteY8"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7214" h="2743200">
                <a:moveTo>
                  <a:pt x="7647214" y="0"/>
                </a:moveTo>
                <a:cubicBezTo>
                  <a:pt x="7519760" y="165553"/>
                  <a:pt x="7392307" y="331107"/>
                  <a:pt x="7336971" y="517071"/>
                </a:cubicBezTo>
                <a:cubicBezTo>
                  <a:pt x="7281635" y="703035"/>
                  <a:pt x="7453086" y="990599"/>
                  <a:pt x="7315200" y="1115785"/>
                </a:cubicBezTo>
                <a:cubicBezTo>
                  <a:pt x="7177314" y="1240971"/>
                  <a:pt x="6868886" y="1250949"/>
                  <a:pt x="6509657" y="1268185"/>
                </a:cubicBezTo>
                <a:cubicBezTo>
                  <a:pt x="6150428" y="1285421"/>
                  <a:pt x="5159828" y="1219200"/>
                  <a:pt x="5159828" y="1219200"/>
                </a:cubicBezTo>
                <a:lnTo>
                  <a:pt x="1698171" y="1257300"/>
                </a:lnTo>
                <a:cubicBezTo>
                  <a:pt x="966107" y="1291771"/>
                  <a:pt x="977900" y="1334407"/>
                  <a:pt x="767443" y="1426028"/>
                </a:cubicBezTo>
                <a:cubicBezTo>
                  <a:pt x="556986" y="1517649"/>
                  <a:pt x="563335" y="1587499"/>
                  <a:pt x="435428" y="1807028"/>
                </a:cubicBezTo>
                <a:cubicBezTo>
                  <a:pt x="307521" y="2026557"/>
                  <a:pt x="153760" y="2384878"/>
                  <a:pt x="0" y="2743200"/>
                </a:cubicBezTo>
              </a:path>
            </a:pathLst>
          </a:custGeom>
          <a:noFill/>
          <a:ln>
            <a:solidFill>
              <a:srgbClr val="F3A71D"/>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8775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4" grpId="0"/>
      <p:bldP spid="70" grpId="0" animBg="1"/>
      <p:bldP spid="71" grpId="0" animBg="1"/>
      <p:bldP spid="73" grpId="0" animBg="1"/>
      <p:bldP spid="7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2222852" y="2828309"/>
            <a:ext cx="1717356" cy="1369186"/>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31" name="Rounded Rectangle 130"/>
          <p:cNvSpPr/>
          <p:nvPr/>
        </p:nvSpPr>
        <p:spPr>
          <a:xfrm>
            <a:off x="350268" y="3340798"/>
            <a:ext cx="1530900" cy="99897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0" name="Rounded Rectangle 139"/>
          <p:cNvSpPr/>
          <p:nvPr/>
        </p:nvSpPr>
        <p:spPr>
          <a:xfrm>
            <a:off x="7463418" y="3296375"/>
            <a:ext cx="1201081" cy="1204220"/>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57" name="Rounded Rectangle 156"/>
          <p:cNvSpPr/>
          <p:nvPr/>
        </p:nvSpPr>
        <p:spPr>
          <a:xfrm>
            <a:off x="4630357" y="2797214"/>
            <a:ext cx="1794926" cy="137609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14" name="Rounded Rectangle 213"/>
          <p:cNvSpPr/>
          <p:nvPr/>
        </p:nvSpPr>
        <p:spPr>
          <a:xfrm>
            <a:off x="7255018" y="1021629"/>
            <a:ext cx="1498857" cy="1210928"/>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54" name="Rounded Rectangle 253"/>
          <p:cNvSpPr/>
          <p:nvPr/>
        </p:nvSpPr>
        <p:spPr>
          <a:xfrm>
            <a:off x="418852" y="1229269"/>
            <a:ext cx="1353501" cy="102016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 name="Title 2"/>
          <p:cNvSpPr>
            <a:spLocks noGrp="1"/>
          </p:cNvSpPr>
          <p:nvPr>
            <p:ph type="title" idx="4294967295"/>
          </p:nvPr>
        </p:nvSpPr>
        <p:spPr>
          <a:xfrm>
            <a:off x="0" y="141288"/>
            <a:ext cx="8345488" cy="487362"/>
          </a:xfrm>
        </p:spPr>
        <p:txBody>
          <a:bodyPr/>
          <a:lstStyle/>
          <a:p>
            <a:r>
              <a:rPr lang="en-US" dirty="0"/>
              <a:t>COOP session to alternate Pod after failure</a:t>
            </a:r>
          </a:p>
        </p:txBody>
      </p:sp>
      <p:sp>
        <p:nvSpPr>
          <p:cNvPr id="104" name="Cloud 103"/>
          <p:cNvSpPr/>
          <p:nvPr/>
        </p:nvSpPr>
        <p:spPr>
          <a:xfrm>
            <a:off x="7276173" y="2390175"/>
            <a:ext cx="1174863" cy="695577"/>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Cloud 104"/>
          <p:cNvSpPr/>
          <p:nvPr/>
        </p:nvSpPr>
        <p:spPr>
          <a:xfrm>
            <a:off x="2664304" y="2301469"/>
            <a:ext cx="3477999" cy="510656"/>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107" name="Group 106"/>
          <p:cNvGrpSpPr/>
          <p:nvPr/>
        </p:nvGrpSpPr>
        <p:grpSpPr>
          <a:xfrm>
            <a:off x="2322458" y="2896603"/>
            <a:ext cx="1261177" cy="786739"/>
            <a:chOff x="951707" y="2531095"/>
            <a:chExt cx="2937225" cy="1550750"/>
          </a:xfrm>
        </p:grpSpPr>
        <p:pic>
          <p:nvPicPr>
            <p:cNvPr id="108" name="Picture 10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p:cNvCxnSpPr>
              <a:stCxn id="110" idx="0"/>
              <a:endCxn id="113"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0" idx="0"/>
              <a:endCxn id="108"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9" idx="0"/>
              <a:endCxn id="113"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9" idx="0"/>
              <a:endCxn id="108"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2" idx="0"/>
              <a:endCxn id="113"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2" idx="0"/>
              <a:endCxn id="108"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1" idx="0"/>
              <a:endCxn id="108"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1" idx="0"/>
              <a:endCxn id="113"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Straight Connector 122"/>
          <p:cNvCxnSpPr>
            <a:cxnSpLocks/>
            <a:stCxn id="125" idx="2"/>
            <a:endCxn id="132" idx="0"/>
          </p:cNvCxnSpPr>
          <p:nvPr/>
        </p:nvCxnSpPr>
        <p:spPr>
          <a:xfrm flipH="1">
            <a:off x="734629" y="3719958"/>
            <a:ext cx="496000" cy="250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66" y="344647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01" y="3454004"/>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27" name="Cloud 126"/>
          <p:cNvSpPr/>
          <p:nvPr/>
        </p:nvSpPr>
        <p:spPr>
          <a:xfrm>
            <a:off x="435963" y="2515496"/>
            <a:ext cx="1039571" cy="5831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2" y="3970083"/>
            <a:ext cx="24489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33" name="Straight Connector 132"/>
          <p:cNvCxnSpPr>
            <a:stCxn id="135" idx="2"/>
            <a:endCxn id="141" idx="0"/>
          </p:cNvCxnSpPr>
          <p:nvPr/>
        </p:nvCxnSpPr>
        <p:spPr>
          <a:xfrm flipH="1">
            <a:off x="8291248" y="3668051"/>
            <a:ext cx="54721"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5" name="Picture 13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906" y="3394570"/>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841" y="3402097"/>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591" y="4076545"/>
            <a:ext cx="31644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142" name="Group 141"/>
          <p:cNvGrpSpPr/>
          <p:nvPr/>
        </p:nvGrpSpPr>
        <p:grpSpPr>
          <a:xfrm>
            <a:off x="5023336" y="2926051"/>
            <a:ext cx="1285731" cy="714006"/>
            <a:chOff x="951707" y="2531095"/>
            <a:chExt cx="2937225" cy="1550750"/>
          </a:xfrm>
        </p:grpSpPr>
        <p:pic>
          <p:nvPicPr>
            <p:cNvPr id="143" name="Picture 14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p:cNvCxnSpPr>
              <a:stCxn id="145" idx="0"/>
              <a:endCxn id="148"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45" idx="0"/>
              <a:endCxn id="143"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44" idx="0"/>
              <a:endCxn id="148"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44" idx="0"/>
              <a:endCxn id="143"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7" idx="0"/>
              <a:endCxn id="148"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47" idx="0"/>
              <a:endCxn id="143"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46" idx="0"/>
              <a:endCxn id="143"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46" idx="0"/>
              <a:endCxn id="148"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p:cNvCxnSpPr>
            <a:cxnSpLocks/>
            <a:stCxn id="126" idx="2"/>
            <a:endCxn id="132" idx="0"/>
          </p:cNvCxnSpPr>
          <p:nvPr/>
        </p:nvCxnSpPr>
        <p:spPr>
          <a:xfrm>
            <a:off x="642564" y="3719958"/>
            <a:ext cx="92065" cy="250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36" idx="2"/>
            <a:endCxn id="141" idx="0"/>
          </p:cNvCxnSpPr>
          <p:nvPr/>
        </p:nvCxnSpPr>
        <p:spPr>
          <a:xfrm>
            <a:off x="7757904" y="3668051"/>
            <a:ext cx="533344"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662599" y="3898092"/>
            <a:ext cx="194866" cy="49447"/>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1" name="Oval 160"/>
          <p:cNvSpPr/>
          <p:nvPr/>
        </p:nvSpPr>
        <p:spPr>
          <a:xfrm>
            <a:off x="8101107" y="3914594"/>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2" name="TextBox 161"/>
          <p:cNvSpPr txBox="1"/>
          <p:nvPr/>
        </p:nvSpPr>
        <p:spPr>
          <a:xfrm>
            <a:off x="480974" y="2639661"/>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63" name="TextBox 162"/>
          <p:cNvSpPr txBox="1"/>
          <p:nvPr/>
        </p:nvSpPr>
        <p:spPr>
          <a:xfrm>
            <a:off x="7421200" y="2538749"/>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grpSp>
        <p:nvGrpSpPr>
          <p:cNvPr id="164" name="Group 163"/>
          <p:cNvGrpSpPr/>
          <p:nvPr/>
        </p:nvGrpSpPr>
        <p:grpSpPr>
          <a:xfrm>
            <a:off x="3467788" y="3901642"/>
            <a:ext cx="360694" cy="209144"/>
            <a:chOff x="614534" y="2759311"/>
            <a:chExt cx="992927" cy="828276"/>
          </a:xfrm>
        </p:grpSpPr>
        <p:grpSp>
          <p:nvGrpSpPr>
            <p:cNvPr id="165" name="Shape 314"/>
            <p:cNvGrpSpPr/>
            <p:nvPr/>
          </p:nvGrpSpPr>
          <p:grpSpPr>
            <a:xfrm>
              <a:off x="614534" y="2759311"/>
              <a:ext cx="618543" cy="670935"/>
              <a:chOff x="1853" y="592"/>
              <a:chExt cx="2052" cy="2052"/>
            </a:xfrm>
          </p:grpSpPr>
          <p:sp>
            <p:nvSpPr>
              <p:cNvPr id="18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6" name="Shape 314"/>
            <p:cNvGrpSpPr/>
            <p:nvPr/>
          </p:nvGrpSpPr>
          <p:grpSpPr>
            <a:xfrm>
              <a:off x="838797" y="2850027"/>
              <a:ext cx="618543" cy="670935"/>
              <a:chOff x="1853" y="592"/>
              <a:chExt cx="2052" cy="2052"/>
            </a:xfrm>
          </p:grpSpPr>
          <p:sp>
            <p:nvSpPr>
              <p:cNvPr id="17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7" name="Shape 314"/>
            <p:cNvGrpSpPr/>
            <p:nvPr/>
          </p:nvGrpSpPr>
          <p:grpSpPr>
            <a:xfrm>
              <a:off x="1064578" y="2988912"/>
              <a:ext cx="542883" cy="598675"/>
              <a:chOff x="1937" y="680"/>
              <a:chExt cx="1801" cy="1831"/>
            </a:xfrm>
          </p:grpSpPr>
          <p:sp>
            <p:nvSpPr>
              <p:cNvPr id="16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grpSp>
        <p:nvGrpSpPr>
          <p:cNvPr id="199" name="Shape 314"/>
          <p:cNvGrpSpPr/>
          <p:nvPr/>
        </p:nvGrpSpPr>
        <p:grpSpPr>
          <a:xfrm>
            <a:off x="4732367" y="3912391"/>
            <a:ext cx="224694" cy="169415"/>
            <a:chOff x="1853" y="592"/>
            <a:chExt cx="2052" cy="2052"/>
          </a:xfrm>
        </p:grpSpPr>
        <p:sp>
          <p:nvSpPr>
            <p:cNvPr id="20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11" name="Rounded Rectangle 210"/>
          <p:cNvSpPr/>
          <p:nvPr/>
        </p:nvSpPr>
        <p:spPr>
          <a:xfrm>
            <a:off x="3366438" y="3802132"/>
            <a:ext cx="1767611" cy="348819"/>
          </a:xfrm>
          <a:prstGeom prst="roundRect">
            <a:avLst/>
          </a:prstGeom>
          <a:noFill/>
          <a:ln w="28575">
            <a:solidFill>
              <a:schemeClr val="tx2">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2" name="Picture 2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506" y="176881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441" y="177634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468" y="1102496"/>
            <a:ext cx="302852" cy="33528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88058" y="2362071"/>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17" name="Straight Connector 216"/>
          <p:cNvCxnSpPr>
            <a:cxnSpLocks/>
            <a:stCxn id="213" idx="2"/>
            <a:endCxn id="216" idx="0"/>
          </p:cNvCxnSpPr>
          <p:nvPr/>
        </p:nvCxnSpPr>
        <p:spPr>
          <a:xfrm>
            <a:off x="7549504" y="2042295"/>
            <a:ext cx="518083" cy="319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cxnSpLocks/>
            <a:stCxn id="216" idx="0"/>
            <a:endCxn id="212" idx="2"/>
          </p:cNvCxnSpPr>
          <p:nvPr/>
        </p:nvCxnSpPr>
        <p:spPr>
          <a:xfrm flipV="1">
            <a:off x="8067587" y="2042295"/>
            <a:ext cx="69982" cy="319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cxnSpLocks/>
            <a:stCxn id="213" idx="0"/>
            <a:endCxn id="215" idx="2"/>
          </p:cNvCxnSpPr>
          <p:nvPr/>
        </p:nvCxnSpPr>
        <p:spPr>
          <a:xfrm flipV="1">
            <a:off x="7549504" y="1437776"/>
            <a:ext cx="935390" cy="338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cxnSpLocks/>
            <a:stCxn id="215" idx="2"/>
            <a:endCxn id="212" idx="0"/>
          </p:cNvCxnSpPr>
          <p:nvPr/>
        </p:nvCxnSpPr>
        <p:spPr>
          <a:xfrm flipH="1">
            <a:off x="8137569" y="1437776"/>
            <a:ext cx="347325" cy="33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p:cNvSpPr/>
          <p:nvPr/>
        </p:nvSpPr>
        <p:spPr>
          <a:xfrm>
            <a:off x="8219854" y="1446754"/>
            <a:ext cx="300591" cy="75517"/>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23" name="Rectangle 222"/>
          <p:cNvSpPr/>
          <p:nvPr/>
        </p:nvSpPr>
        <p:spPr>
          <a:xfrm>
            <a:off x="1613259" y="424418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p:txBody>
      </p:sp>
      <p:sp>
        <p:nvSpPr>
          <p:cNvPr id="224" name="Rectangle 223"/>
          <p:cNvSpPr/>
          <p:nvPr/>
        </p:nvSpPr>
        <p:spPr>
          <a:xfrm>
            <a:off x="4272293" y="423632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sp>
        <p:nvSpPr>
          <p:cNvPr id="225" name="Rectangle 224"/>
          <p:cNvSpPr/>
          <p:nvPr/>
        </p:nvSpPr>
        <p:spPr>
          <a:xfrm>
            <a:off x="6695437" y="555949"/>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sp>
        <p:nvSpPr>
          <p:cNvPr id="226" name="Rectangle 225"/>
          <p:cNvSpPr/>
          <p:nvPr/>
        </p:nvSpPr>
        <p:spPr>
          <a:xfrm>
            <a:off x="6608591" y="448930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pic>
        <p:nvPicPr>
          <p:cNvPr id="22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15867" y="300572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8" name="Straight Connector 227"/>
          <p:cNvCxnSpPr>
            <a:cxnSpLocks/>
            <a:stCxn id="227" idx="2"/>
            <a:endCxn id="126" idx="0"/>
          </p:cNvCxnSpPr>
          <p:nvPr/>
        </p:nvCxnSpPr>
        <p:spPr>
          <a:xfrm flipH="1">
            <a:off x="642564" y="3158036"/>
            <a:ext cx="552832" cy="295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a:stCxn id="227" idx="2"/>
            <a:endCxn id="125" idx="0"/>
          </p:cNvCxnSpPr>
          <p:nvPr/>
        </p:nvCxnSpPr>
        <p:spPr>
          <a:xfrm>
            <a:off x="1195396" y="3158036"/>
            <a:ext cx="35233" cy="288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0"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48528" y="2650676"/>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1"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083295" y="252870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2"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918113" y="290420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6" name="Straight Connector 235"/>
          <p:cNvCxnSpPr>
            <a:stCxn id="240" idx="3"/>
            <a:endCxn id="231" idx="1"/>
          </p:cNvCxnSpPr>
          <p:nvPr/>
        </p:nvCxnSpPr>
        <p:spPr>
          <a:xfrm>
            <a:off x="6210482" y="2552012"/>
            <a:ext cx="872813" cy="5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32" idx="2"/>
            <a:endCxn id="135" idx="0"/>
          </p:cNvCxnSpPr>
          <p:nvPr/>
        </p:nvCxnSpPr>
        <p:spPr>
          <a:xfrm>
            <a:off x="8097642" y="3056517"/>
            <a:ext cx="248327" cy="3380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32" idx="2"/>
            <a:endCxn id="136" idx="0"/>
          </p:cNvCxnSpPr>
          <p:nvPr/>
        </p:nvCxnSpPr>
        <p:spPr>
          <a:xfrm flipH="1">
            <a:off x="7757904" y="3056517"/>
            <a:ext cx="339738" cy="345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9"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72568" y="248326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0"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51425" y="247585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1" name="Straight Connector 240"/>
          <p:cNvCxnSpPr>
            <a:stCxn id="113" idx="0"/>
            <a:endCxn id="239" idx="2"/>
          </p:cNvCxnSpPr>
          <p:nvPr/>
        </p:nvCxnSpPr>
        <p:spPr>
          <a:xfrm flipH="1" flipV="1">
            <a:off x="2752097" y="2635569"/>
            <a:ext cx="119641" cy="261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cxnSpLocks/>
            <a:stCxn id="239" idx="2"/>
          </p:cNvCxnSpPr>
          <p:nvPr/>
        </p:nvCxnSpPr>
        <p:spPr>
          <a:xfrm>
            <a:off x="2752097" y="2635569"/>
            <a:ext cx="339446" cy="314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148" idx="0"/>
            <a:endCxn id="240" idx="2"/>
          </p:cNvCxnSpPr>
          <p:nvPr/>
        </p:nvCxnSpPr>
        <p:spPr>
          <a:xfrm flipV="1">
            <a:off x="5583309" y="2628166"/>
            <a:ext cx="447645" cy="297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240" idx="2"/>
            <a:endCxn id="143" idx="0"/>
          </p:cNvCxnSpPr>
          <p:nvPr/>
        </p:nvCxnSpPr>
        <p:spPr>
          <a:xfrm flipH="1">
            <a:off x="5819461" y="2628166"/>
            <a:ext cx="211493" cy="304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cxnSpLocks/>
            <a:stCxn id="230" idx="3"/>
            <a:endCxn id="239" idx="1"/>
          </p:cNvCxnSpPr>
          <p:nvPr/>
        </p:nvCxnSpPr>
        <p:spPr>
          <a:xfrm flipV="1">
            <a:off x="1717543" y="2559415"/>
            <a:ext cx="855025" cy="16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Left-Right Arrow 246"/>
          <p:cNvSpPr/>
          <p:nvPr/>
        </p:nvSpPr>
        <p:spPr>
          <a:xfrm>
            <a:off x="842292" y="3579020"/>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Left-Right Arrow 247"/>
          <p:cNvSpPr/>
          <p:nvPr/>
        </p:nvSpPr>
        <p:spPr>
          <a:xfrm>
            <a:off x="7749685" y="1896663"/>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Left-Right Arrow 248"/>
          <p:cNvSpPr/>
          <p:nvPr/>
        </p:nvSpPr>
        <p:spPr>
          <a:xfrm>
            <a:off x="7957059" y="353528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2" name="Picture 25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40" y="1903498"/>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5" y="1911025"/>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24" y="1251920"/>
            <a:ext cx="30285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56" name="Straight Connector 255"/>
          <p:cNvCxnSpPr>
            <a:stCxn id="253" idx="0"/>
            <a:endCxn id="255" idx="2"/>
          </p:cNvCxnSpPr>
          <p:nvPr/>
        </p:nvCxnSpPr>
        <p:spPr>
          <a:xfrm flipV="1">
            <a:off x="713338" y="1587200"/>
            <a:ext cx="796512" cy="323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55" idx="2"/>
            <a:endCxn id="252" idx="0"/>
          </p:cNvCxnSpPr>
          <p:nvPr/>
        </p:nvCxnSpPr>
        <p:spPr>
          <a:xfrm flipH="1">
            <a:off x="1301403" y="1587200"/>
            <a:ext cx="208447" cy="316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1306281" y="1614344"/>
            <a:ext cx="268878" cy="5574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60" name="Left-Right Arrow 259"/>
          <p:cNvSpPr/>
          <p:nvPr/>
        </p:nvSpPr>
        <p:spPr>
          <a:xfrm>
            <a:off x="913519" y="203134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p:cNvSpPr/>
          <p:nvPr/>
        </p:nvSpPr>
        <p:spPr>
          <a:xfrm>
            <a:off x="251018" y="4384941"/>
            <a:ext cx="1677139"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p:txBody>
      </p:sp>
      <p:sp>
        <p:nvSpPr>
          <p:cNvPr id="262" name="Rectangle 261"/>
          <p:cNvSpPr/>
          <p:nvPr/>
        </p:nvSpPr>
        <p:spPr>
          <a:xfrm>
            <a:off x="160701" y="776086"/>
            <a:ext cx="2069389"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p:txBody>
      </p:sp>
      <p:sp>
        <p:nvSpPr>
          <p:cNvPr id="266" name="TextBox 265"/>
          <p:cNvSpPr txBox="1"/>
          <p:nvPr/>
        </p:nvSpPr>
        <p:spPr>
          <a:xfrm>
            <a:off x="2387881" y="4643195"/>
            <a:ext cx="4002571" cy="276999"/>
          </a:xfrm>
          <a:prstGeom prst="rect">
            <a:avLst/>
          </a:prstGeom>
          <a:noFill/>
        </p:spPr>
        <p:txBody>
          <a:bodyPr wrap="none" rtlCol="0">
            <a:spAutoFit/>
          </a:bodyPr>
          <a:lstStyle/>
          <a:p>
            <a:r>
              <a:rPr lang="en-US" sz="1200" dirty="0"/>
              <a:t>All Pods are part of the same ACI Fabric (APIC Domain)</a:t>
            </a:r>
            <a:endParaRPr lang="en-US" sz="1200" b="1" dirty="0">
              <a:latin typeface="+mn-lt"/>
            </a:endParaRPr>
          </a:p>
        </p:txBody>
      </p:sp>
      <p:pic>
        <p:nvPicPr>
          <p:cNvPr id="251"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662" y="1341163"/>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99147" y="4067300"/>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51049" y="1188892"/>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4"/>
          <p:cNvCxnSpPr>
            <a:stCxn id="252" idx="0"/>
            <a:endCxn id="251" idx="2"/>
          </p:cNvCxnSpPr>
          <p:nvPr/>
        </p:nvCxnSpPr>
        <p:spPr>
          <a:xfrm flipH="1" flipV="1">
            <a:off x="660170" y="1497696"/>
            <a:ext cx="641233" cy="4058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25" idx="2"/>
            <a:endCxn id="267" idx="0"/>
          </p:cNvCxnSpPr>
          <p:nvPr/>
        </p:nvCxnSpPr>
        <p:spPr>
          <a:xfrm>
            <a:off x="1230629" y="3719958"/>
            <a:ext cx="353026" cy="3473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53" idx="0"/>
            <a:endCxn id="251" idx="2"/>
          </p:cNvCxnSpPr>
          <p:nvPr/>
        </p:nvCxnSpPr>
        <p:spPr>
          <a:xfrm flipH="1" flipV="1">
            <a:off x="660170" y="1497696"/>
            <a:ext cx="53168" cy="4133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stCxn id="126" idx="2"/>
            <a:endCxn id="267" idx="0"/>
          </p:cNvCxnSpPr>
          <p:nvPr/>
        </p:nvCxnSpPr>
        <p:spPr>
          <a:xfrm>
            <a:off x="642564" y="3719958"/>
            <a:ext cx="941091" cy="3473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a:stCxn id="212" idx="0"/>
            <a:endCxn id="268" idx="2"/>
          </p:cNvCxnSpPr>
          <p:nvPr/>
        </p:nvCxnSpPr>
        <p:spPr>
          <a:xfrm flipH="1" flipV="1">
            <a:off x="7535557" y="1345425"/>
            <a:ext cx="602012" cy="42338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a:stCxn id="213" idx="0"/>
            <a:endCxn id="268" idx="2"/>
          </p:cNvCxnSpPr>
          <p:nvPr/>
        </p:nvCxnSpPr>
        <p:spPr>
          <a:xfrm flipH="1" flipV="1">
            <a:off x="7535557" y="1345425"/>
            <a:ext cx="13947" cy="430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70"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180" y="3795776"/>
            <a:ext cx="206379" cy="244697"/>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634" y="3769274"/>
            <a:ext cx="206379" cy="244697"/>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93" descr="Device_router_3057_RGB.png">
            <a:extLst>
              <a:ext uri="{FF2B5EF4-FFF2-40B4-BE49-F238E27FC236}">
                <a16:creationId xmlns:a16="http://schemas.microsoft.com/office/drawing/2014/main" id="{4AE43439-CB39-4FEA-B7AC-14EC74107F1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31061" y="244462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4" name="Straight Connector 43">
            <a:extLst>
              <a:ext uri="{FF2B5EF4-FFF2-40B4-BE49-F238E27FC236}">
                <a16:creationId xmlns:a16="http://schemas.microsoft.com/office/drawing/2014/main" id="{D14867C5-11F2-4D4E-8E9A-F61B1916D1D4}"/>
              </a:ext>
            </a:extLst>
          </p:cNvPr>
          <p:cNvCxnSpPr>
            <a:stCxn id="253" idx="2"/>
            <a:endCxn id="246" idx="0"/>
          </p:cNvCxnSpPr>
          <p:nvPr/>
        </p:nvCxnSpPr>
        <p:spPr>
          <a:xfrm>
            <a:off x="713338" y="2176979"/>
            <a:ext cx="297252" cy="26764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25C797-6A0C-4813-8EE9-69B701A3A0AF}"/>
              </a:ext>
            </a:extLst>
          </p:cNvPr>
          <p:cNvCxnSpPr>
            <a:stCxn id="246" idx="0"/>
            <a:endCxn id="252" idx="2"/>
          </p:cNvCxnSpPr>
          <p:nvPr/>
        </p:nvCxnSpPr>
        <p:spPr>
          <a:xfrm flipV="1">
            <a:off x="1010590" y="2176979"/>
            <a:ext cx="290813" cy="26764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276" name="Rectangular Callout 100">
            <a:extLst>
              <a:ext uri="{FF2B5EF4-FFF2-40B4-BE49-F238E27FC236}">
                <a16:creationId xmlns:a16="http://schemas.microsoft.com/office/drawing/2014/main" id="{3CBE4BFF-870E-4047-AE46-6C30060CD1DD}"/>
              </a:ext>
            </a:extLst>
          </p:cNvPr>
          <p:cNvSpPr/>
          <p:nvPr/>
        </p:nvSpPr>
        <p:spPr>
          <a:xfrm>
            <a:off x="2476737" y="1653290"/>
            <a:ext cx="1732382" cy="471625"/>
          </a:xfrm>
          <a:prstGeom prst="wedgeRectCallout">
            <a:avLst>
              <a:gd name="adj1" fmla="val -52241"/>
              <a:gd name="adj2" fmla="val 115419"/>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RL to Spine COOP session before failure </a:t>
            </a:r>
          </a:p>
        </p:txBody>
      </p:sp>
      <p:sp>
        <p:nvSpPr>
          <p:cNvPr id="277" name="Rectangular Callout 100">
            <a:extLst>
              <a:ext uri="{FF2B5EF4-FFF2-40B4-BE49-F238E27FC236}">
                <a16:creationId xmlns:a16="http://schemas.microsoft.com/office/drawing/2014/main" id="{265D0684-143C-4AA9-82FD-BF2DD739D3BC}"/>
              </a:ext>
            </a:extLst>
          </p:cNvPr>
          <p:cNvSpPr/>
          <p:nvPr/>
        </p:nvSpPr>
        <p:spPr>
          <a:xfrm>
            <a:off x="4478100" y="1657796"/>
            <a:ext cx="1732382" cy="455502"/>
          </a:xfrm>
          <a:prstGeom prst="wedgeRectCallout">
            <a:avLst>
              <a:gd name="adj1" fmla="val 540"/>
              <a:gd name="adj2" fmla="val 130759"/>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RL to Spine COOP session after failure </a:t>
            </a:r>
          </a:p>
        </p:txBody>
      </p:sp>
      <p:sp>
        <p:nvSpPr>
          <p:cNvPr id="278" name="TextBox 277">
            <a:extLst>
              <a:ext uri="{FF2B5EF4-FFF2-40B4-BE49-F238E27FC236}">
                <a16:creationId xmlns:a16="http://schemas.microsoft.com/office/drawing/2014/main" id="{435B21D9-6C0A-4A48-BC98-D16E0420592E}"/>
              </a:ext>
            </a:extLst>
          </p:cNvPr>
          <p:cNvSpPr txBox="1"/>
          <p:nvPr/>
        </p:nvSpPr>
        <p:spPr>
          <a:xfrm>
            <a:off x="2896628" y="2819730"/>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279" name="TextBox 278">
            <a:extLst>
              <a:ext uri="{FF2B5EF4-FFF2-40B4-BE49-F238E27FC236}">
                <a16:creationId xmlns:a16="http://schemas.microsoft.com/office/drawing/2014/main" id="{DAF07F7B-B8B4-48D6-AB72-ACA37EA03E1B}"/>
              </a:ext>
            </a:extLst>
          </p:cNvPr>
          <p:cNvSpPr txBox="1"/>
          <p:nvPr/>
        </p:nvSpPr>
        <p:spPr>
          <a:xfrm>
            <a:off x="2647982" y="2823431"/>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15" name="Freeform: Shape 14">
            <a:extLst>
              <a:ext uri="{FF2B5EF4-FFF2-40B4-BE49-F238E27FC236}">
                <a16:creationId xmlns:a16="http://schemas.microsoft.com/office/drawing/2014/main" id="{9DE5B9CE-66B5-4712-BE68-B417826AFAAF}"/>
              </a:ext>
            </a:extLst>
          </p:cNvPr>
          <p:cNvSpPr/>
          <p:nvPr/>
        </p:nvSpPr>
        <p:spPr>
          <a:xfrm>
            <a:off x="657726" y="2527226"/>
            <a:ext cx="5621524" cy="1010058"/>
          </a:xfrm>
          <a:custGeom>
            <a:avLst/>
            <a:gdLst>
              <a:gd name="connsiteX0" fmla="*/ 0 w 5621524"/>
              <a:gd name="connsiteY0" fmla="*/ 1010058 h 1010058"/>
              <a:gd name="connsiteX1" fmla="*/ 954506 w 5621524"/>
              <a:gd name="connsiteY1" fmla="*/ 256079 h 1010058"/>
              <a:gd name="connsiteX2" fmla="*/ 2133600 w 5621524"/>
              <a:gd name="connsiteY2" fmla="*/ 91648 h 1010058"/>
              <a:gd name="connsiteX3" fmla="*/ 5370095 w 5621524"/>
              <a:gd name="connsiteY3" fmla="*/ 19458 h 1010058"/>
              <a:gd name="connsiteX4" fmla="*/ 5165558 w 5621524"/>
              <a:gd name="connsiteY4" fmla="*/ 448585 h 1010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1524" h="1010058">
                <a:moveTo>
                  <a:pt x="0" y="1010058"/>
                </a:moveTo>
                <a:cubicBezTo>
                  <a:pt x="299453" y="709602"/>
                  <a:pt x="598906" y="409147"/>
                  <a:pt x="954506" y="256079"/>
                </a:cubicBezTo>
                <a:cubicBezTo>
                  <a:pt x="1310106" y="103011"/>
                  <a:pt x="1397669" y="131085"/>
                  <a:pt x="2133600" y="91648"/>
                </a:cubicBezTo>
                <a:cubicBezTo>
                  <a:pt x="2869531" y="52211"/>
                  <a:pt x="4864769" y="-40031"/>
                  <a:pt x="5370095" y="19458"/>
                </a:cubicBezTo>
                <a:cubicBezTo>
                  <a:pt x="5875421" y="78947"/>
                  <a:pt x="5520489" y="263766"/>
                  <a:pt x="5165558" y="448585"/>
                </a:cubicBezTo>
              </a:path>
            </a:pathLst>
          </a:custGeom>
          <a:noFill/>
          <a:ln w="12700">
            <a:solidFill>
              <a:schemeClr val="accent6"/>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TextBox 279">
            <a:extLst>
              <a:ext uri="{FF2B5EF4-FFF2-40B4-BE49-F238E27FC236}">
                <a16:creationId xmlns:a16="http://schemas.microsoft.com/office/drawing/2014/main" id="{484C03C5-82BB-434A-A360-838A5FB300A7}"/>
              </a:ext>
            </a:extLst>
          </p:cNvPr>
          <p:cNvSpPr txBox="1"/>
          <p:nvPr/>
        </p:nvSpPr>
        <p:spPr>
          <a:xfrm>
            <a:off x="2843494" y="827786"/>
            <a:ext cx="3447630" cy="646331"/>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RL will form COOP connection to alternate Pod after Spine failure. This is used to sync EP information on RL.</a:t>
            </a:r>
          </a:p>
        </p:txBody>
      </p:sp>
      <p:sp>
        <p:nvSpPr>
          <p:cNvPr id="20" name="Freeform: Shape 19">
            <a:extLst>
              <a:ext uri="{FF2B5EF4-FFF2-40B4-BE49-F238E27FC236}">
                <a16:creationId xmlns:a16="http://schemas.microsoft.com/office/drawing/2014/main" id="{4374C416-6893-4ADF-A9C8-160BFA0A74AF}"/>
              </a:ext>
            </a:extLst>
          </p:cNvPr>
          <p:cNvSpPr/>
          <p:nvPr/>
        </p:nvSpPr>
        <p:spPr>
          <a:xfrm>
            <a:off x="718457" y="2459066"/>
            <a:ext cx="5582344" cy="1116891"/>
          </a:xfrm>
          <a:custGeom>
            <a:avLst/>
            <a:gdLst>
              <a:gd name="connsiteX0" fmla="*/ 0 w 5582344"/>
              <a:gd name="connsiteY0" fmla="*/ 1116891 h 1116891"/>
              <a:gd name="connsiteX1" fmla="*/ 593272 w 5582344"/>
              <a:gd name="connsiteY1" fmla="*/ 643363 h 1116891"/>
              <a:gd name="connsiteX2" fmla="*/ 974272 w 5582344"/>
              <a:gd name="connsiteY2" fmla="*/ 316791 h 1116891"/>
              <a:gd name="connsiteX3" fmla="*/ 2171700 w 5582344"/>
              <a:gd name="connsiteY3" fmla="*/ 104520 h 1116891"/>
              <a:gd name="connsiteX4" fmla="*/ 5399314 w 5582344"/>
              <a:gd name="connsiteY4" fmla="*/ 22877 h 1116891"/>
              <a:gd name="connsiteX5" fmla="*/ 4898572 w 5582344"/>
              <a:gd name="connsiteY5" fmla="*/ 512734 h 111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2344" h="1116891">
                <a:moveTo>
                  <a:pt x="0" y="1116891"/>
                </a:moveTo>
                <a:lnTo>
                  <a:pt x="593272" y="643363"/>
                </a:lnTo>
                <a:cubicBezTo>
                  <a:pt x="755651" y="510013"/>
                  <a:pt x="711201" y="406598"/>
                  <a:pt x="974272" y="316791"/>
                </a:cubicBezTo>
                <a:cubicBezTo>
                  <a:pt x="1237343" y="226984"/>
                  <a:pt x="1434193" y="153506"/>
                  <a:pt x="2171700" y="104520"/>
                </a:cubicBezTo>
                <a:cubicBezTo>
                  <a:pt x="2909207" y="55534"/>
                  <a:pt x="4944835" y="-45159"/>
                  <a:pt x="5399314" y="22877"/>
                </a:cubicBezTo>
                <a:cubicBezTo>
                  <a:pt x="5853793" y="90913"/>
                  <a:pt x="5376182" y="301823"/>
                  <a:pt x="4898572" y="512734"/>
                </a:cubicBezTo>
              </a:path>
            </a:pathLst>
          </a:custGeom>
          <a:noFill/>
          <a:ln w="12700">
            <a:solidFill>
              <a:schemeClr val="accent6"/>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FE3DBAFC-D2EF-413E-A365-167E5AA87E2A}"/>
              </a:ext>
            </a:extLst>
          </p:cNvPr>
          <p:cNvSpPr/>
          <p:nvPr/>
        </p:nvSpPr>
        <p:spPr>
          <a:xfrm>
            <a:off x="664029" y="2488747"/>
            <a:ext cx="2438400" cy="1038224"/>
          </a:xfrm>
          <a:custGeom>
            <a:avLst/>
            <a:gdLst>
              <a:gd name="connsiteX0" fmla="*/ 0 w 2438400"/>
              <a:gd name="connsiteY0" fmla="*/ 1038224 h 1038224"/>
              <a:gd name="connsiteX1" fmla="*/ 413657 w 2438400"/>
              <a:gd name="connsiteY1" fmla="*/ 537482 h 1038224"/>
              <a:gd name="connsiteX2" fmla="*/ 892628 w 2438400"/>
              <a:gd name="connsiteY2" fmla="*/ 194582 h 1038224"/>
              <a:gd name="connsiteX3" fmla="*/ 2035628 w 2438400"/>
              <a:gd name="connsiteY3" fmla="*/ 9524 h 1038224"/>
              <a:gd name="connsiteX4" fmla="*/ 2438400 w 2438400"/>
              <a:gd name="connsiteY4" fmla="*/ 483053 h 103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 h="1038224">
                <a:moveTo>
                  <a:pt x="0" y="1038224"/>
                </a:moveTo>
                <a:cubicBezTo>
                  <a:pt x="132443" y="858156"/>
                  <a:pt x="264886" y="678089"/>
                  <a:pt x="413657" y="537482"/>
                </a:cubicBezTo>
                <a:cubicBezTo>
                  <a:pt x="562428" y="396875"/>
                  <a:pt x="622300" y="282575"/>
                  <a:pt x="892628" y="194582"/>
                </a:cubicBezTo>
                <a:cubicBezTo>
                  <a:pt x="1162956" y="106589"/>
                  <a:pt x="1777999" y="-38554"/>
                  <a:pt x="2035628" y="9524"/>
                </a:cubicBezTo>
                <a:cubicBezTo>
                  <a:pt x="2293257" y="57602"/>
                  <a:pt x="2365828" y="270327"/>
                  <a:pt x="2438400" y="483053"/>
                </a:cubicBezTo>
              </a:path>
            </a:pathLst>
          </a:custGeom>
          <a:noFill/>
          <a:ln w="1270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C31A406-9528-4F35-BEF9-218FE1060B47}"/>
              </a:ext>
            </a:extLst>
          </p:cNvPr>
          <p:cNvSpPr/>
          <p:nvPr/>
        </p:nvSpPr>
        <p:spPr>
          <a:xfrm>
            <a:off x="696686" y="2414590"/>
            <a:ext cx="2182629" cy="1166810"/>
          </a:xfrm>
          <a:custGeom>
            <a:avLst/>
            <a:gdLst>
              <a:gd name="connsiteX0" fmla="*/ 0 w 2182629"/>
              <a:gd name="connsiteY0" fmla="*/ 1166810 h 1166810"/>
              <a:gd name="connsiteX1" fmla="*/ 604157 w 2182629"/>
              <a:gd name="connsiteY1" fmla="*/ 606196 h 1166810"/>
              <a:gd name="connsiteX2" fmla="*/ 870857 w 2182629"/>
              <a:gd name="connsiteY2" fmla="*/ 230639 h 1166810"/>
              <a:gd name="connsiteX3" fmla="*/ 1747157 w 2182629"/>
              <a:gd name="connsiteY3" fmla="*/ 12924 h 1166810"/>
              <a:gd name="connsiteX4" fmla="*/ 2128157 w 2182629"/>
              <a:gd name="connsiteY4" fmla="*/ 78239 h 1166810"/>
              <a:gd name="connsiteX5" fmla="*/ 2171700 w 2182629"/>
              <a:gd name="connsiteY5" fmla="*/ 513667 h 11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2629" h="1166810">
                <a:moveTo>
                  <a:pt x="0" y="1166810"/>
                </a:moveTo>
                <a:cubicBezTo>
                  <a:pt x="229507" y="964517"/>
                  <a:pt x="459014" y="762224"/>
                  <a:pt x="604157" y="606196"/>
                </a:cubicBezTo>
                <a:cubicBezTo>
                  <a:pt x="749300" y="450168"/>
                  <a:pt x="680357" y="329518"/>
                  <a:pt x="870857" y="230639"/>
                </a:cubicBezTo>
                <a:cubicBezTo>
                  <a:pt x="1061357" y="131760"/>
                  <a:pt x="1537607" y="38324"/>
                  <a:pt x="1747157" y="12924"/>
                </a:cubicBezTo>
                <a:cubicBezTo>
                  <a:pt x="1956707" y="-12476"/>
                  <a:pt x="2057400" y="-5218"/>
                  <a:pt x="2128157" y="78239"/>
                </a:cubicBezTo>
                <a:cubicBezTo>
                  <a:pt x="2198914" y="161696"/>
                  <a:pt x="2185307" y="337681"/>
                  <a:pt x="2171700" y="513667"/>
                </a:cubicBezTo>
              </a:path>
            </a:pathLst>
          </a:custGeom>
          <a:noFill/>
          <a:ln w="1270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BBF2A866-D67C-4728-8E2E-2AF17D1FF45F}"/>
              </a:ext>
            </a:extLst>
          </p:cNvPr>
          <p:cNvSpPr/>
          <p:nvPr/>
        </p:nvSpPr>
        <p:spPr>
          <a:xfrm>
            <a:off x="7421200" y="44129"/>
            <a:ext cx="1680173" cy="34677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ACI 4.2</a:t>
            </a:r>
          </a:p>
        </p:txBody>
      </p:sp>
    </p:spTree>
    <p:extLst>
      <p:ext uri="{BB962C8B-B14F-4D97-AF65-F5344CB8AC3E}">
        <p14:creationId xmlns:p14="http://schemas.microsoft.com/office/powerpoint/2010/main" val="17372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7" grpId="0" animBg="1"/>
      <p:bldP spid="278" grpId="0"/>
      <p:bldP spid="279" grpId="0"/>
      <p:bldP spid="15" grpId="0" animBg="1"/>
      <p:bldP spid="20" grpId="0" animBg="1"/>
      <p:bldP spid="22" grpId="0" animBg="1"/>
      <p:bldP spid="2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2222852" y="2828309"/>
            <a:ext cx="1717356" cy="1369186"/>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31" name="Rounded Rectangle 130"/>
          <p:cNvSpPr/>
          <p:nvPr/>
        </p:nvSpPr>
        <p:spPr>
          <a:xfrm>
            <a:off x="350268" y="3340798"/>
            <a:ext cx="1530900" cy="998979"/>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40" name="Rounded Rectangle 139"/>
          <p:cNvSpPr/>
          <p:nvPr/>
        </p:nvSpPr>
        <p:spPr>
          <a:xfrm>
            <a:off x="7463418" y="3296375"/>
            <a:ext cx="1201081" cy="1204220"/>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57" name="Rounded Rectangle 156"/>
          <p:cNvSpPr/>
          <p:nvPr/>
        </p:nvSpPr>
        <p:spPr>
          <a:xfrm>
            <a:off x="4630357" y="2797214"/>
            <a:ext cx="1794926" cy="137609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14" name="Rounded Rectangle 213"/>
          <p:cNvSpPr/>
          <p:nvPr/>
        </p:nvSpPr>
        <p:spPr>
          <a:xfrm>
            <a:off x="7255018" y="1021629"/>
            <a:ext cx="1498857" cy="1210928"/>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54" name="Rounded Rectangle 253"/>
          <p:cNvSpPr/>
          <p:nvPr/>
        </p:nvSpPr>
        <p:spPr>
          <a:xfrm>
            <a:off x="418852" y="1229269"/>
            <a:ext cx="1353501" cy="1020165"/>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33" name="Rectangular Callout 100">
            <a:extLst>
              <a:ext uri="{FF2B5EF4-FFF2-40B4-BE49-F238E27FC236}">
                <a16:creationId xmlns:a16="http://schemas.microsoft.com/office/drawing/2014/main" id="{7C16E0A9-79B5-4A8D-9DC4-AC2275886C40}"/>
              </a:ext>
            </a:extLst>
          </p:cNvPr>
          <p:cNvSpPr/>
          <p:nvPr/>
        </p:nvSpPr>
        <p:spPr>
          <a:xfrm>
            <a:off x="3807657" y="3227347"/>
            <a:ext cx="939422" cy="78899"/>
          </a:xfrm>
          <a:prstGeom prst="wedgeRectCallout">
            <a:avLst>
              <a:gd name="adj1" fmla="val 132292"/>
              <a:gd name="adj2" fmla="val -280488"/>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
        <p:nvSpPr>
          <p:cNvPr id="3" name="Title 2"/>
          <p:cNvSpPr>
            <a:spLocks noGrp="1"/>
          </p:cNvSpPr>
          <p:nvPr>
            <p:ph type="title" idx="4294967295"/>
          </p:nvPr>
        </p:nvSpPr>
        <p:spPr>
          <a:xfrm>
            <a:off x="0" y="141288"/>
            <a:ext cx="8345488" cy="487362"/>
          </a:xfrm>
        </p:spPr>
        <p:txBody>
          <a:bodyPr/>
          <a:lstStyle/>
          <a:p>
            <a:r>
              <a:rPr lang="en-US" dirty="0"/>
              <a:t>BGP session across Pods</a:t>
            </a:r>
          </a:p>
        </p:txBody>
      </p:sp>
      <p:sp>
        <p:nvSpPr>
          <p:cNvPr id="104" name="Cloud 103"/>
          <p:cNvSpPr/>
          <p:nvPr/>
        </p:nvSpPr>
        <p:spPr>
          <a:xfrm>
            <a:off x="7276173" y="2390175"/>
            <a:ext cx="1174863" cy="695577"/>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Cloud 104"/>
          <p:cNvSpPr/>
          <p:nvPr/>
        </p:nvSpPr>
        <p:spPr>
          <a:xfrm>
            <a:off x="2664304" y="2301469"/>
            <a:ext cx="3477999" cy="510656"/>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107" name="Group 106"/>
          <p:cNvGrpSpPr/>
          <p:nvPr/>
        </p:nvGrpSpPr>
        <p:grpSpPr>
          <a:xfrm>
            <a:off x="2322458" y="2896603"/>
            <a:ext cx="1261177" cy="786739"/>
            <a:chOff x="951707" y="2531095"/>
            <a:chExt cx="2937225" cy="1550750"/>
          </a:xfrm>
        </p:grpSpPr>
        <p:pic>
          <p:nvPicPr>
            <p:cNvPr id="108" name="Picture 10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096" y="2536407"/>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p:cNvCxnSpPr>
              <a:stCxn id="110" idx="0"/>
              <a:endCxn id="113"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0" idx="0"/>
              <a:endCxn id="108" idx="2"/>
            </p:cNvCxnSpPr>
            <p:nvPr/>
          </p:nvCxnSpPr>
          <p:spPr>
            <a:xfrm flipV="1">
              <a:off x="1204629" y="3106815"/>
              <a:ext cx="1882206" cy="667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9" idx="0"/>
              <a:endCxn id="113"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9" idx="0"/>
              <a:endCxn id="108" idx="2"/>
            </p:cNvCxnSpPr>
            <p:nvPr/>
          </p:nvCxnSpPr>
          <p:spPr>
            <a:xfrm flipV="1">
              <a:off x="1925124" y="3106815"/>
              <a:ext cx="1161711" cy="669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2" idx="0"/>
              <a:endCxn id="113"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2" idx="0"/>
              <a:endCxn id="108" idx="2"/>
            </p:cNvCxnSpPr>
            <p:nvPr/>
          </p:nvCxnSpPr>
          <p:spPr>
            <a:xfrm flipV="1">
              <a:off x="2843459" y="3106815"/>
              <a:ext cx="243376" cy="6694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1" idx="0"/>
              <a:endCxn id="108" idx="2"/>
            </p:cNvCxnSpPr>
            <p:nvPr/>
          </p:nvCxnSpPr>
          <p:spPr>
            <a:xfrm flipH="1" flipV="1">
              <a:off x="3086835" y="3106815"/>
              <a:ext cx="549177" cy="684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1" idx="0"/>
              <a:endCxn id="113"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Straight Connector 122"/>
          <p:cNvCxnSpPr>
            <a:cxnSpLocks/>
            <a:stCxn id="125" idx="2"/>
            <a:endCxn id="132" idx="0"/>
          </p:cNvCxnSpPr>
          <p:nvPr/>
        </p:nvCxnSpPr>
        <p:spPr>
          <a:xfrm flipH="1">
            <a:off x="734629" y="3719958"/>
            <a:ext cx="496000" cy="250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66" y="344647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01" y="3454004"/>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27" name="Cloud 126"/>
          <p:cNvSpPr/>
          <p:nvPr/>
        </p:nvSpPr>
        <p:spPr>
          <a:xfrm>
            <a:off x="435963" y="2515496"/>
            <a:ext cx="1039571" cy="5831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2" y="3970083"/>
            <a:ext cx="24489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33" name="Straight Connector 132"/>
          <p:cNvCxnSpPr>
            <a:stCxn id="135" idx="2"/>
            <a:endCxn id="141" idx="0"/>
          </p:cNvCxnSpPr>
          <p:nvPr/>
        </p:nvCxnSpPr>
        <p:spPr>
          <a:xfrm flipH="1">
            <a:off x="8291248" y="3668051"/>
            <a:ext cx="54721"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5" name="Picture 13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906" y="3394570"/>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841" y="3402097"/>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845047" y="296911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38" name="Straight Connector 137"/>
          <p:cNvCxnSpPr>
            <a:stCxn id="137" idx="2"/>
            <a:endCxn id="136" idx="0"/>
          </p:cNvCxnSpPr>
          <p:nvPr/>
        </p:nvCxnSpPr>
        <p:spPr>
          <a:xfrm flipH="1">
            <a:off x="7757904" y="3121426"/>
            <a:ext cx="266672" cy="280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a:stCxn id="137" idx="2"/>
            <a:endCxn id="135" idx="0"/>
          </p:cNvCxnSpPr>
          <p:nvPr/>
        </p:nvCxnSpPr>
        <p:spPr>
          <a:xfrm>
            <a:off x="8024576" y="3121426"/>
            <a:ext cx="321393" cy="273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4591" y="4076545"/>
            <a:ext cx="31644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142" name="Group 141"/>
          <p:cNvGrpSpPr/>
          <p:nvPr/>
        </p:nvGrpSpPr>
        <p:grpSpPr>
          <a:xfrm>
            <a:off x="5023336" y="2926051"/>
            <a:ext cx="1285731" cy="714005"/>
            <a:chOff x="951707" y="2531097"/>
            <a:chExt cx="2937225" cy="1550748"/>
          </a:xfrm>
        </p:grpSpPr>
        <p:pic>
          <p:nvPicPr>
            <p:cNvPr id="143" name="Picture 14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087" y="2568862"/>
              <a:ext cx="349475" cy="570408"/>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6" y="2531097"/>
              <a:ext cx="349475" cy="570409"/>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p:cNvCxnSpPr>
              <a:stCxn id="145" idx="0"/>
              <a:endCxn id="148"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45" idx="0"/>
              <a:endCxn id="143" idx="2"/>
            </p:cNvCxnSpPr>
            <p:nvPr/>
          </p:nvCxnSpPr>
          <p:spPr>
            <a:xfrm flipV="1">
              <a:off x="1204628" y="3139270"/>
              <a:ext cx="2034196" cy="634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44" idx="0"/>
              <a:endCxn id="148"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44" idx="0"/>
              <a:endCxn id="143" idx="2"/>
            </p:cNvCxnSpPr>
            <p:nvPr/>
          </p:nvCxnSpPr>
          <p:spPr>
            <a:xfrm flipV="1">
              <a:off x="1925123" y="3139270"/>
              <a:ext cx="1313701" cy="6369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7" idx="0"/>
              <a:endCxn id="148"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47" idx="0"/>
              <a:endCxn id="143" idx="2"/>
            </p:cNvCxnSpPr>
            <p:nvPr/>
          </p:nvCxnSpPr>
          <p:spPr>
            <a:xfrm flipV="1">
              <a:off x="2843456" y="3139270"/>
              <a:ext cx="395368" cy="6369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46" idx="0"/>
              <a:endCxn id="143" idx="2"/>
            </p:cNvCxnSpPr>
            <p:nvPr/>
          </p:nvCxnSpPr>
          <p:spPr>
            <a:xfrm flipH="1" flipV="1">
              <a:off x="3238824" y="3139270"/>
              <a:ext cx="397186" cy="6523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46" idx="0"/>
              <a:endCxn id="148"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p:cNvCxnSpPr>
            <a:cxnSpLocks/>
            <a:stCxn id="126" idx="2"/>
            <a:endCxn id="132" idx="0"/>
          </p:cNvCxnSpPr>
          <p:nvPr/>
        </p:nvCxnSpPr>
        <p:spPr>
          <a:xfrm>
            <a:off x="642564" y="3719958"/>
            <a:ext cx="92065" cy="250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36" idx="2"/>
            <a:endCxn id="141" idx="0"/>
          </p:cNvCxnSpPr>
          <p:nvPr/>
        </p:nvCxnSpPr>
        <p:spPr>
          <a:xfrm>
            <a:off x="7757904" y="3668051"/>
            <a:ext cx="533344"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662599" y="3898092"/>
            <a:ext cx="194866" cy="49447"/>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1" name="Oval 160"/>
          <p:cNvSpPr/>
          <p:nvPr/>
        </p:nvSpPr>
        <p:spPr>
          <a:xfrm>
            <a:off x="8101107" y="3914594"/>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2" name="TextBox 161"/>
          <p:cNvSpPr txBox="1"/>
          <p:nvPr/>
        </p:nvSpPr>
        <p:spPr>
          <a:xfrm>
            <a:off x="480974" y="2639661"/>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63" name="TextBox 162"/>
          <p:cNvSpPr txBox="1"/>
          <p:nvPr/>
        </p:nvSpPr>
        <p:spPr>
          <a:xfrm>
            <a:off x="7421200" y="2538749"/>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grpSp>
        <p:nvGrpSpPr>
          <p:cNvPr id="164" name="Group 163"/>
          <p:cNvGrpSpPr/>
          <p:nvPr/>
        </p:nvGrpSpPr>
        <p:grpSpPr>
          <a:xfrm>
            <a:off x="3467788" y="3901642"/>
            <a:ext cx="360694" cy="209144"/>
            <a:chOff x="614534" y="2759311"/>
            <a:chExt cx="992927" cy="828276"/>
          </a:xfrm>
        </p:grpSpPr>
        <p:grpSp>
          <p:nvGrpSpPr>
            <p:cNvPr id="165" name="Shape 314"/>
            <p:cNvGrpSpPr/>
            <p:nvPr/>
          </p:nvGrpSpPr>
          <p:grpSpPr>
            <a:xfrm>
              <a:off x="614534" y="2759311"/>
              <a:ext cx="618543" cy="670935"/>
              <a:chOff x="1853" y="592"/>
              <a:chExt cx="2052" cy="2052"/>
            </a:xfrm>
          </p:grpSpPr>
          <p:sp>
            <p:nvSpPr>
              <p:cNvPr id="18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6" name="Shape 314"/>
            <p:cNvGrpSpPr/>
            <p:nvPr/>
          </p:nvGrpSpPr>
          <p:grpSpPr>
            <a:xfrm>
              <a:off x="838797" y="2850027"/>
              <a:ext cx="618543" cy="670935"/>
              <a:chOff x="1853" y="592"/>
              <a:chExt cx="2052" cy="2052"/>
            </a:xfrm>
          </p:grpSpPr>
          <p:sp>
            <p:nvSpPr>
              <p:cNvPr id="17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7" name="Shape 314"/>
            <p:cNvGrpSpPr/>
            <p:nvPr/>
          </p:nvGrpSpPr>
          <p:grpSpPr>
            <a:xfrm>
              <a:off x="1064578" y="2988912"/>
              <a:ext cx="542883" cy="598675"/>
              <a:chOff x="1937" y="680"/>
              <a:chExt cx="1801" cy="1831"/>
            </a:xfrm>
          </p:grpSpPr>
          <p:sp>
            <p:nvSpPr>
              <p:cNvPr id="16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grpSp>
        <p:nvGrpSpPr>
          <p:cNvPr id="199" name="Shape 314"/>
          <p:cNvGrpSpPr/>
          <p:nvPr/>
        </p:nvGrpSpPr>
        <p:grpSpPr>
          <a:xfrm>
            <a:off x="4732367" y="3912391"/>
            <a:ext cx="224694" cy="169415"/>
            <a:chOff x="1853" y="592"/>
            <a:chExt cx="2052" cy="2052"/>
          </a:xfrm>
        </p:grpSpPr>
        <p:sp>
          <p:nvSpPr>
            <p:cNvPr id="20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11" name="Rounded Rectangle 210"/>
          <p:cNvSpPr/>
          <p:nvPr/>
        </p:nvSpPr>
        <p:spPr>
          <a:xfrm>
            <a:off x="3366438" y="3802132"/>
            <a:ext cx="1767611" cy="348819"/>
          </a:xfrm>
          <a:prstGeom prst="roundRect">
            <a:avLst/>
          </a:prstGeom>
          <a:noFill/>
          <a:ln w="28575">
            <a:solidFill>
              <a:schemeClr val="tx2">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2" name="Picture 2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506" y="176881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441" y="1776341"/>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3468" y="1102496"/>
            <a:ext cx="302852" cy="335280"/>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91331" y="2362071"/>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17" name="Straight Connector 216"/>
          <p:cNvCxnSpPr>
            <a:cxnSpLocks/>
            <a:stCxn id="213" idx="2"/>
            <a:endCxn id="216" idx="0"/>
          </p:cNvCxnSpPr>
          <p:nvPr/>
        </p:nvCxnSpPr>
        <p:spPr>
          <a:xfrm>
            <a:off x="7549504" y="2042295"/>
            <a:ext cx="421356" cy="319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cxnSpLocks/>
            <a:stCxn id="216" idx="0"/>
            <a:endCxn id="212" idx="2"/>
          </p:cNvCxnSpPr>
          <p:nvPr/>
        </p:nvCxnSpPr>
        <p:spPr>
          <a:xfrm flipV="1">
            <a:off x="7970860" y="2042295"/>
            <a:ext cx="166709" cy="3197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cxnSpLocks/>
            <a:stCxn id="213" idx="0"/>
            <a:endCxn id="215" idx="2"/>
          </p:cNvCxnSpPr>
          <p:nvPr/>
        </p:nvCxnSpPr>
        <p:spPr>
          <a:xfrm flipV="1">
            <a:off x="7549504" y="1437776"/>
            <a:ext cx="935390" cy="338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cxnSpLocks/>
            <a:stCxn id="215" idx="2"/>
            <a:endCxn id="212" idx="0"/>
          </p:cNvCxnSpPr>
          <p:nvPr/>
        </p:nvCxnSpPr>
        <p:spPr>
          <a:xfrm flipH="1">
            <a:off x="8137569" y="1437776"/>
            <a:ext cx="347325" cy="331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Oval 220"/>
          <p:cNvSpPr/>
          <p:nvPr/>
        </p:nvSpPr>
        <p:spPr>
          <a:xfrm>
            <a:off x="8219854" y="1446754"/>
            <a:ext cx="300591" cy="75517"/>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23" name="Rectangle 222"/>
          <p:cNvSpPr/>
          <p:nvPr/>
        </p:nvSpPr>
        <p:spPr>
          <a:xfrm>
            <a:off x="1613259" y="424418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p:txBody>
      </p:sp>
      <p:sp>
        <p:nvSpPr>
          <p:cNvPr id="224" name="Rectangle 223"/>
          <p:cNvSpPr/>
          <p:nvPr/>
        </p:nvSpPr>
        <p:spPr>
          <a:xfrm>
            <a:off x="4272293" y="4236326"/>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sp>
        <p:nvSpPr>
          <p:cNvPr id="225" name="Rectangle 224"/>
          <p:cNvSpPr/>
          <p:nvPr/>
        </p:nvSpPr>
        <p:spPr>
          <a:xfrm>
            <a:off x="6695437" y="555949"/>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sp>
        <p:nvSpPr>
          <p:cNvPr id="226" name="Rectangle 225"/>
          <p:cNvSpPr/>
          <p:nvPr/>
        </p:nvSpPr>
        <p:spPr>
          <a:xfrm>
            <a:off x="6608591" y="448930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Pod2</a:t>
            </a:r>
          </a:p>
        </p:txBody>
      </p:sp>
      <p:pic>
        <p:nvPicPr>
          <p:cNvPr id="22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15867" y="300572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8" name="Straight Connector 227"/>
          <p:cNvCxnSpPr>
            <a:cxnSpLocks/>
            <a:stCxn id="227" idx="2"/>
            <a:endCxn id="126" idx="0"/>
          </p:cNvCxnSpPr>
          <p:nvPr/>
        </p:nvCxnSpPr>
        <p:spPr>
          <a:xfrm flipH="1">
            <a:off x="642564" y="3158036"/>
            <a:ext cx="552832" cy="295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cxnSpLocks/>
            <a:stCxn id="227" idx="2"/>
            <a:endCxn id="125" idx="0"/>
          </p:cNvCxnSpPr>
          <p:nvPr/>
        </p:nvCxnSpPr>
        <p:spPr>
          <a:xfrm>
            <a:off x="1195396" y="3158036"/>
            <a:ext cx="35233" cy="288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0"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48528" y="2650676"/>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1"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083295" y="252870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6" name="Straight Connector 235"/>
          <p:cNvCxnSpPr>
            <a:stCxn id="240" idx="3"/>
            <a:endCxn id="231" idx="1"/>
          </p:cNvCxnSpPr>
          <p:nvPr/>
        </p:nvCxnSpPr>
        <p:spPr>
          <a:xfrm>
            <a:off x="6210482" y="2552012"/>
            <a:ext cx="872813" cy="5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9"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572568" y="2483260"/>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0"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51425" y="247585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1" name="Straight Connector 240"/>
          <p:cNvCxnSpPr>
            <a:stCxn id="113" idx="0"/>
            <a:endCxn id="239" idx="2"/>
          </p:cNvCxnSpPr>
          <p:nvPr/>
        </p:nvCxnSpPr>
        <p:spPr>
          <a:xfrm flipH="1" flipV="1">
            <a:off x="2752097" y="2635569"/>
            <a:ext cx="119641" cy="261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cxnSpLocks/>
            <a:stCxn id="239" idx="2"/>
          </p:cNvCxnSpPr>
          <p:nvPr/>
        </p:nvCxnSpPr>
        <p:spPr>
          <a:xfrm>
            <a:off x="2752097" y="2635569"/>
            <a:ext cx="528872" cy="3172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148" idx="0"/>
            <a:endCxn id="240" idx="2"/>
          </p:cNvCxnSpPr>
          <p:nvPr/>
        </p:nvCxnSpPr>
        <p:spPr>
          <a:xfrm flipV="1">
            <a:off x="5583309" y="2628166"/>
            <a:ext cx="447645" cy="297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240" idx="2"/>
            <a:endCxn id="143" idx="0"/>
          </p:cNvCxnSpPr>
          <p:nvPr/>
        </p:nvCxnSpPr>
        <p:spPr>
          <a:xfrm flipH="1">
            <a:off x="6024491" y="2628166"/>
            <a:ext cx="6463" cy="315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cxnSpLocks/>
            <a:stCxn id="230" idx="3"/>
            <a:endCxn id="239" idx="1"/>
          </p:cNvCxnSpPr>
          <p:nvPr/>
        </p:nvCxnSpPr>
        <p:spPr>
          <a:xfrm flipV="1">
            <a:off x="1717543" y="2559415"/>
            <a:ext cx="855025" cy="16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Left-Right Arrow 246"/>
          <p:cNvSpPr/>
          <p:nvPr/>
        </p:nvSpPr>
        <p:spPr>
          <a:xfrm>
            <a:off x="842292" y="3579020"/>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Left-Right Arrow 247"/>
          <p:cNvSpPr/>
          <p:nvPr/>
        </p:nvSpPr>
        <p:spPr>
          <a:xfrm>
            <a:off x="7749685" y="1896663"/>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Left-Right Arrow 248"/>
          <p:cNvSpPr/>
          <p:nvPr/>
        </p:nvSpPr>
        <p:spPr>
          <a:xfrm>
            <a:off x="7957059" y="353528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2" name="Picture 25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340" y="1903498"/>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75" y="1911025"/>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424" y="1251920"/>
            <a:ext cx="30285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56" name="Straight Connector 255"/>
          <p:cNvCxnSpPr>
            <a:stCxn id="253" idx="0"/>
            <a:endCxn id="255" idx="2"/>
          </p:cNvCxnSpPr>
          <p:nvPr/>
        </p:nvCxnSpPr>
        <p:spPr>
          <a:xfrm flipV="1">
            <a:off x="713338" y="1587200"/>
            <a:ext cx="796512" cy="323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55" idx="2"/>
            <a:endCxn id="252" idx="0"/>
          </p:cNvCxnSpPr>
          <p:nvPr/>
        </p:nvCxnSpPr>
        <p:spPr>
          <a:xfrm flipH="1">
            <a:off x="1301403" y="1587200"/>
            <a:ext cx="208447" cy="316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1306281" y="1614344"/>
            <a:ext cx="268878" cy="5574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60" name="Left-Right Arrow 259"/>
          <p:cNvSpPr/>
          <p:nvPr/>
        </p:nvSpPr>
        <p:spPr>
          <a:xfrm>
            <a:off x="913519" y="203134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p:cNvSpPr/>
          <p:nvPr/>
        </p:nvSpPr>
        <p:spPr>
          <a:xfrm>
            <a:off x="251018" y="4384941"/>
            <a:ext cx="1677139"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p:txBody>
      </p:sp>
      <p:sp>
        <p:nvSpPr>
          <p:cNvPr id="262" name="Rectangle 261"/>
          <p:cNvSpPr/>
          <p:nvPr/>
        </p:nvSpPr>
        <p:spPr>
          <a:xfrm>
            <a:off x="160701" y="776086"/>
            <a:ext cx="2069389"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Pod1</a:t>
            </a:r>
          </a:p>
        </p:txBody>
      </p:sp>
      <p:sp>
        <p:nvSpPr>
          <p:cNvPr id="266" name="TextBox 265"/>
          <p:cNvSpPr txBox="1"/>
          <p:nvPr/>
        </p:nvSpPr>
        <p:spPr>
          <a:xfrm>
            <a:off x="2387881" y="4643195"/>
            <a:ext cx="4002571" cy="276999"/>
          </a:xfrm>
          <a:prstGeom prst="rect">
            <a:avLst/>
          </a:prstGeom>
          <a:noFill/>
        </p:spPr>
        <p:txBody>
          <a:bodyPr wrap="none" rtlCol="0">
            <a:spAutoFit/>
          </a:bodyPr>
          <a:lstStyle/>
          <a:p>
            <a:r>
              <a:rPr lang="en-US" sz="1200" dirty="0"/>
              <a:t>All Pods are part of the same ACI Fabric (APIC Domain)</a:t>
            </a:r>
            <a:endParaRPr lang="en-US" sz="1200" b="1" dirty="0">
              <a:latin typeface="+mn-lt"/>
            </a:endParaRPr>
          </a:p>
        </p:txBody>
      </p:sp>
      <p:pic>
        <p:nvPicPr>
          <p:cNvPr id="251"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5662" y="1341163"/>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7"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99147" y="4067300"/>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8" name="Picture 93" descr="Device_router_3057_RGB.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351049" y="1188892"/>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4"/>
          <p:cNvCxnSpPr>
            <a:stCxn id="252" idx="0"/>
            <a:endCxn id="251" idx="2"/>
          </p:cNvCxnSpPr>
          <p:nvPr/>
        </p:nvCxnSpPr>
        <p:spPr>
          <a:xfrm flipH="1" flipV="1">
            <a:off x="660170" y="1497696"/>
            <a:ext cx="641233" cy="40580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25" idx="2"/>
            <a:endCxn id="267" idx="0"/>
          </p:cNvCxnSpPr>
          <p:nvPr/>
        </p:nvCxnSpPr>
        <p:spPr>
          <a:xfrm>
            <a:off x="1230629" y="3719958"/>
            <a:ext cx="353026" cy="3473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53" idx="0"/>
            <a:endCxn id="251" idx="2"/>
          </p:cNvCxnSpPr>
          <p:nvPr/>
        </p:nvCxnSpPr>
        <p:spPr>
          <a:xfrm flipH="1" flipV="1">
            <a:off x="660170" y="1497696"/>
            <a:ext cx="53168" cy="4133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stCxn id="126" idx="2"/>
            <a:endCxn id="267" idx="0"/>
          </p:cNvCxnSpPr>
          <p:nvPr/>
        </p:nvCxnSpPr>
        <p:spPr>
          <a:xfrm>
            <a:off x="642564" y="3719958"/>
            <a:ext cx="941091" cy="34734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a:stCxn id="212" idx="0"/>
            <a:endCxn id="268" idx="2"/>
          </p:cNvCxnSpPr>
          <p:nvPr/>
        </p:nvCxnSpPr>
        <p:spPr>
          <a:xfrm flipH="1" flipV="1">
            <a:off x="7535557" y="1345425"/>
            <a:ext cx="602012" cy="42338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a:stCxn id="213" idx="0"/>
            <a:endCxn id="268" idx="2"/>
          </p:cNvCxnSpPr>
          <p:nvPr/>
        </p:nvCxnSpPr>
        <p:spPr>
          <a:xfrm flipH="1" flipV="1">
            <a:off x="7535557" y="1345425"/>
            <a:ext cx="13947" cy="430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70"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180" y="3795776"/>
            <a:ext cx="206379" cy="244697"/>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634" y="3769274"/>
            <a:ext cx="206379" cy="244697"/>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93" descr="Device_router_3057_RGB.png">
            <a:extLst>
              <a:ext uri="{FF2B5EF4-FFF2-40B4-BE49-F238E27FC236}">
                <a16:creationId xmlns:a16="http://schemas.microsoft.com/office/drawing/2014/main" id="{4AE43439-CB39-4FEA-B7AC-14EC74107F1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31061" y="244462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4" name="Straight Connector 43">
            <a:extLst>
              <a:ext uri="{FF2B5EF4-FFF2-40B4-BE49-F238E27FC236}">
                <a16:creationId xmlns:a16="http://schemas.microsoft.com/office/drawing/2014/main" id="{D14867C5-11F2-4D4E-8E9A-F61B1916D1D4}"/>
              </a:ext>
            </a:extLst>
          </p:cNvPr>
          <p:cNvCxnSpPr>
            <a:stCxn id="253" idx="2"/>
            <a:endCxn id="246" idx="0"/>
          </p:cNvCxnSpPr>
          <p:nvPr/>
        </p:nvCxnSpPr>
        <p:spPr>
          <a:xfrm>
            <a:off x="713338" y="2176979"/>
            <a:ext cx="297252" cy="26764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25C797-6A0C-4813-8EE9-69B701A3A0AF}"/>
              </a:ext>
            </a:extLst>
          </p:cNvPr>
          <p:cNvCxnSpPr>
            <a:stCxn id="246" idx="0"/>
            <a:endCxn id="252" idx="2"/>
          </p:cNvCxnSpPr>
          <p:nvPr/>
        </p:nvCxnSpPr>
        <p:spPr>
          <a:xfrm flipV="1">
            <a:off x="1010590" y="2176979"/>
            <a:ext cx="290813" cy="26764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276" name="Rectangular Callout 100">
            <a:extLst>
              <a:ext uri="{FF2B5EF4-FFF2-40B4-BE49-F238E27FC236}">
                <a16:creationId xmlns:a16="http://schemas.microsoft.com/office/drawing/2014/main" id="{3CBE4BFF-870E-4047-AE46-6C30060CD1DD}"/>
              </a:ext>
            </a:extLst>
          </p:cNvPr>
          <p:cNvSpPr/>
          <p:nvPr/>
        </p:nvSpPr>
        <p:spPr>
          <a:xfrm>
            <a:off x="3769352" y="3143019"/>
            <a:ext cx="1038254" cy="229957"/>
          </a:xfrm>
          <a:prstGeom prst="wedgeRectCallout">
            <a:avLst>
              <a:gd name="adj1" fmla="val -93402"/>
              <a:gd name="adj2" fmla="val -8733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External RR</a:t>
            </a:r>
          </a:p>
        </p:txBody>
      </p:sp>
      <p:sp>
        <p:nvSpPr>
          <p:cNvPr id="278" name="TextBox 277">
            <a:extLst>
              <a:ext uri="{FF2B5EF4-FFF2-40B4-BE49-F238E27FC236}">
                <a16:creationId xmlns:a16="http://schemas.microsoft.com/office/drawing/2014/main" id="{435B21D9-6C0A-4A48-BC98-D16E0420592E}"/>
              </a:ext>
            </a:extLst>
          </p:cNvPr>
          <p:cNvSpPr txBox="1"/>
          <p:nvPr/>
        </p:nvSpPr>
        <p:spPr>
          <a:xfrm>
            <a:off x="3043887" y="2826115"/>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279" name="TextBox 278">
            <a:extLst>
              <a:ext uri="{FF2B5EF4-FFF2-40B4-BE49-F238E27FC236}">
                <a16:creationId xmlns:a16="http://schemas.microsoft.com/office/drawing/2014/main" id="{DAF07F7B-B8B4-48D6-AB72-ACA37EA03E1B}"/>
              </a:ext>
            </a:extLst>
          </p:cNvPr>
          <p:cNvSpPr txBox="1"/>
          <p:nvPr/>
        </p:nvSpPr>
        <p:spPr>
          <a:xfrm>
            <a:off x="2647982" y="2823431"/>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280" name="TextBox 279">
            <a:extLst>
              <a:ext uri="{FF2B5EF4-FFF2-40B4-BE49-F238E27FC236}">
                <a16:creationId xmlns:a16="http://schemas.microsoft.com/office/drawing/2014/main" id="{484C03C5-82BB-434A-A360-838A5FB300A7}"/>
              </a:ext>
            </a:extLst>
          </p:cNvPr>
          <p:cNvSpPr txBox="1"/>
          <p:nvPr/>
        </p:nvSpPr>
        <p:spPr>
          <a:xfrm>
            <a:off x="2497012" y="721884"/>
            <a:ext cx="4239801" cy="830997"/>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User configures a spine from each Pod as external RR. RL forms BGP relation with the spine designated as external RR to avoid full mesh connection and improve scalability without compromising on resiliency.</a:t>
            </a:r>
          </a:p>
        </p:txBody>
      </p:sp>
      <p:sp>
        <p:nvSpPr>
          <p:cNvPr id="222" name="Rectangular Callout 100">
            <a:extLst>
              <a:ext uri="{FF2B5EF4-FFF2-40B4-BE49-F238E27FC236}">
                <a16:creationId xmlns:a16="http://schemas.microsoft.com/office/drawing/2014/main" id="{EF807E93-DBAD-4356-85C8-ABEB600FA4E7}"/>
              </a:ext>
            </a:extLst>
          </p:cNvPr>
          <p:cNvSpPr/>
          <p:nvPr/>
        </p:nvSpPr>
        <p:spPr>
          <a:xfrm>
            <a:off x="5762229" y="1907471"/>
            <a:ext cx="846362" cy="371897"/>
          </a:xfrm>
          <a:prstGeom prst="wedgeRectCallout">
            <a:avLst>
              <a:gd name="adj1" fmla="val -72648"/>
              <a:gd name="adj2" fmla="val 238741"/>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External RR</a:t>
            </a:r>
          </a:p>
        </p:txBody>
      </p:sp>
      <p:sp>
        <p:nvSpPr>
          <p:cNvPr id="22" name="Speech Bubble: Rectangle 21">
            <a:extLst>
              <a:ext uri="{FF2B5EF4-FFF2-40B4-BE49-F238E27FC236}">
                <a16:creationId xmlns:a16="http://schemas.microsoft.com/office/drawing/2014/main" id="{9DFDE2E2-76F7-491D-8B6A-739420959EA4}"/>
              </a:ext>
            </a:extLst>
          </p:cNvPr>
          <p:cNvSpPr/>
          <p:nvPr/>
        </p:nvSpPr>
        <p:spPr>
          <a:xfrm>
            <a:off x="2043040" y="1772846"/>
            <a:ext cx="1495595" cy="423604"/>
          </a:xfrm>
          <a:prstGeom prst="wedgeRectCallout">
            <a:avLst>
              <a:gd name="adj1" fmla="val -48611"/>
              <a:gd name="adj2" fmla="val 144829"/>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BGP relation to only external RR</a:t>
            </a:r>
          </a:p>
        </p:txBody>
      </p:sp>
      <p:sp>
        <p:nvSpPr>
          <p:cNvPr id="39" name="Freeform: Shape 38">
            <a:extLst>
              <a:ext uri="{FF2B5EF4-FFF2-40B4-BE49-F238E27FC236}">
                <a16:creationId xmlns:a16="http://schemas.microsoft.com/office/drawing/2014/main" id="{CE593D51-FFD9-43C3-B1EB-57F3B96BD5D0}"/>
              </a:ext>
            </a:extLst>
          </p:cNvPr>
          <p:cNvSpPr/>
          <p:nvPr/>
        </p:nvSpPr>
        <p:spPr>
          <a:xfrm>
            <a:off x="1169402" y="2514851"/>
            <a:ext cx="2118084" cy="1055663"/>
          </a:xfrm>
          <a:custGeom>
            <a:avLst/>
            <a:gdLst>
              <a:gd name="connsiteX0" fmla="*/ 87898 w 2118084"/>
              <a:gd name="connsiteY0" fmla="*/ 1055663 h 1055663"/>
              <a:gd name="connsiteX1" fmla="*/ 17141 w 2118084"/>
              <a:gd name="connsiteY1" fmla="*/ 587578 h 1055663"/>
              <a:gd name="connsiteX2" fmla="*/ 370927 w 2118084"/>
              <a:gd name="connsiteY2" fmla="*/ 228349 h 1055663"/>
              <a:gd name="connsiteX3" fmla="*/ 1552027 w 2118084"/>
              <a:gd name="connsiteY3" fmla="*/ 5192 h 1055663"/>
              <a:gd name="connsiteX4" fmla="*/ 2118084 w 2118084"/>
              <a:gd name="connsiteY4" fmla="*/ 446063 h 105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084" h="1055663">
                <a:moveTo>
                  <a:pt x="87898" y="1055663"/>
                </a:moveTo>
                <a:cubicBezTo>
                  <a:pt x="28934" y="890563"/>
                  <a:pt x="-30030" y="725463"/>
                  <a:pt x="17141" y="587578"/>
                </a:cubicBezTo>
                <a:cubicBezTo>
                  <a:pt x="64312" y="449693"/>
                  <a:pt x="115113" y="325413"/>
                  <a:pt x="370927" y="228349"/>
                </a:cubicBezTo>
                <a:cubicBezTo>
                  <a:pt x="626741" y="131285"/>
                  <a:pt x="1260834" y="-31094"/>
                  <a:pt x="1552027" y="5192"/>
                </a:cubicBezTo>
                <a:cubicBezTo>
                  <a:pt x="1843220" y="41478"/>
                  <a:pt x="1980652" y="243770"/>
                  <a:pt x="2118084" y="446063"/>
                </a:cubicBezTo>
              </a:path>
            </a:pathLst>
          </a:custGeom>
          <a:noFill/>
          <a:ln w="1270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E1280CB-8F2A-4BB3-A830-75C5799A17F5}"/>
              </a:ext>
            </a:extLst>
          </p:cNvPr>
          <p:cNvSpPr/>
          <p:nvPr/>
        </p:nvSpPr>
        <p:spPr>
          <a:xfrm>
            <a:off x="1257300" y="2502774"/>
            <a:ext cx="4977168" cy="1062297"/>
          </a:xfrm>
          <a:custGeom>
            <a:avLst/>
            <a:gdLst>
              <a:gd name="connsiteX0" fmla="*/ 0 w 4977168"/>
              <a:gd name="connsiteY0" fmla="*/ 1062297 h 1062297"/>
              <a:gd name="connsiteX1" fmla="*/ 65314 w 4977168"/>
              <a:gd name="connsiteY1" fmla="*/ 577883 h 1062297"/>
              <a:gd name="connsiteX2" fmla="*/ 353786 w 4977168"/>
              <a:gd name="connsiteY2" fmla="*/ 267640 h 1062297"/>
              <a:gd name="connsiteX3" fmla="*/ 1611086 w 4977168"/>
              <a:gd name="connsiteY3" fmla="*/ 44483 h 1062297"/>
              <a:gd name="connsiteX4" fmla="*/ 4789714 w 4977168"/>
              <a:gd name="connsiteY4" fmla="*/ 44483 h 1062297"/>
              <a:gd name="connsiteX5" fmla="*/ 4332514 w 4977168"/>
              <a:gd name="connsiteY5" fmla="*/ 512569 h 106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168" h="1062297">
                <a:moveTo>
                  <a:pt x="0" y="1062297"/>
                </a:moveTo>
                <a:cubicBezTo>
                  <a:pt x="3175" y="886311"/>
                  <a:pt x="6350" y="710326"/>
                  <a:pt x="65314" y="577883"/>
                </a:cubicBezTo>
                <a:cubicBezTo>
                  <a:pt x="124278" y="445440"/>
                  <a:pt x="96157" y="356540"/>
                  <a:pt x="353786" y="267640"/>
                </a:cubicBezTo>
                <a:cubicBezTo>
                  <a:pt x="611415" y="178740"/>
                  <a:pt x="871765" y="81676"/>
                  <a:pt x="1611086" y="44483"/>
                </a:cubicBezTo>
                <a:cubicBezTo>
                  <a:pt x="2350407" y="7290"/>
                  <a:pt x="4336143" y="-33531"/>
                  <a:pt x="4789714" y="44483"/>
                </a:cubicBezTo>
                <a:cubicBezTo>
                  <a:pt x="5243285" y="122497"/>
                  <a:pt x="4787899" y="317533"/>
                  <a:pt x="4332514" y="512569"/>
                </a:cubicBezTo>
              </a:path>
            </a:pathLst>
          </a:custGeom>
          <a:noFill/>
          <a:ln w="12700">
            <a:solidFill>
              <a:srgbClr val="7030A0"/>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74B90E1-2902-45B4-A985-0100422B4C90}"/>
              </a:ext>
            </a:extLst>
          </p:cNvPr>
          <p:cNvSpPr/>
          <p:nvPr/>
        </p:nvSpPr>
        <p:spPr>
          <a:xfrm>
            <a:off x="7421200" y="44129"/>
            <a:ext cx="1680173" cy="34677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ACI 4.2</a:t>
            </a:r>
          </a:p>
        </p:txBody>
      </p:sp>
    </p:spTree>
    <p:extLst>
      <p:ext uri="{BB962C8B-B14F-4D97-AF65-F5344CB8AC3E}">
        <p14:creationId xmlns:p14="http://schemas.microsoft.com/office/powerpoint/2010/main" val="202810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2"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5128617" y="950077"/>
            <a:ext cx="3707841" cy="3192945"/>
          </a:xfrm>
          <a:prstGeom prst="round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Rounded Rectangle 3"/>
          <p:cNvSpPr/>
          <p:nvPr/>
        </p:nvSpPr>
        <p:spPr>
          <a:xfrm>
            <a:off x="198875" y="1042608"/>
            <a:ext cx="3707841" cy="2849609"/>
          </a:xfrm>
          <a:prstGeom prst="round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44" name="Title 2"/>
          <p:cNvSpPr txBox="1">
            <a:spLocks/>
          </p:cNvSpPr>
          <p:nvPr/>
        </p:nvSpPr>
        <p:spPr bwMode="auto">
          <a:xfrm>
            <a:off x="216880" y="143021"/>
            <a:ext cx="918003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defTabSz="684213" eaLnBrk="1" hangingPunct="1">
              <a:lnSpc>
                <a:spcPct val="80000"/>
              </a:lnSpc>
              <a:defRPr lang="en-US" sz="2800" b="0" i="0" u="none">
                <a:solidFill>
                  <a:schemeClr val="tx2"/>
                </a:solidFill>
                <a:latin typeface="CiscoSansTT Light" panose="020B0503020201020303" pitchFamily="34" charset="0"/>
                <a:ea typeface="CiscoSansTT Thin" charset="0"/>
                <a:cs typeface="CiscoSansTT Thin"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r>
              <a:rPr lang="en-US" dirty="0"/>
              <a:t>Hardware and Software Support</a:t>
            </a:r>
          </a:p>
        </p:txBody>
      </p:sp>
      <p:sp>
        <p:nvSpPr>
          <p:cNvPr id="146" name="TextBox 145"/>
          <p:cNvSpPr txBox="1"/>
          <p:nvPr/>
        </p:nvSpPr>
        <p:spPr>
          <a:xfrm>
            <a:off x="564674" y="1611288"/>
            <a:ext cx="2797625" cy="215443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Supported Spines</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Fixed</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N9364C</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N9332C </a:t>
            </a:r>
          </a:p>
          <a:p>
            <a:pPr marL="285750" lvl="0" indent="-285750" eaLnBrk="0" hangingPunct="0">
              <a:buFont typeface="Arial" charset="0"/>
              <a:buChar char="•"/>
              <a:defRPr/>
            </a:pPr>
            <a:endParaRPr lang="en-US" sz="1400" dirty="0">
              <a:solidFill>
                <a:schemeClr val="tx2"/>
              </a:solidFill>
              <a:latin typeface="Arial" panose="020B0604020202020204" pitchFamily="34" charset="0"/>
              <a:ea typeface="ＭＳ Ｐゴシック" panose="020B0600070205080204" pitchFamily="34"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Modular</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N9732C-EX</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N9736C-FX</a:t>
            </a:r>
          </a:p>
          <a:p>
            <a:pPr marL="285750" lvl="0" indent="-285750" eaLnBrk="0" hangingPunct="0">
              <a:buFont typeface="Arial" charset="0"/>
              <a:buChar char="•"/>
              <a:defRPr/>
            </a:pPr>
            <a:r>
              <a:rPr lang="en-US" sz="1400" dirty="0">
                <a:solidFill>
                  <a:schemeClr val="tx2"/>
                </a:solidFill>
                <a:latin typeface="Arial" panose="020B0604020202020204" pitchFamily="34" charset="0"/>
                <a:ea typeface="ＭＳ Ｐゴシック" panose="020B0600070205080204" pitchFamily="34" charset="-128"/>
                <a:cs typeface="+mn-cs"/>
              </a:rPr>
              <a:t>N9736Q-FX</a:t>
            </a:r>
          </a:p>
        </p:txBody>
      </p:sp>
      <p:sp>
        <p:nvSpPr>
          <p:cNvPr id="147" name="TextBox 146"/>
          <p:cNvSpPr txBox="1"/>
          <p:nvPr/>
        </p:nvSpPr>
        <p:spPr>
          <a:xfrm>
            <a:off x="5711779" y="1379222"/>
            <a:ext cx="2838204" cy="2893100"/>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Supported Leaf</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N93180YC-EX</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N93108TC-EX</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N93180LC-EX</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N93180YC-FX</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N93108TC-FX</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kumimoji="0" lang="en-US" sz="14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N9348GC-FXP</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N9336C-FX2</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N93240YC-FX2</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N9358GY-FXP</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N93360YC-FX2</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r>
              <a:rPr lang="en-US" sz="1400" dirty="0">
                <a:solidFill>
                  <a:schemeClr val="tx2"/>
                </a:solidFill>
                <a:latin typeface="Arial" panose="020B0604020202020204" pitchFamily="34" charset="0"/>
                <a:ea typeface="ＭＳ Ｐゴシック" panose="020B0600070205080204" pitchFamily="34" charset="-128"/>
                <a:cs typeface="+mn-cs"/>
              </a:rPr>
              <a:t>N93216TC-FX2 </a:t>
            </a:r>
          </a:p>
          <a:p>
            <a:pPr marL="285750" marR="0" lvl="0" indent="-285750" algn="l" defTabSz="457200" rtl="0" eaLnBrk="0" fontAlgn="base" latinLnBrk="0" hangingPunct="0">
              <a:lnSpc>
                <a:spcPct val="100000"/>
              </a:lnSpc>
              <a:spcBef>
                <a:spcPct val="0"/>
              </a:spcBef>
              <a:spcAft>
                <a:spcPct val="0"/>
              </a:spcAft>
              <a:buClrTx/>
              <a:buSzTx/>
              <a:buFont typeface="Arial" charset="0"/>
              <a:buChar char="•"/>
              <a:tabLst/>
              <a:defRPr/>
            </a:pPr>
            <a:endParaRPr lang="en-US" sz="1400" dirty="0">
              <a:solidFill>
                <a:schemeClr val="tx2"/>
              </a:solidFill>
              <a:latin typeface="Arial" panose="020B0604020202020204" pitchFamily="34" charset="0"/>
              <a:ea typeface="ＭＳ Ｐゴシック" panose="020B0600070205080204" pitchFamily="34" charset="-128"/>
              <a:cs typeface="+mn-cs"/>
            </a:endParaRPr>
          </a:p>
        </p:txBody>
      </p:sp>
      <p:sp>
        <p:nvSpPr>
          <p:cNvPr id="2" name="TextBox 1"/>
          <p:cNvSpPr txBox="1"/>
          <p:nvPr/>
        </p:nvSpPr>
        <p:spPr>
          <a:xfrm>
            <a:off x="307542" y="4042418"/>
            <a:ext cx="4698722" cy="369332"/>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Arial" panose="020B0604020202020204" pitchFamily="34" charset="0"/>
                <a:ea typeface="ＭＳ Ｐゴシック" panose="020B0600070205080204" pitchFamily="34" charset="-128"/>
                <a:cs typeface="+mn-cs"/>
              </a:rPr>
              <a:t>All hardware from -EX onwards is supported</a:t>
            </a:r>
          </a:p>
        </p:txBody>
      </p:sp>
      <p:sp>
        <p:nvSpPr>
          <p:cNvPr id="7" name="Rectangle 6"/>
          <p:cNvSpPr/>
          <p:nvPr/>
        </p:nvSpPr>
        <p:spPr>
          <a:xfrm>
            <a:off x="321148" y="1300130"/>
            <a:ext cx="2775010" cy="246221"/>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sp>
        <p:nvSpPr>
          <p:cNvPr id="8" name="Rectangle 7"/>
          <p:cNvSpPr/>
          <p:nvPr/>
        </p:nvSpPr>
        <p:spPr>
          <a:xfrm>
            <a:off x="5644158" y="1101439"/>
            <a:ext cx="2775010" cy="246221"/>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a:t>
            </a:r>
            <a:r>
              <a:rPr lang="en-US" sz="1600" b="1" kern="0" dirty="0">
                <a:solidFill>
                  <a:srgbClr val="0377A3"/>
                </a:solidFill>
                <a:latin typeface="Arial"/>
                <a:ea typeface="ＭＳ Ｐゴシック" panose="020B0600070205080204" pitchFamily="34" charset="-128"/>
                <a:cs typeface="+mn-cs"/>
              </a:rPr>
              <a:t>Location</a:t>
            </a:r>
            <a:endParaRPr kumimoji="0" lang="en-US" sz="16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endParaRPr>
          </a:p>
        </p:txBody>
      </p:sp>
      <p:sp>
        <p:nvSpPr>
          <p:cNvPr id="14" name="Rectangle: Rounded Corners 13">
            <a:extLst>
              <a:ext uri="{FF2B5EF4-FFF2-40B4-BE49-F238E27FC236}">
                <a16:creationId xmlns:a16="http://schemas.microsoft.com/office/drawing/2014/main" id="{1D1B9A55-99FD-48F1-B2D4-200117E20ECC}"/>
              </a:ext>
            </a:extLst>
          </p:cNvPr>
          <p:cNvSpPr/>
          <p:nvPr/>
        </p:nvSpPr>
        <p:spPr>
          <a:xfrm>
            <a:off x="7027985" y="86626"/>
            <a:ext cx="2034607" cy="588025"/>
          </a:xfrm>
          <a:prstGeom prst="roundRect">
            <a:avLst/>
          </a:prstGeom>
          <a:solidFill>
            <a:schemeClr val="accent2"/>
          </a:solidFill>
          <a:ln w="12700">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Supported from</a:t>
            </a:r>
          </a:p>
          <a:p>
            <a:pPr algn="ctr"/>
            <a:r>
              <a:rPr lang="en-US" dirty="0"/>
              <a:t>ACI 3.1.1</a:t>
            </a:r>
          </a:p>
        </p:txBody>
      </p:sp>
      <p:sp>
        <p:nvSpPr>
          <p:cNvPr id="3" name="TextBox 2">
            <a:extLst>
              <a:ext uri="{FF2B5EF4-FFF2-40B4-BE49-F238E27FC236}">
                <a16:creationId xmlns:a16="http://schemas.microsoft.com/office/drawing/2014/main" id="{D0727B09-EA05-4B12-BAFD-176FDE5DE271}"/>
              </a:ext>
            </a:extLst>
          </p:cNvPr>
          <p:cNvSpPr txBox="1"/>
          <p:nvPr/>
        </p:nvSpPr>
        <p:spPr>
          <a:xfrm>
            <a:off x="307542" y="4465481"/>
            <a:ext cx="4870244" cy="246221"/>
          </a:xfrm>
          <a:prstGeom prst="rect">
            <a:avLst/>
          </a:prstGeom>
          <a:noFill/>
        </p:spPr>
        <p:txBody>
          <a:bodyPr wrap="none" rtlCol="0">
            <a:spAutoFit/>
          </a:bodyPr>
          <a:lstStyle/>
          <a:p>
            <a:r>
              <a:rPr lang="en-US" sz="1000" dirty="0">
                <a:latin typeface="+mn-lt"/>
              </a:rPr>
              <a:t>*Please read release notes for exact software version for the hardware support.</a:t>
            </a:r>
          </a:p>
        </p:txBody>
      </p:sp>
    </p:spTree>
    <p:extLst>
      <p:ext uri="{BB962C8B-B14F-4D97-AF65-F5344CB8AC3E}">
        <p14:creationId xmlns:p14="http://schemas.microsoft.com/office/powerpoint/2010/main" val="6024708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473506" y="2909194"/>
            <a:ext cx="1717356" cy="1369186"/>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46" name="Rounded Rectangle 45"/>
          <p:cNvSpPr/>
          <p:nvPr/>
        </p:nvSpPr>
        <p:spPr>
          <a:xfrm>
            <a:off x="276499" y="3031069"/>
            <a:ext cx="1291940" cy="1350907"/>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76" name="Rounded Rectangle 75"/>
          <p:cNvSpPr/>
          <p:nvPr/>
        </p:nvSpPr>
        <p:spPr>
          <a:xfrm>
            <a:off x="7714072" y="3377260"/>
            <a:ext cx="1201081" cy="1204220"/>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93" name="Rounded Rectangle 92"/>
          <p:cNvSpPr/>
          <p:nvPr/>
        </p:nvSpPr>
        <p:spPr>
          <a:xfrm>
            <a:off x="4881011" y="2878099"/>
            <a:ext cx="1794926" cy="1376093"/>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56" name="Rounded Rectangle 155"/>
          <p:cNvSpPr/>
          <p:nvPr/>
        </p:nvSpPr>
        <p:spPr>
          <a:xfrm>
            <a:off x="7465745" y="1013590"/>
            <a:ext cx="1353501" cy="1210928"/>
          </a:xfrm>
          <a:prstGeom prst="roundRect">
            <a:avLst/>
          </a:prstGeom>
          <a:solidFill>
            <a:srgbClr val="FFFFCC"/>
          </a:solid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55" name="Rounded Rectangle 254"/>
          <p:cNvSpPr/>
          <p:nvPr/>
        </p:nvSpPr>
        <p:spPr>
          <a:xfrm>
            <a:off x="2292495" y="657906"/>
            <a:ext cx="1717356" cy="1369186"/>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97" name="Cloud 96"/>
          <p:cNvSpPr/>
          <p:nvPr/>
        </p:nvSpPr>
        <p:spPr>
          <a:xfrm>
            <a:off x="7526828" y="2391308"/>
            <a:ext cx="1107170"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Cloud 142"/>
          <p:cNvSpPr/>
          <p:nvPr/>
        </p:nvSpPr>
        <p:spPr>
          <a:xfrm>
            <a:off x="2914958" y="2093227"/>
            <a:ext cx="3477999" cy="7997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2573112" y="2977488"/>
            <a:ext cx="1261177" cy="786739"/>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a:endCxn id="51" idx="0"/>
          </p:cNvCxnSpPr>
          <p:nvPr/>
        </p:nvCxnSpPr>
        <p:spPr>
          <a:xfrm flipH="1">
            <a:off x="1167454" y="3384447"/>
            <a:ext cx="71190" cy="603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215" y="3140331"/>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50" y="3147858"/>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25"/>
          <p:cNvSpPr/>
          <p:nvPr/>
        </p:nvSpPr>
        <p:spPr>
          <a:xfrm>
            <a:off x="851096" y="1760775"/>
            <a:ext cx="975287"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8"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4752" y="233791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08213" y="2456511"/>
            <a:ext cx="270803" cy="69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879016" y="2456511"/>
            <a:ext cx="317262" cy="68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01" y="3988371"/>
            <a:ext cx="3315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Connector 68"/>
          <p:cNvCxnSpPr>
            <a:stCxn id="71" idx="2"/>
            <a:endCxn id="77" idx="0"/>
          </p:cNvCxnSpPr>
          <p:nvPr/>
        </p:nvCxnSpPr>
        <p:spPr>
          <a:xfrm flipH="1">
            <a:off x="8541902" y="3748936"/>
            <a:ext cx="54721"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560" y="347545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495" y="3482982"/>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29617" y="3043485"/>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4" name="Straight Connector 73"/>
          <p:cNvCxnSpPr>
            <a:stCxn id="73" idx="2"/>
            <a:endCxn id="72" idx="0"/>
          </p:cNvCxnSpPr>
          <p:nvPr/>
        </p:nvCxnSpPr>
        <p:spPr>
          <a:xfrm>
            <a:off x="7909146" y="3195794"/>
            <a:ext cx="99412" cy="287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3" idx="2"/>
            <a:endCxn id="71" idx="0"/>
          </p:cNvCxnSpPr>
          <p:nvPr/>
        </p:nvCxnSpPr>
        <p:spPr>
          <a:xfrm>
            <a:off x="7909146" y="3195794"/>
            <a:ext cx="687477" cy="279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7"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245" y="4157430"/>
            <a:ext cx="31644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5273990" y="3006936"/>
            <a:ext cx="1285731" cy="714006"/>
            <a:chOff x="951707" y="2531095"/>
            <a:chExt cx="2937225" cy="1550750"/>
          </a:xfrm>
        </p:grpSpPr>
        <p:pic>
          <p:nvPicPr>
            <p:cNvPr id="79" name="Picture 7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p:cNvCxnSpPr>
              <a:stCxn id="81" idx="0"/>
              <a:endCxn id="8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1" idx="0"/>
              <a:endCxn id="7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0"/>
              <a:endCxn id="8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0" idx="0"/>
              <a:endCxn id="7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0"/>
              <a:endCxn id="8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0"/>
              <a:endCxn id="7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0"/>
              <a:endCxn id="7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2" idx="0"/>
              <a:endCxn id="8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8" name="Straight Connector 107"/>
          <p:cNvCxnSpPr>
            <a:stCxn id="25" idx="2"/>
            <a:endCxn id="51" idx="0"/>
          </p:cNvCxnSpPr>
          <p:nvPr/>
        </p:nvCxnSpPr>
        <p:spPr>
          <a:xfrm>
            <a:off x="608213" y="3413812"/>
            <a:ext cx="559241" cy="574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72" idx="2"/>
            <a:endCxn id="77" idx="0"/>
          </p:cNvCxnSpPr>
          <p:nvPr/>
        </p:nvCxnSpPr>
        <p:spPr>
          <a:xfrm>
            <a:off x="8008558" y="3748936"/>
            <a:ext cx="533344" cy="3857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1005315" y="3840175"/>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17" name="Oval 116"/>
          <p:cNvSpPr/>
          <p:nvPr/>
        </p:nvSpPr>
        <p:spPr>
          <a:xfrm>
            <a:off x="8351761" y="3995479"/>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96" name="TextBox 95"/>
          <p:cNvSpPr txBox="1"/>
          <p:nvPr/>
        </p:nvSpPr>
        <p:spPr>
          <a:xfrm>
            <a:off x="865091" y="1929398"/>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00" name="TextBox 99"/>
          <p:cNvSpPr txBox="1"/>
          <p:nvPr/>
        </p:nvSpPr>
        <p:spPr>
          <a:xfrm>
            <a:off x="7671854" y="2619634"/>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33" y="176077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168" y="1768302"/>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381" y="1071595"/>
            <a:ext cx="302852" cy="33528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4764" y="239929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7739055" y="2034256"/>
            <a:ext cx="184062"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83" idx="0"/>
            <a:endCxn id="147" idx="2"/>
          </p:cNvCxnSpPr>
          <p:nvPr/>
        </p:nvCxnSpPr>
        <p:spPr>
          <a:xfrm flipV="1">
            <a:off x="7944293" y="2034256"/>
            <a:ext cx="404003"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8" idx="0"/>
            <a:endCxn id="181" idx="2"/>
          </p:cNvCxnSpPr>
          <p:nvPr/>
        </p:nvCxnSpPr>
        <p:spPr>
          <a:xfrm flipV="1">
            <a:off x="7760231" y="1406875"/>
            <a:ext cx="218037" cy="361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1" idx="2"/>
            <a:endCxn id="147" idx="0"/>
          </p:cNvCxnSpPr>
          <p:nvPr/>
        </p:nvCxnSpPr>
        <p:spPr>
          <a:xfrm>
            <a:off x="7978268" y="1406875"/>
            <a:ext cx="370028" cy="35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7861381" y="1477363"/>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6" name="TextBox 185"/>
          <p:cNvSpPr txBox="1"/>
          <p:nvPr/>
        </p:nvSpPr>
        <p:spPr>
          <a:xfrm>
            <a:off x="8110891" y="1101585"/>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sp>
        <p:nvSpPr>
          <p:cNvPr id="185" name="Rectangle 184"/>
          <p:cNvSpPr/>
          <p:nvPr/>
        </p:nvSpPr>
        <p:spPr>
          <a:xfrm>
            <a:off x="1863913" y="43250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Site1 (Pod1)</a:t>
            </a:r>
          </a:p>
        </p:txBody>
      </p:sp>
      <p:sp>
        <p:nvSpPr>
          <p:cNvPr id="187" name="Rectangle 186"/>
          <p:cNvSpPr/>
          <p:nvPr/>
        </p:nvSpPr>
        <p:spPr>
          <a:xfrm>
            <a:off x="4522947" y="4317211"/>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p:txBody>
      </p:sp>
      <p:sp>
        <p:nvSpPr>
          <p:cNvPr id="188" name="Rectangle 187"/>
          <p:cNvSpPr/>
          <p:nvPr/>
        </p:nvSpPr>
        <p:spPr>
          <a:xfrm>
            <a:off x="-400583" y="437941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Site1</a:t>
            </a:r>
          </a:p>
        </p:txBody>
      </p:sp>
      <p:sp>
        <p:nvSpPr>
          <p:cNvPr id="189" name="Rectangle 188"/>
          <p:cNvSpPr/>
          <p:nvPr/>
        </p:nvSpPr>
        <p:spPr>
          <a:xfrm>
            <a:off x="6776728" y="56973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p:txBody>
      </p:sp>
      <p:sp>
        <p:nvSpPr>
          <p:cNvPr id="190" name="Rectangle 189"/>
          <p:cNvSpPr/>
          <p:nvPr/>
        </p:nvSpPr>
        <p:spPr>
          <a:xfrm>
            <a:off x="6927108" y="458148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Remote Location-1</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Arial"/>
                <a:ea typeface="ＭＳ Ｐゴシック" panose="020B0600070205080204" pitchFamily="34" charset="-128"/>
                <a:cs typeface="+mn-cs"/>
              </a:rPr>
              <a:t>Site2</a:t>
            </a:r>
          </a:p>
        </p:txBody>
      </p:sp>
      <p:pic>
        <p:nvPicPr>
          <p:cNvPr id="145"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17107" y="23710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6" name="Straight Connector 145"/>
          <p:cNvCxnSpPr>
            <a:stCxn id="145" idx="2"/>
            <a:endCxn id="25" idx="0"/>
          </p:cNvCxnSpPr>
          <p:nvPr/>
        </p:nvCxnSpPr>
        <p:spPr>
          <a:xfrm flipH="1">
            <a:off x="608213" y="2523372"/>
            <a:ext cx="788423" cy="62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5" idx="2"/>
            <a:endCxn id="24" idx="0"/>
          </p:cNvCxnSpPr>
          <p:nvPr/>
        </p:nvCxnSpPr>
        <p:spPr>
          <a:xfrm flipH="1">
            <a:off x="1196278" y="2523372"/>
            <a:ext cx="200358" cy="616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0"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46958" y="2179804"/>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33949" y="260959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1"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68767" y="298509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237565" y="2388156"/>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93" name="Straight Connector 192"/>
          <p:cNvCxnSpPr>
            <a:stCxn id="148" idx="2"/>
            <a:endCxn id="192" idx="0"/>
          </p:cNvCxnSpPr>
          <p:nvPr/>
        </p:nvCxnSpPr>
        <p:spPr>
          <a:xfrm>
            <a:off x="7760231" y="2034256"/>
            <a:ext cx="656863" cy="35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92" idx="0"/>
            <a:endCxn id="147" idx="2"/>
          </p:cNvCxnSpPr>
          <p:nvPr/>
        </p:nvCxnSpPr>
        <p:spPr>
          <a:xfrm flipH="1" flipV="1">
            <a:off x="8348296" y="2034256"/>
            <a:ext cx="68798" cy="35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57" idx="3"/>
            <a:endCxn id="182" idx="1"/>
          </p:cNvCxnSpPr>
          <p:nvPr/>
        </p:nvCxnSpPr>
        <p:spPr>
          <a:xfrm>
            <a:off x="6466729" y="2480588"/>
            <a:ext cx="867220" cy="205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91" idx="2"/>
            <a:endCxn id="71" idx="0"/>
          </p:cNvCxnSpPr>
          <p:nvPr/>
        </p:nvCxnSpPr>
        <p:spPr>
          <a:xfrm>
            <a:off x="8348296" y="3137402"/>
            <a:ext cx="248327" cy="3380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91" idx="2"/>
            <a:endCxn id="72" idx="0"/>
          </p:cNvCxnSpPr>
          <p:nvPr/>
        </p:nvCxnSpPr>
        <p:spPr>
          <a:xfrm flipH="1">
            <a:off x="8008558" y="3137402"/>
            <a:ext cx="339738" cy="345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4"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7632" y="250531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7"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07672" y="240443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stCxn id="9" idx="0"/>
            <a:endCxn id="154" idx="2"/>
          </p:cNvCxnSpPr>
          <p:nvPr/>
        </p:nvCxnSpPr>
        <p:spPr>
          <a:xfrm flipH="1" flipV="1">
            <a:off x="2987161" y="2657622"/>
            <a:ext cx="135231" cy="3198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54" idx="2"/>
            <a:endCxn id="4" idx="0"/>
          </p:cNvCxnSpPr>
          <p:nvPr/>
        </p:nvCxnSpPr>
        <p:spPr>
          <a:xfrm>
            <a:off x="2987161" y="2657622"/>
            <a:ext cx="366873" cy="32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84" idx="0"/>
            <a:endCxn id="157" idx="2"/>
          </p:cNvCxnSpPr>
          <p:nvPr/>
        </p:nvCxnSpPr>
        <p:spPr>
          <a:xfrm flipV="1">
            <a:off x="5833963" y="2556742"/>
            <a:ext cx="453238" cy="450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7" idx="2"/>
            <a:endCxn id="79" idx="0"/>
          </p:cNvCxnSpPr>
          <p:nvPr/>
        </p:nvCxnSpPr>
        <p:spPr>
          <a:xfrm flipH="1">
            <a:off x="6070115" y="2556742"/>
            <a:ext cx="217086" cy="457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endCxn id="154" idx="1"/>
          </p:cNvCxnSpPr>
          <p:nvPr/>
        </p:nvCxnSpPr>
        <p:spPr>
          <a:xfrm>
            <a:off x="1894548" y="2258071"/>
            <a:ext cx="913084" cy="32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Left-Right Arrow 150"/>
          <p:cNvSpPr/>
          <p:nvPr/>
        </p:nvSpPr>
        <p:spPr>
          <a:xfrm>
            <a:off x="807941" y="327287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Left-Right Arrow 151"/>
          <p:cNvSpPr/>
          <p:nvPr/>
        </p:nvSpPr>
        <p:spPr>
          <a:xfrm>
            <a:off x="7960412" y="188862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Left-Right Arrow 152"/>
          <p:cNvSpPr/>
          <p:nvPr/>
        </p:nvSpPr>
        <p:spPr>
          <a:xfrm>
            <a:off x="8207713" y="3616172"/>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itle 1"/>
          <p:cNvSpPr>
            <a:spLocks noGrp="1"/>
          </p:cNvSpPr>
          <p:nvPr>
            <p:ph type="title" idx="4294967295"/>
          </p:nvPr>
        </p:nvSpPr>
        <p:spPr>
          <a:xfrm>
            <a:off x="0" y="188913"/>
            <a:ext cx="8915400" cy="434975"/>
          </a:xfrm>
        </p:spPr>
        <p:txBody>
          <a:bodyPr/>
          <a:lstStyle/>
          <a:p>
            <a:r>
              <a:rPr lang="en-US" dirty="0"/>
              <a:t>All Spine failure with ACI Multi-Site</a:t>
            </a:r>
          </a:p>
        </p:txBody>
      </p:sp>
      <p:grpSp>
        <p:nvGrpSpPr>
          <p:cNvPr id="159" name="Group 158"/>
          <p:cNvGrpSpPr/>
          <p:nvPr/>
        </p:nvGrpSpPr>
        <p:grpSpPr>
          <a:xfrm>
            <a:off x="3761262" y="3954740"/>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2289" y="3435169"/>
            <a:ext cx="724112" cy="403697"/>
          </a:xfrm>
          <a:prstGeom prst="rect">
            <a:avLst/>
          </a:prstGeom>
        </p:spPr>
      </p:pic>
      <p:grpSp>
        <p:nvGrpSpPr>
          <p:cNvPr id="265" name="Group 264"/>
          <p:cNvGrpSpPr/>
          <p:nvPr/>
        </p:nvGrpSpPr>
        <p:grpSpPr>
          <a:xfrm>
            <a:off x="4976048" y="3977577"/>
            <a:ext cx="340800" cy="246582"/>
            <a:chOff x="614534" y="2759311"/>
            <a:chExt cx="1043267" cy="871763"/>
          </a:xfrm>
        </p:grpSpPr>
        <p:grpSp>
          <p:nvGrpSpPr>
            <p:cNvPr id="266" name="Shape 314"/>
            <p:cNvGrpSpPr/>
            <p:nvPr/>
          </p:nvGrpSpPr>
          <p:grpSpPr>
            <a:xfrm>
              <a:off x="614534" y="2759311"/>
              <a:ext cx="618543" cy="670935"/>
              <a:chOff x="1853" y="592"/>
              <a:chExt cx="2052" cy="2052"/>
            </a:xfrm>
          </p:grpSpPr>
          <p:sp>
            <p:nvSpPr>
              <p:cNvPr id="2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7" name="Shape 314"/>
            <p:cNvGrpSpPr/>
            <p:nvPr/>
          </p:nvGrpSpPr>
          <p:grpSpPr>
            <a:xfrm>
              <a:off x="838797" y="2850027"/>
              <a:ext cx="618543" cy="670935"/>
              <a:chOff x="1853" y="592"/>
              <a:chExt cx="2052" cy="2052"/>
            </a:xfrm>
          </p:grpSpPr>
          <p:sp>
            <p:nvSpPr>
              <p:cNvPr id="2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8" name="Shape 314"/>
            <p:cNvGrpSpPr/>
            <p:nvPr/>
          </p:nvGrpSpPr>
          <p:grpSpPr>
            <a:xfrm>
              <a:off x="1039258" y="2960139"/>
              <a:ext cx="618543" cy="670935"/>
              <a:chOff x="1853" y="592"/>
              <a:chExt cx="2052" cy="2052"/>
            </a:xfrm>
          </p:grpSpPr>
          <p:sp>
            <p:nvSpPr>
              <p:cNvPr id="26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302" name="Straight Arrow Connector 301"/>
          <p:cNvCxnSpPr>
            <a:endCxn id="264" idx="2"/>
          </p:cNvCxnSpPr>
          <p:nvPr/>
        </p:nvCxnSpPr>
        <p:spPr>
          <a:xfrm flipV="1">
            <a:off x="4113267" y="3838866"/>
            <a:ext cx="411078" cy="259196"/>
          </a:xfrm>
          <a:prstGeom prst="straightConnector1">
            <a:avLst/>
          </a:prstGeom>
          <a:noFill/>
          <a:ln w="9525" cap="flat" cmpd="sng" algn="ctr">
            <a:solidFill>
              <a:schemeClr val="tx2"/>
            </a:solidFill>
            <a:prstDash val="solid"/>
            <a:headEnd type="triangle"/>
            <a:tailEnd type="triangle"/>
          </a:ln>
          <a:effectLst/>
        </p:spPr>
      </p:cxnSp>
      <p:cxnSp>
        <p:nvCxnSpPr>
          <p:cNvPr id="304" name="Straight Arrow Connector 303"/>
          <p:cNvCxnSpPr>
            <a:endCxn id="264" idx="2"/>
          </p:cNvCxnSpPr>
          <p:nvPr/>
        </p:nvCxnSpPr>
        <p:spPr>
          <a:xfrm flipH="1" flipV="1">
            <a:off x="4524345" y="3838866"/>
            <a:ext cx="448752" cy="259196"/>
          </a:xfrm>
          <a:prstGeom prst="straightConnector1">
            <a:avLst/>
          </a:prstGeom>
          <a:noFill/>
          <a:ln w="9525" cap="flat" cmpd="sng" algn="ctr">
            <a:solidFill>
              <a:schemeClr val="tx2"/>
            </a:solidFill>
            <a:prstDash val="solid"/>
            <a:headEnd type="triangle"/>
            <a:tailEnd type="triangle"/>
          </a:ln>
          <a:effectLst/>
        </p:spPr>
      </p:cxnSp>
      <p:grpSp>
        <p:nvGrpSpPr>
          <p:cNvPr id="240" name="Group 239"/>
          <p:cNvGrpSpPr/>
          <p:nvPr/>
        </p:nvGrpSpPr>
        <p:grpSpPr>
          <a:xfrm rot="10800000">
            <a:off x="2496128" y="1008660"/>
            <a:ext cx="1261177" cy="786739"/>
            <a:chOff x="951707" y="2531095"/>
            <a:chExt cx="2937225" cy="1550750"/>
          </a:xfrm>
        </p:grpSpPr>
        <p:pic>
          <p:nvPicPr>
            <p:cNvPr id="241" name="Picture 24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4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4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47" name="Straight Connector 246"/>
            <p:cNvCxnSpPr>
              <a:stCxn id="243" idx="0"/>
              <a:endCxn id="246"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43" idx="0"/>
              <a:endCxn id="241"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42" idx="0"/>
              <a:endCxn id="246"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42" idx="0"/>
              <a:endCxn id="241"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45" idx="0"/>
              <a:endCxn id="246"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45" idx="0"/>
              <a:endCxn id="241"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44" idx="0"/>
              <a:endCxn id="241"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44" idx="0"/>
              <a:endCxn id="246"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3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057966" y="217990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9" name="Straight Connector 18"/>
          <p:cNvCxnSpPr>
            <a:stCxn id="241" idx="0"/>
            <a:endCxn id="333" idx="0"/>
          </p:cNvCxnSpPr>
          <p:nvPr/>
        </p:nvCxnSpPr>
        <p:spPr>
          <a:xfrm>
            <a:off x="2976383" y="1787794"/>
            <a:ext cx="261112" cy="3921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3" idx="0"/>
            <a:endCxn id="246" idx="0"/>
          </p:cNvCxnSpPr>
          <p:nvPr/>
        </p:nvCxnSpPr>
        <p:spPr>
          <a:xfrm flipH="1" flipV="1">
            <a:off x="3208025" y="1795399"/>
            <a:ext cx="29470" cy="384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5" name="Rectangle 334"/>
          <p:cNvSpPr/>
          <p:nvPr/>
        </p:nvSpPr>
        <p:spPr>
          <a:xfrm>
            <a:off x="290790" y="861582"/>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Site1 (Pod2)</a:t>
            </a:r>
          </a:p>
        </p:txBody>
      </p:sp>
      <p:sp>
        <p:nvSpPr>
          <p:cNvPr id="2" name="Freeform 1"/>
          <p:cNvSpPr/>
          <p:nvPr/>
        </p:nvSpPr>
        <p:spPr>
          <a:xfrm>
            <a:off x="474402" y="1443487"/>
            <a:ext cx="7636600" cy="2702943"/>
          </a:xfrm>
          <a:custGeom>
            <a:avLst/>
            <a:gdLst>
              <a:gd name="connsiteX0" fmla="*/ 589523 w 7636600"/>
              <a:gd name="connsiteY0" fmla="*/ 2702943 h 2702943"/>
              <a:gd name="connsiteX1" fmla="*/ 2926 w 7636600"/>
              <a:gd name="connsiteY1" fmla="*/ 1903562 h 2702943"/>
              <a:gd name="connsiteX2" fmla="*/ 405492 w 7636600"/>
              <a:gd name="connsiteY2" fmla="*/ 960407 h 2702943"/>
              <a:gd name="connsiteX3" fmla="*/ 1308390 w 7636600"/>
              <a:gd name="connsiteY3" fmla="*/ 822385 h 2702943"/>
              <a:gd name="connsiteX4" fmla="*/ 2521840 w 7636600"/>
              <a:gd name="connsiteY4" fmla="*/ 149524 h 2702943"/>
              <a:gd name="connsiteX5" fmla="*/ 2757628 w 7636600"/>
              <a:gd name="connsiteY5" fmla="*/ 782128 h 2702943"/>
              <a:gd name="connsiteX6" fmla="*/ 5845885 w 7636600"/>
              <a:gd name="connsiteY6" fmla="*/ 1023668 h 2702943"/>
              <a:gd name="connsiteX7" fmla="*/ 5512330 w 7636600"/>
              <a:gd name="connsiteY7" fmla="*/ 1719532 h 2702943"/>
              <a:gd name="connsiteX8" fmla="*/ 5702111 w 7636600"/>
              <a:gd name="connsiteY8" fmla="*/ 1063924 h 2702943"/>
              <a:gd name="connsiteX9" fmla="*/ 7456149 w 7636600"/>
              <a:gd name="connsiteY9" fmla="*/ 1058173 h 2702943"/>
              <a:gd name="connsiteX10" fmla="*/ 7490655 w 7636600"/>
              <a:gd name="connsiteY10" fmla="*/ 0 h 27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36600" h="2702943">
                <a:moveTo>
                  <a:pt x="589523" y="2702943"/>
                </a:moveTo>
                <a:cubicBezTo>
                  <a:pt x="311560" y="2448464"/>
                  <a:pt x="33598" y="2193985"/>
                  <a:pt x="2926" y="1903562"/>
                </a:cubicBezTo>
                <a:cubicBezTo>
                  <a:pt x="-27746" y="1613139"/>
                  <a:pt x="187915" y="1140603"/>
                  <a:pt x="405492" y="960407"/>
                </a:cubicBezTo>
                <a:cubicBezTo>
                  <a:pt x="623069" y="780211"/>
                  <a:pt x="955665" y="957532"/>
                  <a:pt x="1308390" y="822385"/>
                </a:cubicBezTo>
                <a:cubicBezTo>
                  <a:pt x="1661115" y="687238"/>
                  <a:pt x="2280300" y="156233"/>
                  <a:pt x="2521840" y="149524"/>
                </a:cubicBezTo>
                <a:cubicBezTo>
                  <a:pt x="2763380" y="142815"/>
                  <a:pt x="2203621" y="636437"/>
                  <a:pt x="2757628" y="782128"/>
                </a:cubicBezTo>
                <a:cubicBezTo>
                  <a:pt x="3311636" y="927819"/>
                  <a:pt x="5386768" y="867434"/>
                  <a:pt x="5845885" y="1023668"/>
                </a:cubicBezTo>
                <a:cubicBezTo>
                  <a:pt x="6305002" y="1179902"/>
                  <a:pt x="5536292" y="1712823"/>
                  <a:pt x="5512330" y="1719532"/>
                </a:cubicBezTo>
                <a:cubicBezTo>
                  <a:pt x="5488368" y="1726241"/>
                  <a:pt x="5378141" y="1174150"/>
                  <a:pt x="5702111" y="1063924"/>
                </a:cubicBezTo>
                <a:cubicBezTo>
                  <a:pt x="6026081" y="953698"/>
                  <a:pt x="7158058" y="1235494"/>
                  <a:pt x="7456149" y="1058173"/>
                </a:cubicBezTo>
                <a:cubicBezTo>
                  <a:pt x="7754240" y="880852"/>
                  <a:pt x="7622447" y="440426"/>
                  <a:pt x="7490655" y="0"/>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TextBox 226"/>
          <p:cNvSpPr txBox="1"/>
          <p:nvPr/>
        </p:nvSpPr>
        <p:spPr>
          <a:xfrm>
            <a:off x="2909456" y="2923916"/>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228" name="TextBox 227"/>
          <p:cNvSpPr txBox="1"/>
          <p:nvPr/>
        </p:nvSpPr>
        <p:spPr>
          <a:xfrm>
            <a:off x="3148441" y="2929622"/>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230" name="Oval 229">
            <a:extLst>
              <a:ext uri="{FF2B5EF4-FFF2-40B4-BE49-F238E27FC236}">
                <a16:creationId xmlns:a16="http://schemas.microsoft.com/office/drawing/2014/main" id="{2F9CB83E-2441-4548-9D85-027B601A89DC}"/>
              </a:ext>
            </a:extLst>
          </p:cNvPr>
          <p:cNvSpPr/>
          <p:nvPr/>
        </p:nvSpPr>
        <p:spPr>
          <a:xfrm>
            <a:off x="7421200" y="27927"/>
            <a:ext cx="1680173" cy="34677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ACI 4.2</a:t>
            </a:r>
          </a:p>
        </p:txBody>
      </p:sp>
      <p:sp>
        <p:nvSpPr>
          <p:cNvPr id="22" name="Rectangle 21">
            <a:extLst>
              <a:ext uri="{FF2B5EF4-FFF2-40B4-BE49-F238E27FC236}">
                <a16:creationId xmlns:a16="http://schemas.microsoft.com/office/drawing/2014/main" id="{6C2BC722-4D4A-4CC1-BC8B-6D147AD59DD8}"/>
              </a:ext>
            </a:extLst>
          </p:cNvPr>
          <p:cNvSpPr/>
          <p:nvPr/>
        </p:nvSpPr>
        <p:spPr>
          <a:xfrm>
            <a:off x="4032191" y="901328"/>
            <a:ext cx="2430080" cy="830997"/>
          </a:xfrm>
          <a:prstGeom prst="rect">
            <a:avLst/>
          </a:prstGeom>
        </p:spPr>
        <p:txBody>
          <a:bodyPr wrap="square">
            <a:spAutoFit/>
          </a:bodyPr>
          <a:lstStyle/>
          <a:p>
            <a:pPr algn="ctr"/>
            <a:r>
              <a:rPr lang="en-US" sz="1200" dirty="0">
                <a:solidFill>
                  <a:schemeClr val="bg1"/>
                </a:solidFill>
                <a:latin typeface="Arial" panose="020B0604020202020204" pitchFamily="34" charset="0"/>
                <a:cs typeface="Arial" panose="020B0604020202020204" pitchFamily="34" charset="0"/>
              </a:rPr>
              <a:t>All traffic from RL to other Pods and sites will continue to work. Traffic is flowing through alternate available Pod.</a:t>
            </a:r>
          </a:p>
        </p:txBody>
      </p:sp>
    </p:spTree>
    <p:extLst>
      <p:ext uri="{BB962C8B-B14F-4D97-AF65-F5344CB8AC3E}">
        <p14:creationId xmlns:p14="http://schemas.microsoft.com/office/powerpoint/2010/main" val="4276024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ounded Rectangle 121"/>
          <p:cNvSpPr/>
          <p:nvPr/>
        </p:nvSpPr>
        <p:spPr>
          <a:xfrm>
            <a:off x="2222852" y="2828309"/>
            <a:ext cx="1717356" cy="1369186"/>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131" name="Rounded Rectangle 130"/>
          <p:cNvSpPr/>
          <p:nvPr/>
        </p:nvSpPr>
        <p:spPr>
          <a:xfrm>
            <a:off x="107629" y="2932953"/>
            <a:ext cx="1435749" cy="1350907"/>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254" name="Rounded Rectangle 253"/>
          <p:cNvSpPr/>
          <p:nvPr/>
        </p:nvSpPr>
        <p:spPr>
          <a:xfrm>
            <a:off x="517393" y="699921"/>
            <a:ext cx="1353501" cy="1210928"/>
          </a:xfrm>
          <a:prstGeom prst="roundRect">
            <a:avLst/>
          </a:prstGeom>
          <a:solidFill>
            <a:schemeClr val="accent2">
              <a:lumMod val="20000"/>
              <a:lumOff val="80000"/>
            </a:schemeClr>
          </a:solidFill>
          <a:ln>
            <a:solidFill>
              <a:schemeClr val="accent2">
                <a:alpha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dirty="0">
              <a:solidFill>
                <a:srgbClr val="FFFFFF"/>
              </a:solidFill>
              <a:latin typeface="Arial"/>
            </a:endParaRPr>
          </a:p>
        </p:txBody>
      </p:sp>
      <p:sp>
        <p:nvSpPr>
          <p:cNvPr id="3" name="Title 2"/>
          <p:cNvSpPr>
            <a:spLocks noGrp="1"/>
          </p:cNvSpPr>
          <p:nvPr>
            <p:ph type="title" idx="4294967295"/>
          </p:nvPr>
        </p:nvSpPr>
        <p:spPr>
          <a:xfrm>
            <a:off x="0" y="138113"/>
            <a:ext cx="8345488" cy="560387"/>
          </a:xfrm>
        </p:spPr>
        <p:txBody>
          <a:bodyPr/>
          <a:lstStyle/>
          <a:p>
            <a:r>
              <a:rPr lang="en-US" dirty="0"/>
              <a:t>All Spine failure with single Pod Solution</a:t>
            </a:r>
          </a:p>
        </p:txBody>
      </p:sp>
      <p:grpSp>
        <p:nvGrpSpPr>
          <p:cNvPr id="107" name="Group 106"/>
          <p:cNvGrpSpPr/>
          <p:nvPr/>
        </p:nvGrpSpPr>
        <p:grpSpPr>
          <a:xfrm>
            <a:off x="2322458" y="2896603"/>
            <a:ext cx="1261177" cy="786739"/>
            <a:chOff x="951707" y="2531095"/>
            <a:chExt cx="2937225" cy="1550750"/>
          </a:xfrm>
        </p:grpSpPr>
        <p:pic>
          <p:nvPicPr>
            <p:cNvPr id="108" name="Picture 10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Connector 113"/>
            <p:cNvCxnSpPr>
              <a:stCxn id="110" idx="0"/>
              <a:endCxn id="113"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0" idx="0"/>
              <a:endCxn id="108"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9" idx="0"/>
              <a:endCxn id="113"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9" idx="0"/>
              <a:endCxn id="108"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12" idx="0"/>
              <a:endCxn id="113"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2" idx="0"/>
              <a:endCxn id="108"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1" idx="0"/>
              <a:endCxn id="108"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11" idx="0"/>
              <a:endCxn id="113"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3" name="Straight Connector 122"/>
          <p:cNvCxnSpPr>
            <a:endCxn id="132" idx="0"/>
          </p:cNvCxnSpPr>
          <p:nvPr/>
        </p:nvCxnSpPr>
        <p:spPr>
          <a:xfrm flipH="1">
            <a:off x="783111" y="3253431"/>
            <a:ext cx="71190" cy="603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561" y="305944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96" y="3066973"/>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27" name="Cloud 126"/>
          <p:cNvSpPr/>
          <p:nvPr/>
        </p:nvSpPr>
        <p:spPr>
          <a:xfrm>
            <a:off x="600442" y="1679890"/>
            <a:ext cx="975287"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28"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64098" y="2257028"/>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9" name="Straight Connector 128"/>
          <p:cNvCxnSpPr>
            <a:stCxn id="128" idx="2"/>
            <a:endCxn id="126" idx="0"/>
          </p:cNvCxnSpPr>
          <p:nvPr/>
        </p:nvCxnSpPr>
        <p:spPr>
          <a:xfrm flipH="1">
            <a:off x="357559" y="2375626"/>
            <a:ext cx="270803" cy="69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28" idx="2"/>
            <a:endCxn id="125" idx="0"/>
          </p:cNvCxnSpPr>
          <p:nvPr/>
        </p:nvCxnSpPr>
        <p:spPr>
          <a:xfrm>
            <a:off x="628362" y="2375626"/>
            <a:ext cx="317262" cy="68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2"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58" y="3857355"/>
            <a:ext cx="331506"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a:stCxn id="126" idx="2"/>
            <a:endCxn id="132" idx="0"/>
          </p:cNvCxnSpPr>
          <p:nvPr/>
        </p:nvCxnSpPr>
        <p:spPr>
          <a:xfrm>
            <a:off x="357559" y="3332927"/>
            <a:ext cx="425552" cy="524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Oval 159"/>
          <p:cNvSpPr/>
          <p:nvPr/>
        </p:nvSpPr>
        <p:spPr>
          <a:xfrm>
            <a:off x="561960" y="3759290"/>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62" name="TextBox 161"/>
          <p:cNvSpPr txBox="1"/>
          <p:nvPr/>
        </p:nvSpPr>
        <p:spPr>
          <a:xfrm>
            <a:off x="614437" y="1848513"/>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grpSp>
        <p:nvGrpSpPr>
          <p:cNvPr id="164" name="Group 163"/>
          <p:cNvGrpSpPr/>
          <p:nvPr/>
        </p:nvGrpSpPr>
        <p:grpSpPr>
          <a:xfrm>
            <a:off x="3467788" y="3901642"/>
            <a:ext cx="360694" cy="209144"/>
            <a:chOff x="614534" y="2759311"/>
            <a:chExt cx="992927" cy="828276"/>
          </a:xfrm>
        </p:grpSpPr>
        <p:grpSp>
          <p:nvGrpSpPr>
            <p:cNvPr id="165" name="Shape 314"/>
            <p:cNvGrpSpPr/>
            <p:nvPr/>
          </p:nvGrpSpPr>
          <p:grpSpPr>
            <a:xfrm>
              <a:off x="614534" y="2759311"/>
              <a:ext cx="618543" cy="670935"/>
              <a:chOff x="1853" y="592"/>
              <a:chExt cx="2052" cy="2052"/>
            </a:xfrm>
          </p:grpSpPr>
          <p:sp>
            <p:nvSpPr>
              <p:cNvPr id="18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6" name="Shape 314"/>
            <p:cNvGrpSpPr/>
            <p:nvPr/>
          </p:nvGrpSpPr>
          <p:grpSpPr>
            <a:xfrm>
              <a:off x="838797" y="2850027"/>
              <a:ext cx="618543" cy="670935"/>
              <a:chOff x="1853" y="592"/>
              <a:chExt cx="2052" cy="2052"/>
            </a:xfrm>
          </p:grpSpPr>
          <p:sp>
            <p:nvSpPr>
              <p:cNvPr id="17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7" name="Shape 314"/>
            <p:cNvGrpSpPr/>
            <p:nvPr/>
          </p:nvGrpSpPr>
          <p:grpSpPr>
            <a:xfrm>
              <a:off x="1064578" y="2988912"/>
              <a:ext cx="542883" cy="598675"/>
              <a:chOff x="1937" y="680"/>
              <a:chExt cx="1801" cy="1831"/>
            </a:xfrm>
          </p:grpSpPr>
          <p:sp>
            <p:nvSpPr>
              <p:cNvPr id="16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grpSp>
        <p:nvGrpSpPr>
          <p:cNvPr id="199" name="Shape 314"/>
          <p:cNvGrpSpPr/>
          <p:nvPr/>
        </p:nvGrpSpPr>
        <p:grpSpPr>
          <a:xfrm>
            <a:off x="3327993" y="3906796"/>
            <a:ext cx="224694" cy="169415"/>
            <a:chOff x="1853" y="592"/>
            <a:chExt cx="2052" cy="2052"/>
          </a:xfrm>
        </p:grpSpPr>
        <p:sp>
          <p:nvSpPr>
            <p:cNvPr id="20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sp>
        <p:nvSpPr>
          <p:cNvPr id="223" name="Rectangle 222"/>
          <p:cNvSpPr/>
          <p:nvPr/>
        </p:nvSpPr>
        <p:spPr>
          <a:xfrm>
            <a:off x="1613259" y="424418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pic>
        <p:nvPicPr>
          <p:cNvPr id="227"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66453" y="229017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8" name="Straight Connector 227"/>
          <p:cNvCxnSpPr>
            <a:stCxn id="227" idx="2"/>
            <a:endCxn id="126" idx="0"/>
          </p:cNvCxnSpPr>
          <p:nvPr/>
        </p:nvCxnSpPr>
        <p:spPr>
          <a:xfrm flipH="1">
            <a:off x="357559" y="2442487"/>
            <a:ext cx="788423" cy="62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27" idx="2"/>
            <a:endCxn id="125" idx="0"/>
          </p:cNvCxnSpPr>
          <p:nvPr/>
        </p:nvCxnSpPr>
        <p:spPr>
          <a:xfrm flipH="1">
            <a:off x="945624" y="2442487"/>
            <a:ext cx="200358" cy="616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0"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96304" y="2098919"/>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9"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56978" y="242442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1" name="Straight Connector 240"/>
          <p:cNvCxnSpPr>
            <a:stCxn id="113" idx="0"/>
            <a:endCxn id="239" idx="2"/>
          </p:cNvCxnSpPr>
          <p:nvPr/>
        </p:nvCxnSpPr>
        <p:spPr>
          <a:xfrm flipH="1" flipV="1">
            <a:off x="2736507" y="2576737"/>
            <a:ext cx="135231" cy="3198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39" idx="2"/>
            <a:endCxn id="108" idx="0"/>
          </p:cNvCxnSpPr>
          <p:nvPr/>
        </p:nvCxnSpPr>
        <p:spPr>
          <a:xfrm>
            <a:off x="2736507" y="2576737"/>
            <a:ext cx="366873" cy="327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endCxn id="239" idx="1"/>
          </p:cNvCxnSpPr>
          <p:nvPr/>
        </p:nvCxnSpPr>
        <p:spPr>
          <a:xfrm>
            <a:off x="1643894" y="2177186"/>
            <a:ext cx="913084" cy="32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Left-Right Arrow 246"/>
          <p:cNvSpPr/>
          <p:nvPr/>
        </p:nvSpPr>
        <p:spPr>
          <a:xfrm>
            <a:off x="557287" y="3191989"/>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2" name="Picture 25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5881" y="1447106"/>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16" y="1454633"/>
            <a:ext cx="368125" cy="265954"/>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029" y="757926"/>
            <a:ext cx="302852"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56" name="Straight Connector 255"/>
          <p:cNvCxnSpPr>
            <a:stCxn id="253" idx="0"/>
            <a:endCxn id="255" idx="2"/>
          </p:cNvCxnSpPr>
          <p:nvPr/>
        </p:nvCxnSpPr>
        <p:spPr>
          <a:xfrm flipV="1">
            <a:off x="811879" y="1093206"/>
            <a:ext cx="218037" cy="361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55" idx="2"/>
            <a:endCxn id="252" idx="0"/>
          </p:cNvCxnSpPr>
          <p:nvPr/>
        </p:nvCxnSpPr>
        <p:spPr>
          <a:xfrm>
            <a:off x="1029916" y="1093206"/>
            <a:ext cx="370028" cy="35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913029" y="1163694"/>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60" name="Left-Right Arrow 259"/>
          <p:cNvSpPr/>
          <p:nvPr/>
        </p:nvSpPr>
        <p:spPr>
          <a:xfrm>
            <a:off x="1012060" y="1574955"/>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Rectangle 260"/>
          <p:cNvSpPr/>
          <p:nvPr/>
        </p:nvSpPr>
        <p:spPr>
          <a:xfrm>
            <a:off x="-542339" y="427910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sp>
        <p:nvSpPr>
          <p:cNvPr id="262" name="Rectangle 261"/>
          <p:cNvSpPr/>
          <p:nvPr/>
        </p:nvSpPr>
        <p:spPr>
          <a:xfrm>
            <a:off x="1324402" y="792731"/>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2"/>
                </a:solidFill>
                <a:effectLst/>
                <a:uLnTx/>
                <a:uFillTx/>
                <a:latin typeface="Arial"/>
                <a:ea typeface="ＭＳ Ｐゴシック" panose="020B0600070205080204" pitchFamily="34" charset="-128"/>
                <a:cs typeface="+mn-cs"/>
              </a:rPr>
              <a:t>Pod1</a:t>
            </a:r>
          </a:p>
        </p:txBody>
      </p:sp>
      <p:sp>
        <p:nvSpPr>
          <p:cNvPr id="263" name="Freeform 262"/>
          <p:cNvSpPr/>
          <p:nvPr/>
        </p:nvSpPr>
        <p:spPr>
          <a:xfrm>
            <a:off x="45940" y="975241"/>
            <a:ext cx="836316" cy="3088257"/>
          </a:xfrm>
          <a:custGeom>
            <a:avLst/>
            <a:gdLst>
              <a:gd name="connsiteX0" fmla="*/ 594776 w 836316"/>
              <a:gd name="connsiteY0" fmla="*/ 3088257 h 3088257"/>
              <a:gd name="connsiteX1" fmla="*/ 2429 w 836316"/>
              <a:gd name="connsiteY1" fmla="*/ 2306128 h 3088257"/>
              <a:gd name="connsiteX2" fmla="*/ 387742 w 836316"/>
              <a:gd name="connsiteY2" fmla="*/ 1345721 h 3088257"/>
              <a:gd name="connsiteX3" fmla="*/ 462504 w 836316"/>
              <a:gd name="connsiteY3" fmla="*/ 529087 h 3088257"/>
              <a:gd name="connsiteX4" fmla="*/ 836316 w 836316"/>
              <a:gd name="connsiteY4" fmla="*/ 0 h 3088257"/>
              <a:gd name="connsiteX5" fmla="*/ 836316 w 836316"/>
              <a:gd name="connsiteY5" fmla="*/ 0 h 308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6316" h="3088257">
                <a:moveTo>
                  <a:pt x="594776" y="3088257"/>
                </a:moveTo>
                <a:cubicBezTo>
                  <a:pt x="315855" y="2842404"/>
                  <a:pt x="36935" y="2596551"/>
                  <a:pt x="2429" y="2306128"/>
                </a:cubicBezTo>
                <a:cubicBezTo>
                  <a:pt x="-32077" y="2015705"/>
                  <a:pt x="311063" y="1641894"/>
                  <a:pt x="387742" y="1345721"/>
                </a:cubicBezTo>
                <a:cubicBezTo>
                  <a:pt x="464421" y="1049548"/>
                  <a:pt x="387742" y="753374"/>
                  <a:pt x="462504" y="529087"/>
                </a:cubicBezTo>
                <a:cubicBezTo>
                  <a:pt x="537266" y="304800"/>
                  <a:pt x="836316" y="0"/>
                  <a:pt x="836316" y="0"/>
                </a:cubicBezTo>
                <a:lnTo>
                  <a:pt x="836316" y="0"/>
                </a:lnTo>
              </a:path>
            </a:pathLst>
          </a:custGeom>
          <a:noFill/>
          <a:ln>
            <a:solidFill>
              <a:schemeClr val="bg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TextBox 264"/>
          <p:cNvSpPr txBox="1"/>
          <p:nvPr/>
        </p:nvSpPr>
        <p:spPr>
          <a:xfrm>
            <a:off x="4021094" y="1081088"/>
            <a:ext cx="5131859" cy="3416320"/>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Local traffic within Remote location will continue to work for existing and new EPs</a:t>
            </a:r>
          </a:p>
          <a:p>
            <a:pPr marL="171450" indent="-1714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Existing learnt EP to EP communication will work fine between RL pairs</a:t>
            </a:r>
          </a:p>
          <a:p>
            <a:pPr marL="171450" indent="-1714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FF0000"/>
                </a:solidFill>
                <a:latin typeface="Arial" panose="020B0604020202020204" pitchFamily="34" charset="0"/>
                <a:cs typeface="Arial" panose="020B0604020202020204" pitchFamily="34" charset="0"/>
              </a:rPr>
              <a:t>Existing learnt remote EP may timeout if there is no communication and this may break communications to those remote EPs. New EP information across two RL pairs can’t be synced since Spine is down.</a:t>
            </a:r>
          </a:p>
          <a:p>
            <a:pPr marL="171450" indent="-171450">
              <a:buFont typeface="Arial" panose="020B0604020202020204" pitchFamily="34" charset="0"/>
              <a:buChar char="•"/>
            </a:pPr>
            <a:endParaRPr lang="en-US" sz="1200" dirty="0">
              <a:solidFill>
                <a:srgbClr val="FF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FF0000"/>
                </a:solidFill>
                <a:latin typeface="Arial" panose="020B0604020202020204" pitchFamily="34" charset="0"/>
                <a:cs typeface="Arial" panose="020B0604020202020204" pitchFamily="34" charset="0"/>
              </a:rPr>
              <a:t>BGP RR session from RL to Spine will be down, hence RL to RL communication for external prefixes will be down </a:t>
            </a:r>
          </a:p>
          <a:p>
            <a:pPr marL="171450" indent="-171450">
              <a:buFont typeface="Arial" panose="020B0604020202020204" pitchFamily="34" charset="0"/>
              <a:buChar char="•"/>
            </a:pPr>
            <a:endParaRPr lang="en-US" sz="1200" dirty="0">
              <a:solidFill>
                <a:srgbClr val="FF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FF0000"/>
                </a:solidFill>
                <a:latin typeface="Arial" panose="020B0604020202020204" pitchFamily="34" charset="0"/>
                <a:cs typeface="Arial" panose="020B0604020202020204" pitchFamily="34" charset="0"/>
              </a:rPr>
              <a:t>Inter-VRF communication will fail since EP of different VRF are learnt through COOP and COOP connection to Spine is down</a:t>
            </a:r>
          </a:p>
          <a:p>
            <a:pPr marL="171450" indent="-1714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1" dirty="0">
                <a:solidFill>
                  <a:srgbClr val="085172"/>
                </a:solidFill>
                <a:latin typeface="Arial" panose="020B0604020202020204" pitchFamily="34" charset="0"/>
                <a:cs typeface="Arial" panose="020B0604020202020204" pitchFamily="34" charset="0"/>
              </a:rPr>
              <a:t>Customers who needs full HA for spine failures should use ACI Multi-Pod architecture</a:t>
            </a:r>
          </a:p>
        </p:txBody>
      </p:sp>
      <p:sp>
        <p:nvSpPr>
          <p:cNvPr id="250" name="TextBox 249"/>
          <p:cNvSpPr txBox="1"/>
          <p:nvPr/>
        </p:nvSpPr>
        <p:spPr>
          <a:xfrm>
            <a:off x="2896628" y="2819730"/>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pic>
        <p:nvPicPr>
          <p:cNvPr id="251"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28117" y="1064212"/>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7"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91303" y="3605075"/>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Connector 4"/>
          <p:cNvCxnSpPr>
            <a:stCxn id="252" idx="0"/>
            <a:endCxn id="251" idx="2"/>
          </p:cNvCxnSpPr>
          <p:nvPr/>
        </p:nvCxnSpPr>
        <p:spPr>
          <a:xfrm flipV="1">
            <a:off x="1399944" y="1220745"/>
            <a:ext cx="212681" cy="22636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25" idx="2"/>
            <a:endCxn id="267" idx="0"/>
          </p:cNvCxnSpPr>
          <p:nvPr/>
        </p:nvCxnSpPr>
        <p:spPr>
          <a:xfrm>
            <a:off x="945624" y="3332927"/>
            <a:ext cx="330187" cy="2721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53" idx="0"/>
            <a:endCxn id="251" idx="2"/>
          </p:cNvCxnSpPr>
          <p:nvPr/>
        </p:nvCxnSpPr>
        <p:spPr>
          <a:xfrm flipV="1">
            <a:off x="811879" y="1220745"/>
            <a:ext cx="800746" cy="23388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26" idx="2"/>
            <a:endCxn id="267" idx="0"/>
          </p:cNvCxnSpPr>
          <p:nvPr/>
        </p:nvCxnSpPr>
        <p:spPr>
          <a:xfrm>
            <a:off x="357559" y="3332927"/>
            <a:ext cx="918252" cy="2721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2647982" y="2823431"/>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
        <p:nvSpPr>
          <p:cNvPr id="18" name="Freeform 17"/>
          <p:cNvSpPr/>
          <p:nvPr/>
        </p:nvSpPr>
        <p:spPr>
          <a:xfrm>
            <a:off x="894837" y="1173707"/>
            <a:ext cx="852076" cy="2552132"/>
          </a:xfrm>
          <a:custGeom>
            <a:avLst/>
            <a:gdLst>
              <a:gd name="connsiteX0" fmla="*/ 852076 w 852076"/>
              <a:gd name="connsiteY0" fmla="*/ 0 h 2552132"/>
              <a:gd name="connsiteX1" fmla="*/ 517706 w 852076"/>
              <a:gd name="connsiteY1" fmla="*/ 375314 h 2552132"/>
              <a:gd name="connsiteX2" fmla="*/ 531354 w 852076"/>
              <a:gd name="connsiteY2" fmla="*/ 1030406 h 2552132"/>
              <a:gd name="connsiteX3" fmla="*/ 196984 w 852076"/>
              <a:gd name="connsiteY3" fmla="*/ 1228299 h 2552132"/>
              <a:gd name="connsiteX4" fmla="*/ 5915 w 852076"/>
              <a:gd name="connsiteY4" fmla="*/ 1999397 h 2552132"/>
              <a:gd name="connsiteX5" fmla="*/ 415348 w 852076"/>
              <a:gd name="connsiteY5" fmla="*/ 2552132 h 2552132"/>
              <a:gd name="connsiteX6" fmla="*/ 415348 w 852076"/>
              <a:gd name="connsiteY6" fmla="*/ 2552132 h 255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076" h="2552132">
                <a:moveTo>
                  <a:pt x="852076" y="0"/>
                </a:moveTo>
                <a:cubicBezTo>
                  <a:pt x="711618" y="101790"/>
                  <a:pt x="571160" y="203580"/>
                  <a:pt x="517706" y="375314"/>
                </a:cubicBezTo>
                <a:cubicBezTo>
                  <a:pt x="464252" y="547048"/>
                  <a:pt x="584808" y="888242"/>
                  <a:pt x="531354" y="1030406"/>
                </a:cubicBezTo>
                <a:cubicBezTo>
                  <a:pt x="477900" y="1172570"/>
                  <a:pt x="284557" y="1066800"/>
                  <a:pt x="196984" y="1228299"/>
                </a:cubicBezTo>
                <a:cubicBezTo>
                  <a:pt x="109411" y="1389798"/>
                  <a:pt x="-30479" y="1778758"/>
                  <a:pt x="5915" y="1999397"/>
                </a:cubicBezTo>
                <a:cubicBezTo>
                  <a:pt x="42309" y="2220036"/>
                  <a:pt x="415348" y="2552132"/>
                  <a:pt x="415348" y="2552132"/>
                </a:cubicBezTo>
                <a:lnTo>
                  <a:pt x="415348" y="2552132"/>
                </a:ln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634" y="3769274"/>
            <a:ext cx="206379" cy="244697"/>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841473" y="1121434"/>
            <a:ext cx="699780" cy="500435"/>
          </a:xfrm>
          <a:custGeom>
            <a:avLst/>
            <a:gdLst>
              <a:gd name="connsiteX0" fmla="*/ 61425 w 699780"/>
              <a:gd name="connsiteY0" fmla="*/ 0 h 500435"/>
              <a:gd name="connsiteX1" fmla="*/ 61425 w 699780"/>
              <a:gd name="connsiteY1" fmla="*/ 500332 h 500435"/>
              <a:gd name="connsiteX2" fmla="*/ 699780 w 699780"/>
              <a:gd name="connsiteY2" fmla="*/ 34506 h 500435"/>
            </a:gdLst>
            <a:ahLst/>
            <a:cxnLst>
              <a:cxn ang="0">
                <a:pos x="connsiteX0" y="connsiteY0"/>
              </a:cxn>
              <a:cxn ang="0">
                <a:pos x="connsiteX1" y="connsiteY1"/>
              </a:cxn>
              <a:cxn ang="0">
                <a:pos x="connsiteX2" y="connsiteY2"/>
              </a:cxn>
            </a:cxnLst>
            <a:rect l="l" t="t" r="r" b="b"/>
            <a:pathLst>
              <a:path w="699780" h="500435">
                <a:moveTo>
                  <a:pt x="61425" y="0"/>
                </a:moveTo>
                <a:cubicBezTo>
                  <a:pt x="8229" y="247290"/>
                  <a:pt x="-44967" y="494581"/>
                  <a:pt x="61425" y="500332"/>
                </a:cubicBezTo>
                <a:cubicBezTo>
                  <a:pt x="167817" y="506083"/>
                  <a:pt x="433798" y="270294"/>
                  <a:pt x="699780" y="34506"/>
                </a:cubicBezTo>
              </a:path>
            </a:pathLst>
          </a:custGeom>
          <a:noFill/>
          <a:ln>
            <a:solidFill>
              <a:srgbClr val="7030A0"/>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526FC5-AC2B-465C-8F82-1F87C811B7BF}"/>
              </a:ext>
            </a:extLst>
          </p:cNvPr>
          <p:cNvSpPr/>
          <p:nvPr/>
        </p:nvSpPr>
        <p:spPr>
          <a:xfrm>
            <a:off x="7421200" y="33503"/>
            <a:ext cx="1680173" cy="34677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ACI 4.1.2</a:t>
            </a:r>
          </a:p>
        </p:txBody>
      </p:sp>
      <p:sp>
        <p:nvSpPr>
          <p:cNvPr id="133" name="TextBox 132">
            <a:extLst>
              <a:ext uri="{FF2B5EF4-FFF2-40B4-BE49-F238E27FC236}">
                <a16:creationId xmlns:a16="http://schemas.microsoft.com/office/drawing/2014/main" id="{E541A1A9-CD91-4666-9C37-3C317A5ABFB8}"/>
              </a:ext>
            </a:extLst>
          </p:cNvPr>
          <p:cNvSpPr txBox="1"/>
          <p:nvPr/>
        </p:nvSpPr>
        <p:spPr>
          <a:xfrm>
            <a:off x="790737" y="2431348"/>
            <a:ext cx="365613" cy="480131"/>
          </a:xfrm>
          <a:prstGeom prst="rect">
            <a:avLst/>
          </a:prstGeom>
          <a:noFill/>
        </p:spPr>
        <p:txBody>
          <a:bodyPr wrap="square" rtlCol="0">
            <a:spAutoFit/>
          </a:bodyPr>
          <a:lstStyle/>
          <a:p>
            <a:pPr>
              <a:lnSpc>
                <a:spcPct val="90000"/>
              </a:lnSpc>
              <a:spcBef>
                <a:spcPts val="600"/>
              </a:spcBef>
            </a:pPr>
            <a:r>
              <a:rPr lang="en-US" sz="2800" dirty="0">
                <a:solidFill>
                  <a:srgbClr val="C00000"/>
                </a:solidFill>
              </a:rPr>
              <a:t>X</a:t>
            </a:r>
          </a:p>
        </p:txBody>
      </p:sp>
    </p:spTree>
    <p:extLst>
      <p:ext uri="{BB962C8B-B14F-4D97-AF65-F5344CB8AC3E}">
        <p14:creationId xmlns:p14="http://schemas.microsoft.com/office/powerpoint/2010/main" val="52574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239" y="1104979"/>
            <a:ext cx="8465521" cy="2569946"/>
          </a:xfrm>
        </p:spPr>
        <p:txBody>
          <a:bodyPr/>
          <a:lstStyle/>
          <a:p>
            <a:r>
              <a:rPr lang="en-US" dirty="0"/>
              <a:t>Best Practice, Considerations &amp; Recommendations for Remote Leaf deployment</a:t>
            </a:r>
          </a:p>
        </p:txBody>
      </p:sp>
    </p:spTree>
    <p:extLst>
      <p:ext uri="{BB962C8B-B14F-4D97-AF65-F5344CB8AC3E}">
        <p14:creationId xmlns:p14="http://schemas.microsoft.com/office/powerpoint/2010/main" val="4032938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5563"/>
            <a:ext cx="8256588" cy="731837"/>
          </a:xfrm>
        </p:spPr>
        <p:txBody>
          <a:bodyPr/>
          <a:lstStyle/>
          <a:p>
            <a:r>
              <a:rPr lang="en-US" dirty="0"/>
              <a:t>Remote Leaf with 1/10G connectivity to WAN</a:t>
            </a:r>
          </a:p>
        </p:txBody>
      </p:sp>
      <p:sp>
        <p:nvSpPr>
          <p:cNvPr id="88" name="Cloud 87"/>
          <p:cNvSpPr/>
          <p:nvPr/>
        </p:nvSpPr>
        <p:spPr>
          <a:xfrm>
            <a:off x="1954370" y="1820906"/>
            <a:ext cx="4579509"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89" name="Rounded Rectangle 88"/>
          <p:cNvSpPr/>
          <p:nvPr/>
        </p:nvSpPr>
        <p:spPr>
          <a:xfrm>
            <a:off x="4859040" y="2298206"/>
            <a:ext cx="3648425"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a:t>
            </a:r>
          </a:p>
        </p:txBody>
      </p:sp>
      <p:sp>
        <p:nvSpPr>
          <p:cNvPr id="92" name="Rounded Rectangle 91"/>
          <p:cNvSpPr/>
          <p:nvPr/>
        </p:nvSpPr>
        <p:spPr>
          <a:xfrm>
            <a:off x="496544" y="2283296"/>
            <a:ext cx="3203286"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3" name="Rectangle 92"/>
          <p:cNvSpPr/>
          <p:nvPr/>
        </p:nvSpPr>
        <p:spPr>
          <a:xfrm>
            <a:off x="937075" y="438131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94" name="Group 93"/>
          <p:cNvGrpSpPr/>
          <p:nvPr/>
        </p:nvGrpSpPr>
        <p:grpSpPr>
          <a:xfrm>
            <a:off x="668892" y="2524516"/>
            <a:ext cx="2487226" cy="921340"/>
            <a:chOff x="951707" y="2531095"/>
            <a:chExt cx="2937225" cy="1550750"/>
          </a:xfrm>
        </p:grpSpPr>
        <p:pic>
          <p:nvPicPr>
            <p:cNvPr id="95" name="Picture 9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Straight Connector 100"/>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53012" y="2474997"/>
            <a:ext cx="754493" cy="502291"/>
            <a:chOff x="614534" y="2759311"/>
            <a:chExt cx="1043267" cy="871763"/>
          </a:xfrm>
        </p:grpSpPr>
        <p:grpSp>
          <p:nvGrpSpPr>
            <p:cNvPr id="110" name="Shape 314"/>
            <p:cNvGrpSpPr/>
            <p:nvPr/>
          </p:nvGrpSpPr>
          <p:grpSpPr>
            <a:xfrm>
              <a:off x="614534" y="2759311"/>
              <a:ext cx="618543" cy="670935"/>
              <a:chOff x="1853" y="592"/>
              <a:chExt cx="2052" cy="2052"/>
            </a:xfrm>
          </p:grpSpPr>
          <p:sp>
            <p:nvSpPr>
              <p:cNvPr id="135"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6"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11" name="Shape 314"/>
            <p:cNvGrpSpPr/>
            <p:nvPr/>
          </p:nvGrpSpPr>
          <p:grpSpPr>
            <a:xfrm>
              <a:off x="838797" y="2850027"/>
              <a:ext cx="618543" cy="670935"/>
              <a:chOff x="1853" y="592"/>
              <a:chExt cx="2052" cy="2052"/>
            </a:xfrm>
          </p:grpSpPr>
          <p:sp>
            <p:nvSpPr>
              <p:cNvPr id="124"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5"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12" name="Shape 314"/>
            <p:cNvGrpSpPr/>
            <p:nvPr/>
          </p:nvGrpSpPr>
          <p:grpSpPr>
            <a:xfrm>
              <a:off x="1039258" y="2960139"/>
              <a:ext cx="618543" cy="670935"/>
              <a:chOff x="1853" y="592"/>
              <a:chExt cx="2052" cy="2052"/>
            </a:xfrm>
          </p:grpSpPr>
          <p:sp>
            <p:nvSpPr>
              <p:cNvPr id="11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0"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1"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2"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3"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53" name="Rectangle 152"/>
          <p:cNvSpPr/>
          <p:nvPr/>
        </p:nvSpPr>
        <p:spPr>
          <a:xfrm>
            <a:off x="5371337" y="4380313"/>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pic>
        <p:nvPicPr>
          <p:cNvPr id="154" name="Picture 15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18" y="2622806"/>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002" y="256036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590" y="3675307"/>
            <a:ext cx="348166" cy="33528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972" y="3726456"/>
            <a:ext cx="354948"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8" name="Straight Connector 157"/>
          <p:cNvCxnSpPr>
            <a:stCxn id="155" idx="2"/>
            <a:endCxn id="156" idx="0"/>
          </p:cNvCxnSpPr>
          <p:nvPr/>
        </p:nvCxnSpPr>
        <p:spPr>
          <a:xfrm>
            <a:off x="5935411" y="2995872"/>
            <a:ext cx="20262" cy="679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6" idx="0"/>
            <a:endCxn id="154" idx="2"/>
          </p:cNvCxnSpPr>
          <p:nvPr/>
        </p:nvCxnSpPr>
        <p:spPr>
          <a:xfrm flipV="1">
            <a:off x="5955673" y="3058314"/>
            <a:ext cx="1407754" cy="616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55" idx="2"/>
            <a:endCxn id="157" idx="0"/>
          </p:cNvCxnSpPr>
          <p:nvPr/>
        </p:nvCxnSpPr>
        <p:spPr>
          <a:xfrm>
            <a:off x="5935411" y="2995872"/>
            <a:ext cx="1422035" cy="7305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57" idx="0"/>
            <a:endCxn id="154" idx="2"/>
          </p:cNvCxnSpPr>
          <p:nvPr/>
        </p:nvCxnSpPr>
        <p:spPr>
          <a:xfrm flipV="1">
            <a:off x="7357446" y="3058314"/>
            <a:ext cx="5981" cy="6681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p:nvSpPr>
        <p:spPr>
          <a:xfrm>
            <a:off x="5887598" y="3570100"/>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15" name="Oval 214"/>
          <p:cNvSpPr/>
          <p:nvPr/>
        </p:nvSpPr>
        <p:spPr>
          <a:xfrm>
            <a:off x="7099711" y="3622662"/>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216" name="TextBox 215"/>
          <p:cNvSpPr txBox="1"/>
          <p:nvPr/>
        </p:nvSpPr>
        <p:spPr>
          <a:xfrm>
            <a:off x="5780397" y="4060029"/>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217" name="TextBox 216"/>
          <p:cNvSpPr txBox="1"/>
          <p:nvPr/>
        </p:nvSpPr>
        <p:spPr>
          <a:xfrm>
            <a:off x="7060110" y="4099952"/>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218" name="Left-Right Arrow 217"/>
          <p:cNvSpPr/>
          <p:nvPr/>
        </p:nvSpPr>
        <p:spPr>
          <a:xfrm>
            <a:off x="6263531" y="2729351"/>
            <a:ext cx="796580" cy="17465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19"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112" y="3767695"/>
            <a:ext cx="35077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20" name="Straight Connector 219"/>
          <p:cNvCxnSpPr>
            <a:stCxn id="98" idx="2"/>
            <a:endCxn id="219" idx="0"/>
          </p:cNvCxnSpPr>
          <p:nvPr/>
        </p:nvCxnSpPr>
        <p:spPr>
          <a:xfrm flipH="1">
            <a:off x="2937499" y="3445856"/>
            <a:ext cx="4447" cy="32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a:off x="3095232" y="3720020"/>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pic>
        <p:nvPicPr>
          <p:cNvPr id="22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187" y="2183252"/>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223"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764" y="2183251"/>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4" name="Straight Connector 223"/>
          <p:cNvCxnSpPr>
            <a:stCxn id="223" idx="2"/>
            <a:endCxn id="154" idx="0"/>
          </p:cNvCxnSpPr>
          <p:nvPr/>
        </p:nvCxnSpPr>
        <p:spPr>
          <a:xfrm>
            <a:off x="6182483" y="2394070"/>
            <a:ext cx="1180944" cy="2287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155" idx="0"/>
            <a:endCxn id="222" idx="2"/>
          </p:cNvCxnSpPr>
          <p:nvPr/>
        </p:nvCxnSpPr>
        <p:spPr>
          <a:xfrm flipH="1" flipV="1">
            <a:off x="5590981" y="2456155"/>
            <a:ext cx="344430" cy="1042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23" idx="2"/>
            <a:endCxn id="155" idx="0"/>
          </p:cNvCxnSpPr>
          <p:nvPr/>
        </p:nvCxnSpPr>
        <p:spPr>
          <a:xfrm flipH="1">
            <a:off x="5935411" y="2394070"/>
            <a:ext cx="247072" cy="166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154" idx="0"/>
            <a:endCxn id="222" idx="2"/>
          </p:cNvCxnSpPr>
          <p:nvPr/>
        </p:nvCxnSpPr>
        <p:spPr>
          <a:xfrm flipH="1" flipV="1">
            <a:off x="5590981" y="2456155"/>
            <a:ext cx="1772446" cy="1666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30"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020" y="2090291"/>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231"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7736" y="2245649"/>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32" name="Straight Connector 231"/>
          <p:cNvCxnSpPr>
            <a:stCxn id="230" idx="1"/>
            <a:endCxn id="100" idx="0"/>
          </p:cNvCxnSpPr>
          <p:nvPr/>
        </p:nvCxnSpPr>
        <p:spPr>
          <a:xfrm flipH="1">
            <a:off x="1752152" y="2226743"/>
            <a:ext cx="85868" cy="29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30" idx="1"/>
            <a:endCxn id="95" idx="0"/>
          </p:cNvCxnSpPr>
          <p:nvPr/>
        </p:nvCxnSpPr>
        <p:spPr>
          <a:xfrm>
            <a:off x="1838020" y="2226743"/>
            <a:ext cx="370963" cy="306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95" idx="0"/>
            <a:endCxn id="231" idx="1"/>
          </p:cNvCxnSpPr>
          <p:nvPr/>
        </p:nvCxnSpPr>
        <p:spPr>
          <a:xfrm flipV="1">
            <a:off x="2208983" y="2351059"/>
            <a:ext cx="88753" cy="182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1" idx="1"/>
            <a:endCxn id="100" idx="0"/>
          </p:cNvCxnSpPr>
          <p:nvPr/>
        </p:nvCxnSpPr>
        <p:spPr>
          <a:xfrm flipH="1">
            <a:off x="1752152" y="2351059"/>
            <a:ext cx="545584" cy="17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ular Callout 2"/>
          <p:cNvSpPr/>
          <p:nvPr/>
        </p:nvSpPr>
        <p:spPr>
          <a:xfrm>
            <a:off x="6944764" y="1299662"/>
            <a:ext cx="1869244" cy="612648"/>
          </a:xfrm>
          <a:prstGeom prst="wedgeRectCallout">
            <a:avLst>
              <a:gd name="adj1" fmla="val -63296"/>
              <a:gd name="adj2" fmla="val 149164"/>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QSA to connect 1G/10G SFP to WAN Router</a:t>
            </a:r>
          </a:p>
        </p:txBody>
      </p:sp>
    </p:spTree>
    <p:extLst>
      <p:ext uri="{BB962C8B-B14F-4D97-AF65-F5344CB8AC3E}">
        <p14:creationId xmlns:p14="http://schemas.microsoft.com/office/powerpoint/2010/main" val="27542536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flipV="1">
            <a:off x="2510455" y="2226237"/>
            <a:ext cx="804972" cy="353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Cloud 101"/>
          <p:cNvSpPr/>
          <p:nvPr/>
        </p:nvSpPr>
        <p:spPr>
          <a:xfrm>
            <a:off x="1614239" y="1532253"/>
            <a:ext cx="5031595"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97" name="Rounded Rectangle 96"/>
          <p:cNvSpPr/>
          <p:nvPr/>
        </p:nvSpPr>
        <p:spPr>
          <a:xfrm>
            <a:off x="5040425" y="2241147"/>
            <a:ext cx="3400190" cy="2091145"/>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t>
            </a:r>
          </a:p>
        </p:txBody>
      </p:sp>
      <p:cxnSp>
        <p:nvCxnSpPr>
          <p:cNvPr id="141" name="Straight Connector 140"/>
          <p:cNvCxnSpPr>
            <a:stCxn id="143" idx="2"/>
            <a:endCxn id="149" idx="0"/>
          </p:cNvCxnSpPr>
          <p:nvPr/>
        </p:nvCxnSpPr>
        <p:spPr>
          <a:xfrm flipH="1">
            <a:off x="7529985" y="3233513"/>
            <a:ext cx="423438" cy="632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7682767" y="3925378"/>
            <a:ext cx="474810"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pic>
        <p:nvPicPr>
          <p:cNvPr id="143" name="Picture 14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5615" y="2960032"/>
            <a:ext cx="555616"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350" y="2967559"/>
            <a:ext cx="555616" cy="265954"/>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0501" y="3865988"/>
            <a:ext cx="398967"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p:cNvCxnSpPr>
            <a:stCxn id="144" idx="2"/>
            <a:endCxn id="149" idx="0"/>
          </p:cNvCxnSpPr>
          <p:nvPr/>
        </p:nvCxnSpPr>
        <p:spPr>
          <a:xfrm>
            <a:off x="7104158" y="3233513"/>
            <a:ext cx="425827" cy="632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7355496" y="3733263"/>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grpSp>
        <p:nvGrpSpPr>
          <p:cNvPr id="159" name="Group 158"/>
          <p:cNvGrpSpPr/>
          <p:nvPr/>
        </p:nvGrpSpPr>
        <p:grpSpPr>
          <a:xfrm>
            <a:off x="746062" y="2365824"/>
            <a:ext cx="3420706" cy="1546832"/>
            <a:chOff x="951707" y="2531095"/>
            <a:chExt cx="2937225" cy="1550750"/>
          </a:xfrm>
        </p:grpSpPr>
        <p:pic>
          <p:nvPicPr>
            <p:cNvPr id="160" name="Picture 15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218" y="2553449"/>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0"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63"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cxnSp>
          <p:nvCxnSpPr>
            <p:cNvPr id="166" name="Straight Connector 165"/>
            <p:cNvCxnSpPr>
              <a:stCxn id="162" idx="0"/>
              <a:endCxn id="165"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62" idx="0"/>
              <a:endCxn id="160"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61" idx="0"/>
              <a:endCxn id="165"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1" idx="0"/>
              <a:endCxn id="160"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64" idx="0"/>
              <a:endCxn id="165"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64" idx="0"/>
              <a:endCxn id="160"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63" idx="0"/>
              <a:endCxn id="160"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3" idx="0"/>
              <a:endCxn id="165"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5" name="Picture 164"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531" y="2531095"/>
              <a:ext cx="349476" cy="570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 name="Group 175"/>
          <p:cNvGrpSpPr/>
          <p:nvPr/>
        </p:nvGrpSpPr>
        <p:grpSpPr>
          <a:xfrm>
            <a:off x="531248" y="2853397"/>
            <a:ext cx="754493" cy="502291"/>
            <a:chOff x="614534" y="2759311"/>
            <a:chExt cx="1043267" cy="871763"/>
          </a:xfrm>
        </p:grpSpPr>
        <p:grpSp>
          <p:nvGrpSpPr>
            <p:cNvPr id="177" name="Shape 314"/>
            <p:cNvGrpSpPr/>
            <p:nvPr/>
          </p:nvGrpSpPr>
          <p:grpSpPr>
            <a:xfrm>
              <a:off x="614534" y="2759311"/>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4"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6"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2"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8" name="Shape 314"/>
            <p:cNvGrpSpPr/>
            <p:nvPr/>
          </p:nvGrpSpPr>
          <p:grpSpPr>
            <a:xfrm>
              <a:off x="838797" y="2850027"/>
              <a:ext cx="618543" cy="670935"/>
              <a:chOff x="1853" y="592"/>
              <a:chExt cx="2052" cy="2052"/>
            </a:xfrm>
          </p:grpSpPr>
          <p:sp>
            <p:nvSpPr>
              <p:cNvPr id="1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79" name="Shape 314"/>
            <p:cNvGrpSpPr/>
            <p:nvPr/>
          </p:nvGrpSpPr>
          <p:grpSpPr>
            <a:xfrm>
              <a:off x="1039258" y="2960139"/>
              <a:ext cx="618543" cy="670935"/>
              <a:chOff x="1853" y="592"/>
              <a:chExt cx="2052" cy="2052"/>
            </a:xfrm>
          </p:grpSpPr>
          <p:sp>
            <p:nvSpPr>
              <p:cNvPr id="1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75" name="Title 1"/>
          <p:cNvSpPr>
            <a:spLocks noGrp="1"/>
          </p:cNvSpPr>
          <p:nvPr>
            <p:ph type="title" idx="4294967295"/>
          </p:nvPr>
        </p:nvSpPr>
        <p:spPr>
          <a:xfrm>
            <a:off x="0" y="115888"/>
            <a:ext cx="8677275" cy="731837"/>
          </a:xfrm>
        </p:spPr>
        <p:txBody>
          <a:bodyPr/>
          <a:lstStyle/>
          <a:p>
            <a:r>
              <a:rPr lang="en-US" dirty="0"/>
              <a:t>Mix of Different Generation Spine in Main DC</a:t>
            </a:r>
          </a:p>
        </p:txBody>
      </p:sp>
      <p:sp>
        <p:nvSpPr>
          <p:cNvPr id="74" name="Flowchart: Alternate Process 73"/>
          <p:cNvSpPr/>
          <p:nvPr/>
        </p:nvSpPr>
        <p:spPr>
          <a:xfrm>
            <a:off x="1746584" y="885190"/>
            <a:ext cx="2167101" cy="577669"/>
          </a:xfrm>
          <a:prstGeom prst="flowChartAlternate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Only Remote leaf capable Spine are connected to IP Network</a:t>
            </a:r>
          </a:p>
        </p:txBody>
      </p:sp>
      <p:cxnSp>
        <p:nvCxnSpPr>
          <p:cNvPr id="77" name="Straight Arrow Connector 76"/>
          <p:cNvCxnSpPr>
            <a:stCxn id="74" idx="2"/>
            <a:endCxn id="94" idx="0"/>
          </p:cNvCxnSpPr>
          <p:nvPr/>
        </p:nvCxnSpPr>
        <p:spPr>
          <a:xfrm flipH="1">
            <a:off x="2551556" y="1462859"/>
            <a:ext cx="278579" cy="901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4" idx="2"/>
            <a:endCxn id="4" idx="0"/>
          </p:cNvCxnSpPr>
          <p:nvPr/>
        </p:nvCxnSpPr>
        <p:spPr>
          <a:xfrm>
            <a:off x="2830135" y="1462859"/>
            <a:ext cx="294686" cy="901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9" name="Picture 78"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46" y="2424822"/>
            <a:ext cx="407001" cy="50156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90" y="2436253"/>
            <a:ext cx="407001" cy="479266"/>
          </a:xfrm>
          <a:prstGeom prst="rect">
            <a:avLst/>
          </a:prstGeom>
          <a:noFill/>
          <a:extLst>
            <a:ext uri="{909E8E84-426E-40DD-AFC4-6F175D3DCCD1}">
              <a14:hiddenFill xmlns:a14="http://schemas.microsoft.com/office/drawing/2010/main">
                <a:solidFill>
                  <a:srgbClr val="FFFFFF"/>
                </a:solidFill>
              </a14:hiddenFill>
            </a:ext>
          </a:extLst>
        </p:spPr>
      </p:pic>
      <p:sp>
        <p:nvSpPr>
          <p:cNvPr id="81" name="Flowchart: Alternate Process 80"/>
          <p:cNvSpPr/>
          <p:nvPr/>
        </p:nvSpPr>
        <p:spPr>
          <a:xfrm>
            <a:off x="279363" y="1285122"/>
            <a:ext cx="1460584" cy="364182"/>
          </a:xfrm>
          <a:prstGeom prst="flowChartAlternateProcess">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First Gen Spine connects to fabric </a:t>
            </a:r>
          </a:p>
        </p:txBody>
      </p:sp>
      <p:cxnSp>
        <p:nvCxnSpPr>
          <p:cNvPr id="82" name="Straight Arrow Connector 81"/>
          <p:cNvCxnSpPr>
            <a:stCxn id="81" idx="2"/>
            <a:endCxn id="80" idx="0"/>
          </p:cNvCxnSpPr>
          <p:nvPr/>
        </p:nvCxnSpPr>
        <p:spPr>
          <a:xfrm>
            <a:off x="1009655" y="1649304"/>
            <a:ext cx="362336" cy="786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81" idx="2"/>
            <a:endCxn id="79" idx="0"/>
          </p:cNvCxnSpPr>
          <p:nvPr/>
        </p:nvCxnSpPr>
        <p:spPr>
          <a:xfrm>
            <a:off x="1009655" y="1649304"/>
            <a:ext cx="933792" cy="7755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0" idx="2"/>
            <a:endCxn id="162" idx="0"/>
          </p:cNvCxnSpPr>
          <p:nvPr/>
        </p:nvCxnSpPr>
        <p:spPr>
          <a:xfrm flipH="1">
            <a:off x="1040615" y="2915519"/>
            <a:ext cx="331376" cy="6903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0" idx="2"/>
            <a:endCxn id="161" idx="0"/>
          </p:cNvCxnSpPr>
          <p:nvPr/>
        </p:nvCxnSpPr>
        <p:spPr>
          <a:xfrm>
            <a:off x="1371991" y="2915519"/>
            <a:ext cx="507715" cy="6922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0" idx="2"/>
            <a:endCxn id="164" idx="0"/>
          </p:cNvCxnSpPr>
          <p:nvPr/>
        </p:nvCxnSpPr>
        <p:spPr>
          <a:xfrm>
            <a:off x="1371991" y="2915519"/>
            <a:ext cx="1577212" cy="6922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0" idx="2"/>
            <a:endCxn id="163" idx="0"/>
          </p:cNvCxnSpPr>
          <p:nvPr/>
        </p:nvCxnSpPr>
        <p:spPr>
          <a:xfrm>
            <a:off x="1371991" y="2915519"/>
            <a:ext cx="2500224" cy="707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9" idx="2"/>
            <a:endCxn id="162" idx="0"/>
          </p:cNvCxnSpPr>
          <p:nvPr/>
        </p:nvCxnSpPr>
        <p:spPr>
          <a:xfrm flipH="1">
            <a:off x="1040615" y="2926386"/>
            <a:ext cx="902832" cy="679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9" idx="2"/>
            <a:endCxn id="161" idx="0"/>
          </p:cNvCxnSpPr>
          <p:nvPr/>
        </p:nvCxnSpPr>
        <p:spPr>
          <a:xfrm flipH="1">
            <a:off x="1879706" y="2926386"/>
            <a:ext cx="63741" cy="681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9" idx="2"/>
            <a:endCxn id="164" idx="0"/>
          </p:cNvCxnSpPr>
          <p:nvPr/>
        </p:nvCxnSpPr>
        <p:spPr>
          <a:xfrm>
            <a:off x="1943447" y="2926386"/>
            <a:ext cx="1005756" cy="681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9" idx="2"/>
            <a:endCxn id="163" idx="0"/>
          </p:cNvCxnSpPr>
          <p:nvPr/>
        </p:nvCxnSpPr>
        <p:spPr>
          <a:xfrm>
            <a:off x="1943447" y="2926386"/>
            <a:ext cx="1928768" cy="696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429694" y="2226237"/>
            <a:ext cx="3730324"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9" name="Rectangle 98"/>
          <p:cNvSpPr/>
          <p:nvPr/>
        </p:nvSpPr>
        <p:spPr>
          <a:xfrm>
            <a:off x="5534819" y="4345140"/>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sp>
        <p:nvSpPr>
          <p:cNvPr id="100" name="Rectangle 99"/>
          <p:cNvSpPr/>
          <p:nvPr/>
        </p:nvSpPr>
        <p:spPr>
          <a:xfrm>
            <a:off x="871174" y="4379633"/>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pic>
        <p:nvPicPr>
          <p:cNvPr id="106"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143" y="2014324"/>
            <a:ext cx="302572"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107"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2401" y="1843062"/>
            <a:ext cx="316800" cy="34751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8" name="Straight Connector 107"/>
          <p:cNvCxnSpPr>
            <a:stCxn id="107" idx="2"/>
            <a:endCxn id="143" idx="0"/>
          </p:cNvCxnSpPr>
          <p:nvPr/>
        </p:nvCxnSpPr>
        <p:spPr>
          <a:xfrm>
            <a:off x="6140801" y="2190572"/>
            <a:ext cx="1812622" cy="76946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44" idx="0"/>
            <a:endCxn id="106" idx="2"/>
          </p:cNvCxnSpPr>
          <p:nvPr/>
        </p:nvCxnSpPr>
        <p:spPr>
          <a:xfrm flipH="1" flipV="1">
            <a:off x="5536429" y="2361834"/>
            <a:ext cx="1567729" cy="6057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7" idx="2"/>
            <a:endCxn id="144" idx="0"/>
          </p:cNvCxnSpPr>
          <p:nvPr/>
        </p:nvCxnSpPr>
        <p:spPr>
          <a:xfrm>
            <a:off x="6140801" y="2190572"/>
            <a:ext cx="963357" cy="77698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43" idx="0"/>
            <a:endCxn id="106" idx="2"/>
          </p:cNvCxnSpPr>
          <p:nvPr/>
        </p:nvCxnSpPr>
        <p:spPr>
          <a:xfrm flipH="1" flipV="1">
            <a:off x="5536429" y="2361834"/>
            <a:ext cx="2416994" cy="59819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4" idx="2"/>
          </p:cNvCxnSpPr>
          <p:nvPr/>
        </p:nvCxnSpPr>
        <p:spPr>
          <a:xfrm>
            <a:off x="2341388" y="2039792"/>
            <a:ext cx="210168" cy="539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2"/>
          </p:cNvCxnSpPr>
          <p:nvPr/>
        </p:nvCxnSpPr>
        <p:spPr>
          <a:xfrm flipV="1">
            <a:off x="3124821" y="2162549"/>
            <a:ext cx="190606" cy="417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336036" y="2139891"/>
            <a:ext cx="788785" cy="439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815516" y="2364213"/>
            <a:ext cx="588844" cy="215444"/>
            <a:chOff x="7987556" y="2118515"/>
            <a:chExt cx="588844" cy="215444"/>
          </a:xfrm>
        </p:grpSpPr>
        <p:sp>
          <p:nvSpPr>
            <p:cNvPr id="90" name="Oval 89"/>
            <p:cNvSpPr/>
            <p:nvPr/>
          </p:nvSpPr>
          <p:spPr>
            <a:xfrm>
              <a:off x="7987556" y="2151027"/>
              <a:ext cx="487350" cy="153802"/>
            </a:xfrm>
            <a:prstGeom prst="ellipse">
              <a:avLst/>
            </a:prstGeom>
            <a:solidFill>
              <a:srgbClr val="FDBE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TextBox 3"/>
            <p:cNvSpPr txBox="1"/>
            <p:nvPr/>
          </p:nvSpPr>
          <p:spPr>
            <a:xfrm>
              <a:off x="8017322" y="2118515"/>
              <a:ext cx="559078" cy="21544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EX/FX</a:t>
              </a:r>
            </a:p>
          </p:txBody>
        </p:sp>
      </p:grpSp>
      <p:pic>
        <p:nvPicPr>
          <p:cNvPr id="105"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883" y="1920410"/>
            <a:ext cx="302572" cy="347510"/>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11" descr="C:\Users\ecoffey\AppData\Local\Temp\Rar$DRa0.386\30067_Device_router_default_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690" y="2014324"/>
            <a:ext cx="302572" cy="34751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2" name="Group 91"/>
          <p:cNvGrpSpPr/>
          <p:nvPr/>
        </p:nvGrpSpPr>
        <p:grpSpPr>
          <a:xfrm>
            <a:off x="2242251" y="2364213"/>
            <a:ext cx="588844" cy="215444"/>
            <a:chOff x="7987556" y="2118515"/>
            <a:chExt cx="588844" cy="215444"/>
          </a:xfrm>
        </p:grpSpPr>
        <p:sp>
          <p:nvSpPr>
            <p:cNvPr id="93" name="Oval 92"/>
            <p:cNvSpPr/>
            <p:nvPr/>
          </p:nvSpPr>
          <p:spPr>
            <a:xfrm>
              <a:off x="7987556" y="2151027"/>
              <a:ext cx="487350" cy="153802"/>
            </a:xfrm>
            <a:prstGeom prst="ellipse">
              <a:avLst/>
            </a:prstGeom>
            <a:solidFill>
              <a:srgbClr val="FDBE2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a:ea typeface="+mn-ea"/>
                <a:cs typeface="+mn-cs"/>
              </a:endParaRPr>
            </a:p>
          </p:txBody>
        </p:sp>
        <p:sp>
          <p:nvSpPr>
            <p:cNvPr id="94" name="TextBox 93"/>
            <p:cNvSpPr txBox="1"/>
            <p:nvPr/>
          </p:nvSpPr>
          <p:spPr>
            <a:xfrm>
              <a:off x="8017322" y="2118515"/>
              <a:ext cx="559078" cy="215444"/>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EX/FX</a:t>
              </a:r>
            </a:p>
          </p:txBody>
        </p:sp>
      </p:grpSp>
    </p:spTree>
    <p:extLst>
      <p:ext uri="{BB962C8B-B14F-4D97-AF65-F5344CB8AC3E}">
        <p14:creationId xmlns:p14="http://schemas.microsoft.com/office/powerpoint/2010/main" val="3451036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2413"/>
            <a:ext cx="8256588" cy="438150"/>
          </a:xfrm>
        </p:spPr>
        <p:txBody>
          <a:bodyPr/>
          <a:lstStyle/>
          <a:p>
            <a:r>
              <a:rPr lang="en-US" dirty="0"/>
              <a:t>QOS Recommendation</a:t>
            </a:r>
          </a:p>
        </p:txBody>
      </p:sp>
      <p:sp>
        <p:nvSpPr>
          <p:cNvPr id="83" name="Cloud 82"/>
          <p:cNvSpPr/>
          <p:nvPr/>
        </p:nvSpPr>
        <p:spPr>
          <a:xfrm>
            <a:off x="1590885" y="2969073"/>
            <a:ext cx="5130894" cy="65110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84" name="Rounded Rectangle 83"/>
          <p:cNvSpPr/>
          <p:nvPr/>
        </p:nvSpPr>
        <p:spPr>
          <a:xfrm>
            <a:off x="5170398" y="3533464"/>
            <a:ext cx="2767248" cy="1192119"/>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85" name="Rounded Rectangle 84"/>
          <p:cNvSpPr/>
          <p:nvPr/>
        </p:nvSpPr>
        <p:spPr>
          <a:xfrm>
            <a:off x="649042" y="3613296"/>
            <a:ext cx="2910194" cy="1112287"/>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86" name="Rectangle 85"/>
          <p:cNvSpPr/>
          <p:nvPr/>
        </p:nvSpPr>
        <p:spPr>
          <a:xfrm>
            <a:off x="5676785" y="4733683"/>
            <a:ext cx="1850007" cy="205121"/>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377A3"/>
                </a:solidFill>
                <a:latin typeface="Arial"/>
                <a:ea typeface="ＭＳ Ｐゴシック" panose="020B0600070205080204" pitchFamily="34" charset="-128"/>
                <a:cs typeface="+mn-cs"/>
              </a:rPr>
              <a:t>Remote Location</a:t>
            </a:r>
          </a:p>
        </p:txBody>
      </p:sp>
      <p:sp>
        <p:nvSpPr>
          <p:cNvPr id="87" name="Rectangle 86"/>
          <p:cNvSpPr/>
          <p:nvPr/>
        </p:nvSpPr>
        <p:spPr>
          <a:xfrm>
            <a:off x="1179135" y="4745052"/>
            <a:ext cx="1850007" cy="205121"/>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0B050"/>
                </a:solidFill>
                <a:latin typeface="Arial"/>
                <a:ea typeface="ＭＳ Ｐゴシック" panose="020B0600070205080204" pitchFamily="34" charset="-128"/>
                <a:cs typeface="+mn-cs"/>
              </a:rPr>
              <a:t>ACI Main DC</a:t>
            </a:r>
          </a:p>
        </p:txBody>
      </p:sp>
      <p:grpSp>
        <p:nvGrpSpPr>
          <p:cNvPr id="88" name="Group 87"/>
          <p:cNvGrpSpPr/>
          <p:nvPr/>
        </p:nvGrpSpPr>
        <p:grpSpPr>
          <a:xfrm>
            <a:off x="941961" y="3786248"/>
            <a:ext cx="2189722" cy="553472"/>
            <a:chOff x="951707" y="2531095"/>
            <a:chExt cx="2937225" cy="1550750"/>
          </a:xfrm>
        </p:grpSpPr>
        <p:pic>
          <p:nvPicPr>
            <p:cNvPr id="89" name="Picture 8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970" y="2537586"/>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Straight Connector 94"/>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89" idx="2"/>
            </p:cNvCxnSpPr>
            <p:nvPr/>
          </p:nvCxnSpPr>
          <p:spPr>
            <a:xfrm flipV="1">
              <a:off x="1204628" y="3107994"/>
              <a:ext cx="1910080" cy="66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9" idx="2"/>
            </p:cNvCxnSpPr>
            <p:nvPr/>
          </p:nvCxnSpPr>
          <p:spPr>
            <a:xfrm flipV="1">
              <a:off x="1925122" y="3107994"/>
              <a:ext cx="1189586"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94" idx="2"/>
            </p:cNvCxnSpPr>
            <p:nvPr/>
          </p:nvCxnSpPr>
          <p:spPr>
            <a:xfrm flipH="1" flipV="1">
              <a:off x="2230955" y="3101503"/>
              <a:ext cx="612503" cy="674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9" idx="2"/>
            </p:cNvCxnSpPr>
            <p:nvPr/>
          </p:nvCxnSpPr>
          <p:spPr>
            <a:xfrm flipV="1">
              <a:off x="2843457" y="3107994"/>
              <a:ext cx="271252"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89" idx="2"/>
            </p:cNvCxnSpPr>
            <p:nvPr/>
          </p:nvCxnSpPr>
          <p:spPr>
            <a:xfrm flipH="1" flipV="1">
              <a:off x="3114708" y="3107994"/>
              <a:ext cx="521302" cy="683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768477" y="3697587"/>
            <a:ext cx="502995" cy="334861"/>
            <a:chOff x="614534" y="2759311"/>
            <a:chExt cx="1043267" cy="871763"/>
          </a:xfrm>
        </p:grpSpPr>
        <p:grpSp>
          <p:nvGrpSpPr>
            <p:cNvPr id="104" name="Shape 314"/>
            <p:cNvGrpSpPr/>
            <p:nvPr/>
          </p:nvGrpSpPr>
          <p:grpSpPr>
            <a:xfrm>
              <a:off x="614534" y="2759311"/>
              <a:ext cx="618543" cy="670935"/>
              <a:chOff x="1853" y="592"/>
              <a:chExt cx="2052" cy="2052"/>
            </a:xfrm>
          </p:grpSpPr>
          <p:sp>
            <p:nvSpPr>
              <p:cNvPr id="12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105" name="Shape 314"/>
            <p:cNvGrpSpPr/>
            <p:nvPr/>
          </p:nvGrpSpPr>
          <p:grpSpPr>
            <a:xfrm>
              <a:off x="838797" y="2850027"/>
              <a:ext cx="618543" cy="670935"/>
              <a:chOff x="1853" y="592"/>
              <a:chExt cx="2052" cy="2052"/>
            </a:xfrm>
          </p:grpSpPr>
          <p:sp>
            <p:nvSpPr>
              <p:cNvPr id="11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106" name="Shape 314"/>
            <p:cNvGrpSpPr/>
            <p:nvPr/>
          </p:nvGrpSpPr>
          <p:grpSpPr>
            <a:xfrm>
              <a:off x="1039258" y="2960139"/>
              <a:ext cx="618543" cy="670935"/>
              <a:chOff x="1853" y="592"/>
              <a:chExt cx="2052" cy="2052"/>
            </a:xfrm>
          </p:grpSpPr>
          <p:sp>
            <p:nvSpPr>
              <p:cNvPr id="10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1"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40" name="Picture 13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780" y="3791333"/>
            <a:ext cx="381878" cy="290339"/>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553" y="3789977"/>
            <a:ext cx="381878" cy="290339"/>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765" y="4345207"/>
            <a:ext cx="223448" cy="22352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727" y="4360318"/>
            <a:ext cx="238937"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Connector 143"/>
          <p:cNvCxnSpPr>
            <a:stCxn id="141" idx="2"/>
            <a:endCxn id="142" idx="0"/>
          </p:cNvCxnSpPr>
          <p:nvPr/>
        </p:nvCxnSpPr>
        <p:spPr>
          <a:xfrm flipH="1">
            <a:off x="5722489" y="4080316"/>
            <a:ext cx="3" cy="2648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42" idx="0"/>
            <a:endCxn id="140" idx="2"/>
          </p:cNvCxnSpPr>
          <p:nvPr/>
        </p:nvCxnSpPr>
        <p:spPr>
          <a:xfrm flipV="1">
            <a:off x="5722489" y="4081672"/>
            <a:ext cx="1190230" cy="263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1" idx="2"/>
            <a:endCxn id="143" idx="0"/>
          </p:cNvCxnSpPr>
          <p:nvPr/>
        </p:nvCxnSpPr>
        <p:spPr>
          <a:xfrm>
            <a:off x="5722492" y="4080316"/>
            <a:ext cx="1176704" cy="28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3" idx="0"/>
            <a:endCxn id="140" idx="2"/>
          </p:cNvCxnSpPr>
          <p:nvPr/>
        </p:nvCxnSpPr>
        <p:spPr>
          <a:xfrm flipV="1">
            <a:off x="6899196" y="4081672"/>
            <a:ext cx="13523" cy="2786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5676785" y="4269501"/>
            <a:ext cx="232652" cy="5745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49" name="Oval 148"/>
          <p:cNvSpPr/>
          <p:nvPr/>
        </p:nvSpPr>
        <p:spPr>
          <a:xfrm>
            <a:off x="6681753" y="4278854"/>
            <a:ext cx="232652" cy="5745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5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577" y="4479352"/>
            <a:ext cx="215097"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153" name="Straight Connector 152"/>
          <p:cNvCxnSpPr/>
          <p:nvPr/>
        </p:nvCxnSpPr>
        <p:spPr>
          <a:xfrm flipH="1">
            <a:off x="2943126" y="4345207"/>
            <a:ext cx="1" cy="2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739" y="3445062"/>
            <a:ext cx="307537" cy="231673"/>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4163" y="3388500"/>
            <a:ext cx="307537" cy="23167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8" name="Straight Connector 157"/>
          <p:cNvCxnSpPr>
            <a:stCxn id="157" idx="2"/>
            <a:endCxn id="140" idx="0"/>
          </p:cNvCxnSpPr>
          <p:nvPr/>
        </p:nvCxnSpPr>
        <p:spPr>
          <a:xfrm>
            <a:off x="5947928" y="3620177"/>
            <a:ext cx="964788" cy="17115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41" idx="0"/>
            <a:endCxn id="156" idx="2"/>
          </p:cNvCxnSpPr>
          <p:nvPr/>
        </p:nvCxnSpPr>
        <p:spPr>
          <a:xfrm flipH="1" flipV="1">
            <a:off x="5497507" y="3676738"/>
            <a:ext cx="224985" cy="11324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7" idx="2"/>
            <a:endCxn id="141" idx="0"/>
          </p:cNvCxnSpPr>
          <p:nvPr/>
        </p:nvCxnSpPr>
        <p:spPr>
          <a:xfrm flipH="1">
            <a:off x="5722492" y="3620177"/>
            <a:ext cx="225439" cy="16980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40" idx="0"/>
            <a:endCxn id="156" idx="2"/>
          </p:cNvCxnSpPr>
          <p:nvPr/>
        </p:nvCxnSpPr>
        <p:spPr>
          <a:xfrm flipH="1" flipV="1">
            <a:off x="5497504" y="3676738"/>
            <a:ext cx="1415212" cy="11459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6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479" y="3345955"/>
            <a:ext cx="307537" cy="231673"/>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321" y="3397650"/>
            <a:ext cx="307537" cy="231673"/>
          </a:xfrm>
          <a:prstGeom prst="rect">
            <a:avLst/>
          </a:prstGeom>
          <a:noFill/>
          <a:ln>
            <a:noFill/>
          </a:ln>
          <a:extLst>
            <a:ext uri="{909E8E84-426E-40dd-AFC4-6F175D3DCCD1}">
              <a14:hiddenFill xmlns:a14="http://schemas.microsoft.com/office/drawing/2010/main" xmlns="">
                <a:solidFill>
                  <a:srgbClr val="FFFFFF"/>
                </a:solidFill>
              </a14:hiddenFill>
            </a:ext>
          </a:extLst>
        </p:spPr>
      </p:pic>
      <p:cxnSp>
        <p:nvCxnSpPr>
          <p:cNvPr id="165" name="Straight Connector 164"/>
          <p:cNvCxnSpPr>
            <a:stCxn id="94" idx="0"/>
            <a:endCxn id="163" idx="2"/>
          </p:cNvCxnSpPr>
          <p:nvPr/>
        </p:nvCxnSpPr>
        <p:spPr>
          <a:xfrm flipV="1">
            <a:off x="1895650" y="3577628"/>
            <a:ext cx="156598" cy="208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94" idx="0"/>
            <a:endCxn id="164" idx="2"/>
          </p:cNvCxnSpPr>
          <p:nvPr/>
        </p:nvCxnSpPr>
        <p:spPr>
          <a:xfrm flipV="1">
            <a:off x="1895650" y="3629323"/>
            <a:ext cx="907440" cy="156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63" idx="2"/>
            <a:endCxn id="89" idx="0"/>
          </p:cNvCxnSpPr>
          <p:nvPr/>
        </p:nvCxnSpPr>
        <p:spPr>
          <a:xfrm>
            <a:off x="2052248" y="3577628"/>
            <a:ext cx="502246" cy="210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89" idx="0"/>
            <a:endCxn id="164" idx="2"/>
          </p:cNvCxnSpPr>
          <p:nvPr/>
        </p:nvCxnSpPr>
        <p:spPr>
          <a:xfrm flipV="1">
            <a:off x="2554494" y="3629323"/>
            <a:ext cx="248596" cy="159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Left-Right Arrow 170"/>
          <p:cNvSpPr/>
          <p:nvPr/>
        </p:nvSpPr>
        <p:spPr>
          <a:xfrm>
            <a:off x="5928609" y="3908961"/>
            <a:ext cx="793171" cy="10433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BA401C-33D5-4CEB-A731-FE72E4DE20C2}"/>
              </a:ext>
            </a:extLst>
          </p:cNvPr>
          <p:cNvSpPr txBox="1"/>
          <p:nvPr/>
        </p:nvSpPr>
        <p:spPr>
          <a:xfrm>
            <a:off x="337414" y="1306723"/>
            <a:ext cx="4358048" cy="1384995"/>
          </a:xfrm>
          <a:prstGeom prst="rect">
            <a:avLst/>
          </a:prstGeom>
          <a:noFill/>
          <a:ln>
            <a:solidFill>
              <a:schemeClr val="bg1"/>
            </a:solidFill>
          </a:ln>
        </p:spPr>
        <p:txBody>
          <a:bodyPr wrap="square" rtlCol="0">
            <a:spAutoFit/>
          </a:bodyPr>
          <a:lstStyle/>
          <a:p>
            <a:pPr marL="171450" indent="-1714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Recommendation is to configure cos-to-</a:t>
            </a:r>
            <a:r>
              <a:rPr lang="en-US" sz="1200" dirty="0" err="1">
                <a:solidFill>
                  <a:srgbClr val="085172"/>
                </a:solidFill>
                <a:latin typeface="Arial" panose="020B0604020202020204" pitchFamily="34" charset="0"/>
                <a:cs typeface="Arial" panose="020B0604020202020204" pitchFamily="34" charset="0"/>
              </a:rPr>
              <a:t>dscp</a:t>
            </a:r>
            <a:r>
              <a:rPr lang="en-US" sz="1200" dirty="0">
                <a:solidFill>
                  <a:srgbClr val="085172"/>
                </a:solidFill>
                <a:latin typeface="Arial" panose="020B0604020202020204" pitchFamily="34" charset="0"/>
                <a:cs typeface="Arial" panose="020B0604020202020204" pitchFamily="34" charset="0"/>
              </a:rPr>
              <a:t> mapping on Spine. This allows customers to map QOS levels in ACI based on DSCP values of IPN and vice-versa. </a:t>
            </a:r>
          </a:p>
          <a:p>
            <a:pPr marL="171450" indent="-171450">
              <a:buFont typeface="Arial" panose="020B0604020202020204" pitchFamily="34" charset="0"/>
              <a:buChar char="•"/>
            </a:pPr>
            <a:endParaRPr lang="en-US" sz="1200" dirty="0">
              <a:solidFill>
                <a:srgbClr val="085172"/>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rgbClr val="085172"/>
                </a:solidFill>
                <a:latin typeface="Arial" panose="020B0604020202020204" pitchFamily="34" charset="0"/>
                <a:cs typeface="Arial" panose="020B0604020202020204" pitchFamily="34" charset="0"/>
              </a:rPr>
              <a:t>Cos values can change within IPN, but DSCP values should remain same on Spine and RL with this setting enabled.</a:t>
            </a:r>
          </a:p>
        </p:txBody>
      </p:sp>
      <p:pic>
        <p:nvPicPr>
          <p:cNvPr id="14" name="Picture 13">
            <a:extLst>
              <a:ext uri="{FF2B5EF4-FFF2-40B4-BE49-F238E27FC236}">
                <a16:creationId xmlns:a16="http://schemas.microsoft.com/office/drawing/2014/main" id="{8178D61A-6FBD-4F1A-A3EA-A68C18289CAD}"/>
              </a:ext>
            </a:extLst>
          </p:cNvPr>
          <p:cNvPicPr>
            <a:picLocks noChangeAspect="1"/>
          </p:cNvPicPr>
          <p:nvPr/>
        </p:nvPicPr>
        <p:blipFill>
          <a:blip r:embed="rId5"/>
          <a:stretch>
            <a:fillRect/>
          </a:stretch>
        </p:blipFill>
        <p:spPr>
          <a:xfrm>
            <a:off x="4919312" y="543222"/>
            <a:ext cx="3990186" cy="2454278"/>
          </a:xfrm>
          <a:prstGeom prst="rect">
            <a:avLst/>
          </a:prstGeom>
        </p:spPr>
      </p:pic>
    </p:spTree>
    <p:extLst>
      <p:ext uri="{BB962C8B-B14F-4D97-AF65-F5344CB8AC3E}">
        <p14:creationId xmlns:p14="http://schemas.microsoft.com/office/powerpoint/2010/main" val="38218584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52413"/>
            <a:ext cx="8256588" cy="438150"/>
          </a:xfrm>
        </p:spPr>
        <p:txBody>
          <a:bodyPr/>
          <a:lstStyle/>
          <a:p>
            <a:r>
              <a:rPr lang="en-US" dirty="0"/>
              <a:t>QOS Recommendation</a:t>
            </a:r>
          </a:p>
        </p:txBody>
      </p:sp>
      <p:graphicFrame>
        <p:nvGraphicFramePr>
          <p:cNvPr id="81" name="Table 80"/>
          <p:cNvGraphicFramePr>
            <a:graphicFrameLocks noGrp="1"/>
          </p:cNvGraphicFramePr>
          <p:nvPr>
            <p:extLst/>
          </p:nvPr>
        </p:nvGraphicFramePr>
        <p:xfrm>
          <a:off x="1814522" y="979058"/>
          <a:ext cx="4331002" cy="935355"/>
        </p:xfrm>
        <a:graphic>
          <a:graphicData uri="http://schemas.openxmlformats.org/drawingml/2006/table">
            <a:tbl>
              <a:tblPr firstRow="1" firstCol="1" bandRow="1"/>
              <a:tblGrid>
                <a:gridCol w="2046892">
                  <a:extLst>
                    <a:ext uri="{9D8B030D-6E8A-4147-A177-3AD203B41FA5}">
                      <a16:colId xmlns:a16="http://schemas.microsoft.com/office/drawing/2014/main" val="2707654163"/>
                    </a:ext>
                  </a:extLst>
                </a:gridCol>
                <a:gridCol w="2284110">
                  <a:extLst>
                    <a:ext uri="{9D8B030D-6E8A-4147-A177-3AD203B41FA5}">
                      <a16:colId xmlns:a16="http://schemas.microsoft.com/office/drawing/2014/main" val="3943744105"/>
                    </a:ext>
                  </a:extLst>
                </a:gridCol>
              </a:tblGrid>
              <a:tr h="0">
                <a:tc>
                  <a:txBody>
                    <a:bodyPr/>
                    <a:lstStyle/>
                    <a:p>
                      <a:pPr marL="0" marR="0" algn="l">
                        <a:lnSpc>
                          <a:spcPct val="107000"/>
                        </a:lnSpc>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9760830"/>
                  </a:ext>
                </a:extLst>
              </a:tr>
              <a:tr h="0">
                <a:tc>
                  <a:txBody>
                    <a:bodyPr/>
                    <a:lstStyle/>
                    <a:p>
                      <a:pPr marL="0" marR="0" algn="l">
                        <a:lnSpc>
                          <a:spcPct val="107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Switch Control plane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Prioritize in IPN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809898"/>
                  </a:ext>
                </a:extLst>
              </a:tr>
              <a:tr h="0">
                <a:tc>
                  <a:txBody>
                    <a:bodyPr/>
                    <a:lstStyle/>
                    <a:p>
                      <a:pPr marL="0" marR="0" algn="l">
                        <a:lnSpc>
                          <a:spcPct val="107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APIC policy plane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Prioritize in IPN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3663954"/>
                  </a:ext>
                </a:extLst>
              </a:tr>
              <a:tr h="0">
                <a:tc>
                  <a:txBody>
                    <a:bodyPr/>
                    <a:lstStyle/>
                    <a:p>
                      <a:pPr marL="0" marR="0" algn="l">
                        <a:lnSpc>
                          <a:spcPct val="107000"/>
                        </a:lnSpc>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Traceroute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Prioritize in IPN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2344118"/>
                  </a:ext>
                </a:extLst>
              </a:tr>
              <a:tr h="0">
                <a:tc>
                  <a:txBody>
                    <a:bodyPr/>
                    <a:lstStyle/>
                    <a:p>
                      <a:pPr marL="0" marR="0" algn="l">
                        <a:lnSpc>
                          <a:spcPct val="107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SPAN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De-prioritize in IPN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66347"/>
                  </a:ext>
                </a:extLst>
              </a:tr>
            </a:tbl>
          </a:graphicData>
        </a:graphic>
      </p:graphicFrame>
      <p:sp>
        <p:nvSpPr>
          <p:cNvPr id="83" name="Cloud 82"/>
          <p:cNvSpPr/>
          <p:nvPr/>
        </p:nvSpPr>
        <p:spPr>
          <a:xfrm>
            <a:off x="2013917" y="2714742"/>
            <a:ext cx="5130894" cy="65110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400" dirty="0">
                <a:solidFill>
                  <a:srgbClr val="58585B">
                    <a:lumMod val="75000"/>
                  </a:srgbClr>
                </a:solidFill>
                <a:latin typeface="Arial"/>
              </a:rPr>
              <a:t> IP Network</a:t>
            </a:r>
          </a:p>
        </p:txBody>
      </p:sp>
      <p:sp>
        <p:nvSpPr>
          <p:cNvPr id="84" name="Rounded Rectangle 83"/>
          <p:cNvSpPr/>
          <p:nvPr/>
        </p:nvSpPr>
        <p:spPr>
          <a:xfrm>
            <a:off x="5593430" y="3279133"/>
            <a:ext cx="2767248" cy="1192119"/>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dirty="0">
                <a:solidFill>
                  <a:srgbClr val="FFFFFF"/>
                </a:solidFill>
                <a:latin typeface="Arial"/>
              </a:rPr>
              <a:t>`</a:t>
            </a:r>
          </a:p>
        </p:txBody>
      </p:sp>
      <p:sp>
        <p:nvSpPr>
          <p:cNvPr id="85" name="Rounded Rectangle 84"/>
          <p:cNvSpPr/>
          <p:nvPr/>
        </p:nvSpPr>
        <p:spPr>
          <a:xfrm>
            <a:off x="1072074" y="3358965"/>
            <a:ext cx="2910194" cy="1112287"/>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endParaRPr lang="en-US" dirty="0">
              <a:solidFill>
                <a:srgbClr val="FFFFFF"/>
              </a:solidFill>
              <a:latin typeface="Arial"/>
            </a:endParaRPr>
          </a:p>
        </p:txBody>
      </p:sp>
      <p:sp>
        <p:nvSpPr>
          <p:cNvPr id="86" name="Rectangle 85"/>
          <p:cNvSpPr/>
          <p:nvPr/>
        </p:nvSpPr>
        <p:spPr>
          <a:xfrm>
            <a:off x="6099817" y="4479352"/>
            <a:ext cx="1850007" cy="205121"/>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377A3"/>
                </a:solidFill>
                <a:latin typeface="Arial"/>
                <a:ea typeface="ＭＳ Ｐゴシック" panose="020B0600070205080204" pitchFamily="34" charset="-128"/>
                <a:cs typeface="+mn-cs"/>
              </a:rPr>
              <a:t>Remote Location</a:t>
            </a:r>
          </a:p>
        </p:txBody>
      </p:sp>
      <p:sp>
        <p:nvSpPr>
          <p:cNvPr id="87" name="Rectangle 86"/>
          <p:cNvSpPr/>
          <p:nvPr/>
        </p:nvSpPr>
        <p:spPr>
          <a:xfrm>
            <a:off x="1602167" y="4490721"/>
            <a:ext cx="1850007" cy="205121"/>
          </a:xfrm>
          <a:prstGeom prst="rect">
            <a:avLst/>
          </a:prstGeom>
          <a:noFill/>
          <a:ln w="12700" cap="flat" cmpd="sng" algn="ctr">
            <a:noFill/>
            <a:prstDash val="solid"/>
            <a:miter lim="800000"/>
          </a:ln>
          <a:effectLst>
            <a:softEdge rad="114300"/>
          </a:effectLst>
        </p:spPr>
        <p:txBody>
          <a:bodyPr wrap="square" lIns="60945" tIns="0" rIns="60945" bIns="0" rtlCol="0" anchor="ctr">
            <a:spAutoFit/>
          </a:bodyPr>
          <a:lstStyle/>
          <a:p>
            <a:pPr algn="ctr" defTabSz="457212" fontAlgn="auto">
              <a:spcBef>
                <a:spcPts val="0"/>
              </a:spcBef>
              <a:spcAft>
                <a:spcPts val="0"/>
              </a:spcAft>
              <a:defRPr/>
            </a:pPr>
            <a:r>
              <a:rPr lang="en-US" sz="1333" b="1" kern="0" dirty="0">
                <a:solidFill>
                  <a:srgbClr val="00B050"/>
                </a:solidFill>
                <a:latin typeface="Arial"/>
                <a:ea typeface="ＭＳ Ｐゴシック" panose="020B0600070205080204" pitchFamily="34" charset="-128"/>
                <a:cs typeface="+mn-cs"/>
              </a:rPr>
              <a:t>ACI Main DC</a:t>
            </a:r>
          </a:p>
        </p:txBody>
      </p:sp>
      <p:grpSp>
        <p:nvGrpSpPr>
          <p:cNvPr id="88" name="Group 87"/>
          <p:cNvGrpSpPr/>
          <p:nvPr/>
        </p:nvGrpSpPr>
        <p:grpSpPr>
          <a:xfrm>
            <a:off x="1364993" y="3531917"/>
            <a:ext cx="2189722" cy="553472"/>
            <a:chOff x="951707" y="2531095"/>
            <a:chExt cx="2937225" cy="1550750"/>
          </a:xfrm>
        </p:grpSpPr>
        <p:pic>
          <p:nvPicPr>
            <p:cNvPr id="89" name="Picture 8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9970" y="2537586"/>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Straight Connector 94"/>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89" idx="2"/>
            </p:cNvCxnSpPr>
            <p:nvPr/>
          </p:nvCxnSpPr>
          <p:spPr>
            <a:xfrm flipV="1">
              <a:off x="1204628" y="3107994"/>
              <a:ext cx="1910080" cy="666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9" idx="2"/>
            </p:cNvCxnSpPr>
            <p:nvPr/>
          </p:nvCxnSpPr>
          <p:spPr>
            <a:xfrm flipV="1">
              <a:off x="1925122" y="3107994"/>
              <a:ext cx="1189586"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94" idx="2"/>
            </p:cNvCxnSpPr>
            <p:nvPr/>
          </p:nvCxnSpPr>
          <p:spPr>
            <a:xfrm flipH="1" flipV="1">
              <a:off x="2230955" y="3101503"/>
              <a:ext cx="612503" cy="674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89" idx="2"/>
            </p:cNvCxnSpPr>
            <p:nvPr/>
          </p:nvCxnSpPr>
          <p:spPr>
            <a:xfrm flipV="1">
              <a:off x="2843457" y="3107994"/>
              <a:ext cx="271252" cy="6682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89" idx="2"/>
            </p:cNvCxnSpPr>
            <p:nvPr/>
          </p:nvCxnSpPr>
          <p:spPr>
            <a:xfrm flipH="1" flipV="1">
              <a:off x="3114708" y="3107994"/>
              <a:ext cx="521302" cy="683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1191509" y="3443256"/>
            <a:ext cx="502995" cy="334861"/>
            <a:chOff x="614534" y="2759311"/>
            <a:chExt cx="1043267" cy="871763"/>
          </a:xfrm>
        </p:grpSpPr>
        <p:grpSp>
          <p:nvGrpSpPr>
            <p:cNvPr id="104" name="Shape 314"/>
            <p:cNvGrpSpPr/>
            <p:nvPr/>
          </p:nvGrpSpPr>
          <p:grpSpPr>
            <a:xfrm>
              <a:off x="614534" y="2759311"/>
              <a:ext cx="618543" cy="670935"/>
              <a:chOff x="1853" y="592"/>
              <a:chExt cx="2052" cy="2052"/>
            </a:xfrm>
          </p:grpSpPr>
          <p:sp>
            <p:nvSpPr>
              <p:cNvPr id="12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3"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3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105" name="Shape 314"/>
            <p:cNvGrpSpPr/>
            <p:nvPr/>
          </p:nvGrpSpPr>
          <p:grpSpPr>
            <a:xfrm>
              <a:off x="838797" y="2850027"/>
              <a:ext cx="618543" cy="670935"/>
              <a:chOff x="1853" y="592"/>
              <a:chExt cx="2052" cy="2052"/>
            </a:xfrm>
          </p:grpSpPr>
          <p:sp>
            <p:nvSpPr>
              <p:cNvPr id="11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2"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2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nvGrpSpPr>
            <p:cNvPr id="106" name="Shape 314"/>
            <p:cNvGrpSpPr/>
            <p:nvPr/>
          </p:nvGrpSpPr>
          <p:grpSpPr>
            <a:xfrm>
              <a:off x="1039258" y="2960139"/>
              <a:ext cx="618543" cy="670935"/>
              <a:chOff x="1853" y="592"/>
              <a:chExt cx="2052" cy="2052"/>
            </a:xfrm>
          </p:grpSpPr>
          <p:sp>
            <p:nvSpPr>
              <p:cNvPr id="10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0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1" name="Shape 319"/>
              <p:cNvSpPr/>
              <p:nvPr/>
            </p:nvSpPr>
            <p:spPr>
              <a:xfrm>
                <a:off x="2936" y="1514"/>
                <a:ext cx="42" cy="218"/>
              </a:xfrm>
              <a:prstGeom prst="rect">
                <a:avLst/>
              </a:pr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sp>
            <p:nvSpPr>
              <p:cNvPr id="11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60950" tIns="30467" rIns="60950" bIns="30467" anchor="t" anchorCtr="0">
                <a:noAutofit/>
              </a:bodyPr>
              <a:lstStyle/>
              <a:p>
                <a:pPr eaLnBrk="0" hangingPunct="0">
                  <a:defRPr/>
                </a:pPr>
                <a:endParaRPr>
                  <a:solidFill>
                    <a:srgbClr val="676767"/>
                  </a:solidFill>
                  <a:latin typeface="Arial"/>
                  <a:ea typeface="Arial"/>
                  <a:cs typeface="Arial"/>
                  <a:sym typeface="Arial"/>
                </a:endParaRPr>
              </a:p>
            </p:txBody>
          </p:sp>
        </p:grpSp>
      </p:grpSp>
      <p:pic>
        <p:nvPicPr>
          <p:cNvPr id="140" name="Picture 13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4812" y="3537002"/>
            <a:ext cx="381878" cy="290339"/>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585" y="3535646"/>
            <a:ext cx="381878" cy="290339"/>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797" y="4090876"/>
            <a:ext cx="223448" cy="22352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59" y="4105987"/>
            <a:ext cx="238937"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Connector 143"/>
          <p:cNvCxnSpPr>
            <a:stCxn id="141" idx="2"/>
            <a:endCxn id="142" idx="0"/>
          </p:cNvCxnSpPr>
          <p:nvPr/>
        </p:nvCxnSpPr>
        <p:spPr>
          <a:xfrm flipH="1">
            <a:off x="6145521" y="3825985"/>
            <a:ext cx="3" cy="2648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42" idx="0"/>
            <a:endCxn id="140" idx="2"/>
          </p:cNvCxnSpPr>
          <p:nvPr/>
        </p:nvCxnSpPr>
        <p:spPr>
          <a:xfrm flipV="1">
            <a:off x="6145521" y="3827341"/>
            <a:ext cx="1190230" cy="2635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1" idx="2"/>
            <a:endCxn id="143" idx="0"/>
          </p:cNvCxnSpPr>
          <p:nvPr/>
        </p:nvCxnSpPr>
        <p:spPr>
          <a:xfrm>
            <a:off x="6145524" y="3825985"/>
            <a:ext cx="1176704" cy="28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3" idx="0"/>
            <a:endCxn id="140" idx="2"/>
          </p:cNvCxnSpPr>
          <p:nvPr/>
        </p:nvCxnSpPr>
        <p:spPr>
          <a:xfrm flipV="1">
            <a:off x="7322228" y="3827341"/>
            <a:ext cx="13523" cy="27864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6099817" y="4015170"/>
            <a:ext cx="232652" cy="5745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49" name="Oval 148"/>
          <p:cNvSpPr/>
          <p:nvPr/>
        </p:nvSpPr>
        <p:spPr>
          <a:xfrm>
            <a:off x="7104785" y="4024523"/>
            <a:ext cx="232652" cy="57454"/>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pic>
        <p:nvPicPr>
          <p:cNvPr id="15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609" y="4225021"/>
            <a:ext cx="215097"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153" name="Straight Connector 152"/>
          <p:cNvCxnSpPr/>
          <p:nvPr/>
        </p:nvCxnSpPr>
        <p:spPr>
          <a:xfrm flipH="1">
            <a:off x="3366158" y="4090876"/>
            <a:ext cx="1" cy="2118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6"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771" y="3190731"/>
            <a:ext cx="307537" cy="231673"/>
          </a:xfrm>
          <a:prstGeom prst="rect">
            <a:avLst/>
          </a:prstGeom>
          <a:noFill/>
          <a:extLst>
            <a:ext uri="{909E8E84-426E-40dd-AFC4-6F175D3DCCD1}">
              <a14:hiddenFill xmlns:a14="http://schemas.microsoft.com/office/drawing/2010/main" xmlns="">
                <a:solidFill>
                  <a:srgbClr val="FFFFFF"/>
                </a:solidFill>
              </a14:hiddenFill>
            </a:ext>
          </a:extLst>
        </p:spPr>
      </p:pic>
      <p:pic>
        <p:nvPicPr>
          <p:cNvPr id="15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195" y="3134169"/>
            <a:ext cx="307537" cy="23167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8" name="Straight Connector 157"/>
          <p:cNvCxnSpPr>
            <a:stCxn id="157" idx="2"/>
            <a:endCxn id="140" idx="0"/>
          </p:cNvCxnSpPr>
          <p:nvPr/>
        </p:nvCxnSpPr>
        <p:spPr>
          <a:xfrm>
            <a:off x="6370960" y="3365846"/>
            <a:ext cx="964788" cy="17115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41" idx="0"/>
            <a:endCxn id="156" idx="2"/>
          </p:cNvCxnSpPr>
          <p:nvPr/>
        </p:nvCxnSpPr>
        <p:spPr>
          <a:xfrm flipH="1" flipV="1">
            <a:off x="5920539" y="3422407"/>
            <a:ext cx="224985" cy="11324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7" idx="2"/>
            <a:endCxn id="141" idx="0"/>
          </p:cNvCxnSpPr>
          <p:nvPr/>
        </p:nvCxnSpPr>
        <p:spPr>
          <a:xfrm flipH="1">
            <a:off x="6145524" y="3365846"/>
            <a:ext cx="225439" cy="16980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40" idx="0"/>
            <a:endCxn id="156" idx="2"/>
          </p:cNvCxnSpPr>
          <p:nvPr/>
        </p:nvCxnSpPr>
        <p:spPr>
          <a:xfrm flipH="1" flipV="1">
            <a:off x="5920536" y="3422407"/>
            <a:ext cx="1415212" cy="11459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63"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511" y="3091624"/>
            <a:ext cx="307537" cy="231673"/>
          </a:xfrm>
          <a:prstGeom prst="rect">
            <a:avLst/>
          </a:prstGeom>
          <a:noFill/>
          <a:extLst>
            <a:ext uri="{909E8E84-426E-40dd-AFC4-6F175D3DCCD1}">
              <a14:hiddenFill xmlns:a14="http://schemas.microsoft.com/office/drawing/2010/main" xmlns="">
                <a:solidFill>
                  <a:srgbClr val="FFFFFF"/>
                </a:solidFill>
              </a14:hiddenFill>
            </a:ext>
          </a:extLst>
        </p:spPr>
      </p:pic>
      <p:pic>
        <p:nvPicPr>
          <p:cNvPr id="16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353" y="3143319"/>
            <a:ext cx="307537" cy="231673"/>
          </a:xfrm>
          <a:prstGeom prst="rect">
            <a:avLst/>
          </a:prstGeom>
          <a:noFill/>
          <a:ln>
            <a:noFill/>
          </a:ln>
          <a:extLst>
            <a:ext uri="{909E8E84-426E-40dd-AFC4-6F175D3DCCD1}">
              <a14:hiddenFill xmlns:a14="http://schemas.microsoft.com/office/drawing/2010/main" xmlns="">
                <a:solidFill>
                  <a:srgbClr val="FFFFFF"/>
                </a:solidFill>
              </a14:hiddenFill>
            </a:ext>
          </a:extLst>
        </p:spPr>
      </p:pic>
      <p:cxnSp>
        <p:nvCxnSpPr>
          <p:cNvPr id="165" name="Straight Connector 164"/>
          <p:cNvCxnSpPr>
            <a:stCxn id="94" idx="0"/>
            <a:endCxn id="163" idx="2"/>
          </p:cNvCxnSpPr>
          <p:nvPr/>
        </p:nvCxnSpPr>
        <p:spPr>
          <a:xfrm flipV="1">
            <a:off x="2318682" y="3323297"/>
            <a:ext cx="156598" cy="208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94" idx="0"/>
            <a:endCxn id="164" idx="2"/>
          </p:cNvCxnSpPr>
          <p:nvPr/>
        </p:nvCxnSpPr>
        <p:spPr>
          <a:xfrm flipV="1">
            <a:off x="2318682" y="3374992"/>
            <a:ext cx="907440" cy="156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63" idx="2"/>
            <a:endCxn id="89" idx="0"/>
          </p:cNvCxnSpPr>
          <p:nvPr/>
        </p:nvCxnSpPr>
        <p:spPr>
          <a:xfrm>
            <a:off x="2475280" y="3323297"/>
            <a:ext cx="502246" cy="2109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89" idx="0"/>
            <a:endCxn id="164" idx="2"/>
          </p:cNvCxnSpPr>
          <p:nvPr/>
        </p:nvCxnSpPr>
        <p:spPr>
          <a:xfrm flipV="1">
            <a:off x="2977526" y="3374992"/>
            <a:ext cx="248596" cy="159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Left-Right Arrow 170"/>
          <p:cNvSpPr/>
          <p:nvPr/>
        </p:nvSpPr>
        <p:spPr>
          <a:xfrm>
            <a:off x="6351641" y="3654630"/>
            <a:ext cx="793171" cy="104332"/>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Arrow Connector 174"/>
          <p:cNvCxnSpPr>
            <a:cxnSpLocks/>
            <a:stCxn id="81" idx="2"/>
            <a:endCxn id="163" idx="0"/>
          </p:cNvCxnSpPr>
          <p:nvPr/>
        </p:nvCxnSpPr>
        <p:spPr>
          <a:xfrm flipH="1">
            <a:off x="2475280" y="1914413"/>
            <a:ext cx="1504743" cy="11772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318744D-ABC5-4558-A1BE-DB5D0024ABBD}"/>
              </a:ext>
            </a:extLst>
          </p:cNvPr>
          <p:cNvCxnSpPr>
            <a:cxnSpLocks/>
            <a:stCxn id="81" idx="2"/>
            <a:endCxn id="156" idx="0"/>
          </p:cNvCxnSpPr>
          <p:nvPr/>
        </p:nvCxnSpPr>
        <p:spPr>
          <a:xfrm>
            <a:off x="3980023" y="1914413"/>
            <a:ext cx="1940517" cy="1276318"/>
          </a:xfrm>
          <a:prstGeom prst="straightConnector1">
            <a:avLst/>
          </a:prstGeom>
          <a:ln>
            <a:solidFill>
              <a:srgbClr val="58595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359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3376A-44A0-439C-8CF3-555D11A6187E}"/>
              </a:ext>
            </a:extLst>
          </p:cNvPr>
          <p:cNvSpPr>
            <a:spLocks noGrp="1"/>
          </p:cNvSpPr>
          <p:nvPr>
            <p:ph type="title" idx="4294967295"/>
          </p:nvPr>
        </p:nvSpPr>
        <p:spPr>
          <a:xfrm>
            <a:off x="0" y="146050"/>
            <a:ext cx="8256588" cy="530225"/>
          </a:xfrm>
        </p:spPr>
        <p:txBody>
          <a:bodyPr/>
          <a:lstStyle/>
          <a:p>
            <a:r>
              <a:rPr lang="en-US" dirty="0"/>
              <a:t>BD stretch with RL in different ACI sites</a:t>
            </a:r>
          </a:p>
        </p:txBody>
      </p:sp>
      <p:sp>
        <p:nvSpPr>
          <p:cNvPr id="6" name="Cloud 5">
            <a:extLst>
              <a:ext uri="{FF2B5EF4-FFF2-40B4-BE49-F238E27FC236}">
                <a16:creationId xmlns:a16="http://schemas.microsoft.com/office/drawing/2014/main" id="{0E1AF9D4-FFBA-4B4D-8FB8-561EDB77E813}"/>
              </a:ext>
            </a:extLst>
          </p:cNvPr>
          <p:cNvSpPr/>
          <p:nvPr/>
        </p:nvSpPr>
        <p:spPr>
          <a:xfrm>
            <a:off x="4343908" y="3550029"/>
            <a:ext cx="1275353" cy="47043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WAN</a:t>
            </a:r>
          </a:p>
        </p:txBody>
      </p:sp>
      <p:sp>
        <p:nvSpPr>
          <p:cNvPr id="7" name="Cloud 6">
            <a:extLst>
              <a:ext uri="{FF2B5EF4-FFF2-40B4-BE49-F238E27FC236}">
                <a16:creationId xmlns:a16="http://schemas.microsoft.com/office/drawing/2014/main" id="{860291EA-14A6-40C1-A8E1-AA016E068688}"/>
              </a:ext>
            </a:extLst>
          </p:cNvPr>
          <p:cNvSpPr/>
          <p:nvPr/>
        </p:nvSpPr>
        <p:spPr>
          <a:xfrm>
            <a:off x="7526828" y="2391308"/>
            <a:ext cx="1107170"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Cloud 7">
            <a:extLst>
              <a:ext uri="{FF2B5EF4-FFF2-40B4-BE49-F238E27FC236}">
                <a16:creationId xmlns:a16="http://schemas.microsoft.com/office/drawing/2014/main" id="{852C113F-1FF2-4C07-9FEC-E8C39DD99F2A}"/>
              </a:ext>
            </a:extLst>
          </p:cNvPr>
          <p:cNvSpPr/>
          <p:nvPr/>
        </p:nvSpPr>
        <p:spPr>
          <a:xfrm>
            <a:off x="2914958" y="2093227"/>
            <a:ext cx="3477999" cy="7997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9" name="Group 8">
            <a:extLst>
              <a:ext uri="{FF2B5EF4-FFF2-40B4-BE49-F238E27FC236}">
                <a16:creationId xmlns:a16="http://schemas.microsoft.com/office/drawing/2014/main" id="{9EF17BE7-7D68-4A6D-A199-930262C104B0}"/>
              </a:ext>
            </a:extLst>
          </p:cNvPr>
          <p:cNvGrpSpPr/>
          <p:nvPr/>
        </p:nvGrpSpPr>
        <p:grpSpPr>
          <a:xfrm>
            <a:off x="2513206" y="2966607"/>
            <a:ext cx="1261177" cy="705101"/>
            <a:chOff x="951707" y="2531095"/>
            <a:chExt cx="2937225" cy="1550750"/>
          </a:xfrm>
        </p:grpSpPr>
        <p:pic>
          <p:nvPicPr>
            <p:cNvPr id="10" name="Picture 9" descr="C:\Users\ecoffey\AppData\Local\Temp\Rar$DRa0.027\Cisco Nexus 9300 Series\Png_64_24_16\Default\Cisco-Nexus-9300-Series_default_24.png">
              <a:extLst>
                <a:ext uri="{FF2B5EF4-FFF2-40B4-BE49-F238E27FC236}">
                  <a16:creationId xmlns:a16="http://schemas.microsoft.com/office/drawing/2014/main" id="{FBEB5045-D49E-41EA-A5D2-F7D9F655D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ecoffey\AppData\Local\Temp\Rar$DRa0.027\Cisco Nexus 9300 Series\Png_64_24_16\Default\Cisco-Nexus-9300-Series_default_24.png">
              <a:extLst>
                <a:ext uri="{FF2B5EF4-FFF2-40B4-BE49-F238E27FC236}">
                  <a16:creationId xmlns:a16="http://schemas.microsoft.com/office/drawing/2014/main" id="{CB69110A-896B-480B-A50B-830FD4331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a:extLst>
                <a:ext uri="{FF2B5EF4-FFF2-40B4-BE49-F238E27FC236}">
                  <a16:creationId xmlns:a16="http://schemas.microsoft.com/office/drawing/2014/main" id="{87431412-1928-42A1-816F-5E0C1EE33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a:extLst>
                <a:ext uri="{FF2B5EF4-FFF2-40B4-BE49-F238E27FC236}">
                  <a16:creationId xmlns:a16="http://schemas.microsoft.com/office/drawing/2014/main" id="{14A3394A-7A11-43B9-8E44-E9BF5E858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a:extLst>
                <a:ext uri="{FF2B5EF4-FFF2-40B4-BE49-F238E27FC236}">
                  <a16:creationId xmlns:a16="http://schemas.microsoft.com/office/drawing/2014/main" id="{C0F0F279-DD03-4460-9E68-29C1D03CC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a:extLst>
                <a:ext uri="{FF2B5EF4-FFF2-40B4-BE49-F238E27FC236}">
                  <a16:creationId xmlns:a16="http://schemas.microsoft.com/office/drawing/2014/main" id="{FA2B50C2-2891-4666-9D4B-49C4F855F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18784D8-604A-4CA9-9410-C9D4CA1B4F81}"/>
                </a:ext>
              </a:extLst>
            </p:cNvPr>
            <p:cNvCxnSpPr>
              <a:stCxn id="12" idx="0"/>
              <a:endCxn id="15"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91424C-55B2-41F4-8B24-E18103D0C323}"/>
                </a:ext>
              </a:extLst>
            </p:cNvPr>
            <p:cNvCxnSpPr>
              <a:stCxn id="12" idx="0"/>
              <a:endCxn id="10"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5EABE5-BC28-4EB6-8CF2-E39F52FE34B0}"/>
                </a:ext>
              </a:extLst>
            </p:cNvPr>
            <p:cNvCxnSpPr>
              <a:stCxn id="11" idx="0"/>
              <a:endCxn id="15"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FFA032-2E5A-4BB5-BAA0-104A879AD8CC}"/>
                </a:ext>
              </a:extLst>
            </p:cNvPr>
            <p:cNvCxnSpPr>
              <a:stCxn id="11" idx="0"/>
              <a:endCxn id="10"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E01CB7-86CF-47EC-BF95-71B86C0E333A}"/>
                </a:ext>
              </a:extLst>
            </p:cNvPr>
            <p:cNvCxnSpPr>
              <a:stCxn id="14" idx="0"/>
              <a:endCxn id="15"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DA642A-FB62-41F0-A300-8F6ED1357E0C}"/>
                </a:ext>
              </a:extLst>
            </p:cNvPr>
            <p:cNvCxnSpPr>
              <a:stCxn id="14" idx="0"/>
              <a:endCxn id="10"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D02C6B-AED0-407E-BDC6-73A6B4D659BB}"/>
                </a:ext>
              </a:extLst>
            </p:cNvPr>
            <p:cNvCxnSpPr>
              <a:stCxn id="13" idx="0"/>
              <a:endCxn id="10"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08C30F-8428-4D71-BDEC-B57C1028957C}"/>
                </a:ext>
              </a:extLst>
            </p:cNvPr>
            <p:cNvCxnSpPr>
              <a:stCxn id="13" idx="0"/>
              <a:endCxn id="15"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Rounded Rectangle 17">
            <a:extLst>
              <a:ext uri="{FF2B5EF4-FFF2-40B4-BE49-F238E27FC236}">
                <a16:creationId xmlns:a16="http://schemas.microsoft.com/office/drawing/2014/main" id="{2AD65BFF-3D2D-4656-9854-891A5F16F036}"/>
              </a:ext>
            </a:extLst>
          </p:cNvPr>
          <p:cNvSpPr/>
          <p:nvPr/>
        </p:nvSpPr>
        <p:spPr>
          <a:xfrm>
            <a:off x="2456755" y="2909194"/>
            <a:ext cx="1802721" cy="136918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1750CD48-CB64-4D74-ABB1-CC5462F56E8E}"/>
              </a:ext>
            </a:extLst>
          </p:cNvPr>
          <p:cNvCxnSpPr>
            <a:cxnSpLocks/>
            <a:stCxn id="26" idx="2"/>
            <a:endCxn id="33" idx="0"/>
          </p:cNvCxnSpPr>
          <p:nvPr/>
        </p:nvCxnSpPr>
        <p:spPr>
          <a:xfrm flipH="1">
            <a:off x="610394" y="3233405"/>
            <a:ext cx="631592"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descr="C:\Users\ecoffey\AppData\Local\Temp\Rar$DRa0.027\Cisco Nexus 9300 Series\Png_64_24_16\Default\Cisco-Nexus-9300-Series_default_24.png">
            <a:extLst>
              <a:ext uri="{FF2B5EF4-FFF2-40B4-BE49-F238E27FC236}">
                <a16:creationId xmlns:a16="http://schemas.microsoft.com/office/drawing/2014/main" id="{C3BB5C6F-50A0-44DC-B4FE-4A331B058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23" y="295992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C:\Users\ecoffey\AppData\Local\Temp\Rar$DRa0.027\Cisco Nexus 9300 Series\Png_64_24_16\Default\Cisco-Nexus-9300-Series_default_24.png">
            <a:extLst>
              <a:ext uri="{FF2B5EF4-FFF2-40B4-BE49-F238E27FC236}">
                <a16:creationId xmlns:a16="http://schemas.microsoft.com/office/drawing/2014/main" id="{F9FC8889-574D-45B1-8914-769B24AF0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8" y="2967451"/>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28" name="Cloud 27">
            <a:extLst>
              <a:ext uri="{FF2B5EF4-FFF2-40B4-BE49-F238E27FC236}">
                <a16:creationId xmlns:a16="http://schemas.microsoft.com/office/drawing/2014/main" id="{B6D36CEC-2679-4EA5-896B-281249DDE291}"/>
              </a:ext>
            </a:extLst>
          </p:cNvPr>
          <p:cNvSpPr/>
          <p:nvPr/>
        </p:nvSpPr>
        <p:spPr>
          <a:xfrm>
            <a:off x="851096" y="1760775"/>
            <a:ext cx="975287"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9" name="Picture 93" descr="Device_router_3057_RGB.png">
            <a:extLst>
              <a:ext uri="{FF2B5EF4-FFF2-40B4-BE49-F238E27FC236}">
                <a16:creationId xmlns:a16="http://schemas.microsoft.com/office/drawing/2014/main" id="{4567C0C0-17B3-41E5-8B74-D5696AD13FE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4752" y="233791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28588DAE-9E4C-4C5A-9ECE-0520D0EE8A7D}"/>
              </a:ext>
            </a:extLst>
          </p:cNvPr>
          <p:cNvCxnSpPr>
            <a:stCxn id="29" idx="2"/>
            <a:endCxn id="27" idx="0"/>
          </p:cNvCxnSpPr>
          <p:nvPr/>
        </p:nvCxnSpPr>
        <p:spPr>
          <a:xfrm flipH="1">
            <a:off x="653921" y="2456511"/>
            <a:ext cx="225095" cy="510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C7C81F-F115-4684-92F4-56787BF3E176}"/>
              </a:ext>
            </a:extLst>
          </p:cNvPr>
          <p:cNvCxnSpPr>
            <a:stCxn id="29" idx="2"/>
            <a:endCxn id="26" idx="0"/>
          </p:cNvCxnSpPr>
          <p:nvPr/>
        </p:nvCxnSpPr>
        <p:spPr>
          <a:xfrm>
            <a:off x="879016" y="2456511"/>
            <a:ext cx="362970" cy="503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45">
            <a:extLst>
              <a:ext uri="{FF2B5EF4-FFF2-40B4-BE49-F238E27FC236}">
                <a16:creationId xmlns:a16="http://schemas.microsoft.com/office/drawing/2014/main" id="{B0A6D097-B754-421B-B2CB-368674111F5A}"/>
              </a:ext>
            </a:extLst>
          </p:cNvPr>
          <p:cNvSpPr/>
          <p:nvPr/>
        </p:nvSpPr>
        <p:spPr>
          <a:xfrm>
            <a:off x="95188" y="2850662"/>
            <a:ext cx="1802721" cy="1467553"/>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33" name="Picture 11" descr="C:\Users\ecoffey\AppData\Local\Temp\Rar$DRa0.324\30072_Device_server_default_64.png">
            <a:extLst>
              <a:ext uri="{FF2B5EF4-FFF2-40B4-BE49-F238E27FC236}">
                <a16:creationId xmlns:a16="http://schemas.microsoft.com/office/drawing/2014/main" id="{E77F9A36-F705-4780-81CF-51989EEE9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11" y="3715957"/>
            <a:ext cx="26376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820FD079-1E79-46A0-B3A4-E6D48F3F4748}"/>
              </a:ext>
            </a:extLst>
          </p:cNvPr>
          <p:cNvGrpSpPr/>
          <p:nvPr/>
        </p:nvGrpSpPr>
        <p:grpSpPr>
          <a:xfrm>
            <a:off x="6083472" y="3100992"/>
            <a:ext cx="1285731" cy="627545"/>
            <a:chOff x="951707" y="2531095"/>
            <a:chExt cx="2937225" cy="1550750"/>
          </a:xfrm>
        </p:grpSpPr>
        <p:pic>
          <p:nvPicPr>
            <p:cNvPr id="35" name="Picture 34" descr="C:\Users\ecoffey\AppData\Local\Temp\Rar$DRa0.027\Cisco Nexus 9300 Series\Png_64_24_16\Default\Cisco-Nexus-9300-Series_default_24.png">
              <a:extLst>
                <a:ext uri="{FF2B5EF4-FFF2-40B4-BE49-F238E27FC236}">
                  <a16:creationId xmlns:a16="http://schemas.microsoft.com/office/drawing/2014/main" id="{2275BBE5-BA0A-481F-B464-0C4CE2B19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ecoffey\AppData\Local\Temp\Rar$DRa0.027\Cisco Nexus 9300 Series\Png_64_24_16\Default\Cisco-Nexus-9300-Series_default_24.png">
              <a:extLst>
                <a:ext uri="{FF2B5EF4-FFF2-40B4-BE49-F238E27FC236}">
                  <a16:creationId xmlns:a16="http://schemas.microsoft.com/office/drawing/2014/main" id="{BD70D2E9-3A8D-4669-839B-AE4282F34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ecoffey\AppData\Local\Temp\Rar$DRa0.027\Cisco Nexus 9300 Series\Png_64_24_16\Default\Cisco-Nexus-9300-Series_default_24.png">
              <a:extLst>
                <a:ext uri="{FF2B5EF4-FFF2-40B4-BE49-F238E27FC236}">
                  <a16:creationId xmlns:a16="http://schemas.microsoft.com/office/drawing/2014/main" id="{DE90C542-AD8D-4C50-845E-921D85B6E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ecoffey\AppData\Local\Temp\Rar$DRa0.027\Cisco Nexus 9300 Series\Png_64_24_16\Default\Cisco-Nexus-9300-Series_default_24.png">
              <a:extLst>
                <a:ext uri="{FF2B5EF4-FFF2-40B4-BE49-F238E27FC236}">
                  <a16:creationId xmlns:a16="http://schemas.microsoft.com/office/drawing/2014/main" id="{5657DD3B-9F6D-49E2-9E05-F96330E26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ecoffey\AppData\Local\Temp\Rar$DRa0.027\Cisco Nexus 9300 Series\Png_64_24_16\Default\Cisco-Nexus-9300-Series_default_24.png">
              <a:extLst>
                <a:ext uri="{FF2B5EF4-FFF2-40B4-BE49-F238E27FC236}">
                  <a16:creationId xmlns:a16="http://schemas.microsoft.com/office/drawing/2014/main" id="{FB87FBDD-91DC-491D-BC8D-873595F72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C:\Users\ecoffey\AppData\Local\Temp\Rar$DRa0.027\Cisco Nexus 9300 Series\Png_64_24_16\Default\Cisco-Nexus-9300-Series_default_24.png">
              <a:extLst>
                <a:ext uri="{FF2B5EF4-FFF2-40B4-BE49-F238E27FC236}">
                  <a16:creationId xmlns:a16="http://schemas.microsoft.com/office/drawing/2014/main" id="{F924ECE2-60AB-4952-953C-5971DCBEE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35BF8C4F-D15D-46E6-983F-E6C14EBFB66E}"/>
                </a:ext>
              </a:extLst>
            </p:cNvPr>
            <p:cNvCxnSpPr>
              <a:stCxn id="37" idx="0"/>
              <a:endCxn id="40"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495045-0DCD-45EA-896D-DECC6DF79EC0}"/>
                </a:ext>
              </a:extLst>
            </p:cNvPr>
            <p:cNvCxnSpPr>
              <a:stCxn id="37" idx="0"/>
              <a:endCxn id="35"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7ABEC9F-6D80-498C-B078-5E976A38AA5B}"/>
                </a:ext>
              </a:extLst>
            </p:cNvPr>
            <p:cNvCxnSpPr>
              <a:stCxn id="36" idx="0"/>
              <a:endCxn id="40"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F9C79E-81F0-48A8-9C47-D1E92AC6CA14}"/>
                </a:ext>
              </a:extLst>
            </p:cNvPr>
            <p:cNvCxnSpPr>
              <a:stCxn id="36" idx="0"/>
              <a:endCxn id="35"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21FB16C-4A30-4595-84E7-5D673DF8CC02}"/>
                </a:ext>
              </a:extLst>
            </p:cNvPr>
            <p:cNvCxnSpPr>
              <a:stCxn id="39" idx="0"/>
              <a:endCxn id="40"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11059-3471-45BC-8F5E-D0CDDBB60AAB}"/>
                </a:ext>
              </a:extLst>
            </p:cNvPr>
            <p:cNvCxnSpPr>
              <a:stCxn id="39" idx="0"/>
              <a:endCxn id="35"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6906384-7DE6-427C-8BF5-968B8C6AD23C}"/>
                </a:ext>
              </a:extLst>
            </p:cNvPr>
            <p:cNvCxnSpPr>
              <a:stCxn id="38" idx="0"/>
              <a:endCxn id="35"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B9FD3A8-0C15-400E-BCEF-EE93EF1F0D41}"/>
                </a:ext>
              </a:extLst>
            </p:cNvPr>
            <p:cNvCxnSpPr>
              <a:stCxn id="38" idx="0"/>
              <a:endCxn id="40"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Rounded Rectangle 92">
            <a:extLst>
              <a:ext uri="{FF2B5EF4-FFF2-40B4-BE49-F238E27FC236}">
                <a16:creationId xmlns:a16="http://schemas.microsoft.com/office/drawing/2014/main" id="{38E758E0-61FE-479A-8930-AF14D9F694E8}"/>
              </a:ext>
            </a:extLst>
          </p:cNvPr>
          <p:cNvSpPr/>
          <p:nvPr/>
        </p:nvSpPr>
        <p:spPr>
          <a:xfrm>
            <a:off x="5690492" y="2972155"/>
            <a:ext cx="2025601" cy="137609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2400FC40-0380-4A72-A6D2-105DAE828558}"/>
              </a:ext>
            </a:extLst>
          </p:cNvPr>
          <p:cNvCxnSpPr>
            <a:cxnSpLocks/>
            <a:stCxn id="27" idx="2"/>
            <a:endCxn id="33" idx="0"/>
          </p:cNvCxnSpPr>
          <p:nvPr/>
        </p:nvCxnSpPr>
        <p:spPr>
          <a:xfrm flipH="1">
            <a:off x="610394" y="3233405"/>
            <a:ext cx="43527"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91189109-DAE5-4C83-ACE0-9686A9F2A047}"/>
              </a:ext>
            </a:extLst>
          </p:cNvPr>
          <p:cNvSpPr/>
          <p:nvPr/>
        </p:nvSpPr>
        <p:spPr>
          <a:xfrm>
            <a:off x="555993" y="3613304"/>
            <a:ext cx="233329" cy="6860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52" name="TextBox 51">
            <a:extLst>
              <a:ext uri="{FF2B5EF4-FFF2-40B4-BE49-F238E27FC236}">
                <a16:creationId xmlns:a16="http://schemas.microsoft.com/office/drawing/2014/main" id="{B9FF2195-BBE3-4FF2-A59E-4B698C6B98A4}"/>
              </a:ext>
            </a:extLst>
          </p:cNvPr>
          <p:cNvSpPr txBox="1"/>
          <p:nvPr/>
        </p:nvSpPr>
        <p:spPr>
          <a:xfrm>
            <a:off x="865091" y="1929398"/>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53" name="TextBox 52">
            <a:extLst>
              <a:ext uri="{FF2B5EF4-FFF2-40B4-BE49-F238E27FC236}">
                <a16:creationId xmlns:a16="http://schemas.microsoft.com/office/drawing/2014/main" id="{E2459BA2-6F69-4C43-982B-00B98CA7C339}"/>
              </a:ext>
            </a:extLst>
          </p:cNvPr>
          <p:cNvSpPr txBox="1"/>
          <p:nvPr/>
        </p:nvSpPr>
        <p:spPr>
          <a:xfrm>
            <a:off x="7671854" y="2619634"/>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pic>
        <p:nvPicPr>
          <p:cNvPr id="54" name="Picture 53" descr="C:\Users\ecoffey\AppData\Local\Temp\Rar$DRa0.027\Cisco Nexus 9300 Series\Png_64_24_16\Default\Cisco-Nexus-9300-Series_default_24.png">
            <a:extLst>
              <a:ext uri="{FF2B5EF4-FFF2-40B4-BE49-F238E27FC236}">
                <a16:creationId xmlns:a16="http://schemas.microsoft.com/office/drawing/2014/main" id="{1E0A264E-61BB-45D7-ACB0-B40BCFB9F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6841" y="1884223"/>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Users\ecoffey\AppData\Local\Temp\Rar$DRa0.027\Cisco Nexus 9300 Series\Png_64_24_16\Default\Cisco-Nexus-9300-Series_default_24.png">
            <a:extLst>
              <a:ext uri="{FF2B5EF4-FFF2-40B4-BE49-F238E27FC236}">
                <a16:creationId xmlns:a16="http://schemas.microsoft.com/office/drawing/2014/main" id="{E466B8F9-229F-49F7-8CE8-80A4D8D2F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776" y="1891750"/>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le 155">
            <a:extLst>
              <a:ext uri="{FF2B5EF4-FFF2-40B4-BE49-F238E27FC236}">
                <a16:creationId xmlns:a16="http://schemas.microsoft.com/office/drawing/2014/main" id="{D3F5E68A-A027-4E12-B24F-C5DEF07FE3FF}"/>
              </a:ext>
            </a:extLst>
          </p:cNvPr>
          <p:cNvSpPr/>
          <p:nvPr/>
        </p:nvSpPr>
        <p:spPr>
          <a:xfrm>
            <a:off x="7053894" y="1137038"/>
            <a:ext cx="1882825" cy="1210928"/>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57" name="Picture 11" descr="C:\Users\ecoffey\AppData\Local\Temp\Rar$DRa0.324\30072_Device_server_default_64.png">
            <a:extLst>
              <a:ext uri="{FF2B5EF4-FFF2-40B4-BE49-F238E27FC236}">
                <a16:creationId xmlns:a16="http://schemas.microsoft.com/office/drawing/2014/main" id="{07D31B9D-5868-4930-9B7A-7A8C6C094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331" y="1195043"/>
            <a:ext cx="249510" cy="3352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93" descr="Device_router_3057_RGB.png">
            <a:extLst>
              <a:ext uri="{FF2B5EF4-FFF2-40B4-BE49-F238E27FC236}">
                <a16:creationId xmlns:a16="http://schemas.microsoft.com/office/drawing/2014/main" id="{7603E0CE-0FCB-41BC-81B3-4C7CBFE39D4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4764" y="239929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9" name="Straight Connector 58">
            <a:extLst>
              <a:ext uri="{FF2B5EF4-FFF2-40B4-BE49-F238E27FC236}">
                <a16:creationId xmlns:a16="http://schemas.microsoft.com/office/drawing/2014/main" id="{74B42123-20CF-4891-A84B-43A79D613A18}"/>
              </a:ext>
            </a:extLst>
          </p:cNvPr>
          <p:cNvCxnSpPr/>
          <p:nvPr/>
        </p:nvCxnSpPr>
        <p:spPr>
          <a:xfrm>
            <a:off x="7739055" y="2034256"/>
            <a:ext cx="184062"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77E66F-3399-418C-BCB6-81458E2D7EDC}"/>
              </a:ext>
            </a:extLst>
          </p:cNvPr>
          <p:cNvCxnSpPr>
            <a:stCxn id="58" idx="0"/>
            <a:endCxn id="54" idx="2"/>
          </p:cNvCxnSpPr>
          <p:nvPr/>
        </p:nvCxnSpPr>
        <p:spPr>
          <a:xfrm flipV="1">
            <a:off x="7944293" y="2157704"/>
            <a:ext cx="436611" cy="241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0C819A5-7B20-49BE-9846-D95EE5A5066D}"/>
              </a:ext>
            </a:extLst>
          </p:cNvPr>
          <p:cNvCxnSpPr>
            <a:cxnSpLocks/>
            <a:stCxn id="55" idx="0"/>
            <a:endCxn id="57" idx="2"/>
          </p:cNvCxnSpPr>
          <p:nvPr/>
        </p:nvCxnSpPr>
        <p:spPr>
          <a:xfrm flipV="1">
            <a:off x="7792839" y="1530323"/>
            <a:ext cx="279247" cy="361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3679E5-1562-459D-BB9B-4FFF6441F6CB}"/>
              </a:ext>
            </a:extLst>
          </p:cNvPr>
          <p:cNvCxnSpPr>
            <a:cxnSpLocks/>
            <a:stCxn id="57" idx="2"/>
            <a:endCxn id="54" idx="0"/>
          </p:cNvCxnSpPr>
          <p:nvPr/>
        </p:nvCxnSpPr>
        <p:spPr>
          <a:xfrm>
            <a:off x="8072086" y="1530323"/>
            <a:ext cx="308818" cy="35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A22F46E-9D7C-4B61-BAFC-5448F0DD1883}"/>
              </a:ext>
            </a:extLst>
          </p:cNvPr>
          <p:cNvSpPr/>
          <p:nvPr/>
        </p:nvSpPr>
        <p:spPr>
          <a:xfrm>
            <a:off x="7962569" y="1592312"/>
            <a:ext cx="249510" cy="49834"/>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64" name="TextBox 63">
            <a:extLst>
              <a:ext uri="{FF2B5EF4-FFF2-40B4-BE49-F238E27FC236}">
                <a16:creationId xmlns:a16="http://schemas.microsoft.com/office/drawing/2014/main" id="{36286E9D-87CD-4CD5-A2F1-7064A7874040}"/>
              </a:ext>
            </a:extLst>
          </p:cNvPr>
          <p:cNvSpPr txBox="1"/>
          <p:nvPr/>
        </p:nvSpPr>
        <p:spPr>
          <a:xfrm>
            <a:off x="8105630" y="1223643"/>
            <a:ext cx="859531"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 BD1</a:t>
            </a:r>
          </a:p>
        </p:txBody>
      </p:sp>
      <p:sp>
        <p:nvSpPr>
          <p:cNvPr id="65" name="Rectangle 64">
            <a:extLst>
              <a:ext uri="{FF2B5EF4-FFF2-40B4-BE49-F238E27FC236}">
                <a16:creationId xmlns:a16="http://schemas.microsoft.com/office/drawing/2014/main" id="{7868B3D4-F247-4B50-9966-D49EA4960E35}"/>
              </a:ext>
            </a:extLst>
          </p:cNvPr>
          <p:cNvSpPr/>
          <p:nvPr/>
        </p:nvSpPr>
        <p:spPr>
          <a:xfrm>
            <a:off x="1863913" y="43250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a:t>
            </a:r>
          </a:p>
        </p:txBody>
      </p:sp>
      <p:sp>
        <p:nvSpPr>
          <p:cNvPr id="66" name="Rectangle 65">
            <a:extLst>
              <a:ext uri="{FF2B5EF4-FFF2-40B4-BE49-F238E27FC236}">
                <a16:creationId xmlns:a16="http://schemas.microsoft.com/office/drawing/2014/main" id="{4FB19CD7-45E1-43A4-B7C5-27B7A756D24D}"/>
              </a:ext>
            </a:extLst>
          </p:cNvPr>
          <p:cNvSpPr/>
          <p:nvPr/>
        </p:nvSpPr>
        <p:spPr>
          <a:xfrm>
            <a:off x="5371284" y="435494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sp>
        <p:nvSpPr>
          <p:cNvPr id="67" name="Rectangle 66">
            <a:extLst>
              <a:ext uri="{FF2B5EF4-FFF2-40B4-BE49-F238E27FC236}">
                <a16:creationId xmlns:a16="http://schemas.microsoft.com/office/drawing/2014/main" id="{FD45B199-1BF8-4B40-BB80-6215CC079BF6}"/>
              </a:ext>
            </a:extLst>
          </p:cNvPr>
          <p:cNvSpPr/>
          <p:nvPr/>
        </p:nvSpPr>
        <p:spPr>
          <a:xfrm>
            <a:off x="6777503" y="68264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pic>
        <p:nvPicPr>
          <p:cNvPr id="68" name="Picture 93" descr="Device_router_3057_RGB.png">
            <a:extLst>
              <a:ext uri="{FF2B5EF4-FFF2-40B4-BE49-F238E27FC236}">
                <a16:creationId xmlns:a16="http://schemas.microsoft.com/office/drawing/2014/main" id="{AE76FC56-1DF3-42D9-8310-BC6910ABBC7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17107" y="23710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9" name="Straight Connector 68">
            <a:extLst>
              <a:ext uri="{FF2B5EF4-FFF2-40B4-BE49-F238E27FC236}">
                <a16:creationId xmlns:a16="http://schemas.microsoft.com/office/drawing/2014/main" id="{0C7BABC0-00B3-4A21-B1B8-9DB28D5C7F4D}"/>
              </a:ext>
            </a:extLst>
          </p:cNvPr>
          <p:cNvCxnSpPr>
            <a:stCxn id="68" idx="2"/>
            <a:endCxn id="27" idx="0"/>
          </p:cNvCxnSpPr>
          <p:nvPr/>
        </p:nvCxnSpPr>
        <p:spPr>
          <a:xfrm flipH="1">
            <a:off x="653921" y="2523372"/>
            <a:ext cx="742715" cy="4440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E6F582-FDDC-44E9-BE5E-791474455F1F}"/>
              </a:ext>
            </a:extLst>
          </p:cNvPr>
          <p:cNvCxnSpPr>
            <a:stCxn id="68" idx="2"/>
            <a:endCxn id="26" idx="0"/>
          </p:cNvCxnSpPr>
          <p:nvPr/>
        </p:nvCxnSpPr>
        <p:spPr>
          <a:xfrm flipH="1">
            <a:off x="1241986" y="2523372"/>
            <a:ext cx="154650" cy="436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93" descr="Device_router_3057_RGB.png">
            <a:extLst>
              <a:ext uri="{FF2B5EF4-FFF2-40B4-BE49-F238E27FC236}">
                <a16:creationId xmlns:a16="http://schemas.microsoft.com/office/drawing/2014/main" id="{E03B7607-B52D-4650-8F23-EC344D919AD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46958" y="2179804"/>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 name="Picture 93" descr="Device_router_3057_RGB.png">
            <a:extLst>
              <a:ext uri="{FF2B5EF4-FFF2-40B4-BE49-F238E27FC236}">
                <a16:creationId xmlns:a16="http://schemas.microsoft.com/office/drawing/2014/main" id="{95CE943C-75E3-479B-A1C5-3FD7531EA6D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33949" y="260959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3" name="Straight Connector 72">
            <a:extLst>
              <a:ext uri="{FF2B5EF4-FFF2-40B4-BE49-F238E27FC236}">
                <a16:creationId xmlns:a16="http://schemas.microsoft.com/office/drawing/2014/main" id="{BB670C5C-5B6C-4F16-982F-878CA28E6D2E}"/>
              </a:ext>
            </a:extLst>
          </p:cNvPr>
          <p:cNvCxnSpPr>
            <a:stCxn id="75" idx="3"/>
            <a:endCxn id="72" idx="1"/>
          </p:cNvCxnSpPr>
          <p:nvPr/>
        </p:nvCxnSpPr>
        <p:spPr>
          <a:xfrm>
            <a:off x="6466729" y="2480588"/>
            <a:ext cx="867220" cy="205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93" descr="Device_router_3057_RGB.png">
            <a:extLst>
              <a:ext uri="{FF2B5EF4-FFF2-40B4-BE49-F238E27FC236}">
                <a16:creationId xmlns:a16="http://schemas.microsoft.com/office/drawing/2014/main" id="{6D6BDAC0-C35B-4EAB-9F91-3B6C39C24A7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7632" y="250531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 name="Picture 93" descr="Device_router_3057_RGB.png">
            <a:extLst>
              <a:ext uri="{FF2B5EF4-FFF2-40B4-BE49-F238E27FC236}">
                <a16:creationId xmlns:a16="http://schemas.microsoft.com/office/drawing/2014/main" id="{675EE649-6EE4-4870-A9C2-5FC12BD4545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07672" y="240443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6" name="Straight Connector 75">
            <a:extLst>
              <a:ext uri="{FF2B5EF4-FFF2-40B4-BE49-F238E27FC236}">
                <a16:creationId xmlns:a16="http://schemas.microsoft.com/office/drawing/2014/main" id="{C2881490-081B-4B8B-A539-8116DC2A8556}"/>
              </a:ext>
            </a:extLst>
          </p:cNvPr>
          <p:cNvCxnSpPr>
            <a:stCxn id="15" idx="0"/>
            <a:endCxn id="74" idx="2"/>
          </p:cNvCxnSpPr>
          <p:nvPr/>
        </p:nvCxnSpPr>
        <p:spPr>
          <a:xfrm flipH="1" flipV="1">
            <a:off x="2987161" y="2657622"/>
            <a:ext cx="75325" cy="308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DDB3E89-A57C-4473-8C25-CE718CB89152}"/>
              </a:ext>
            </a:extLst>
          </p:cNvPr>
          <p:cNvCxnSpPr>
            <a:stCxn id="74" idx="2"/>
            <a:endCxn id="10" idx="0"/>
          </p:cNvCxnSpPr>
          <p:nvPr/>
        </p:nvCxnSpPr>
        <p:spPr>
          <a:xfrm>
            <a:off x="2987161" y="2657622"/>
            <a:ext cx="306967" cy="315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83B897-68E6-4241-AE65-E9826AB9438D}"/>
              </a:ext>
            </a:extLst>
          </p:cNvPr>
          <p:cNvCxnSpPr>
            <a:stCxn id="40" idx="0"/>
            <a:endCxn id="75" idx="2"/>
          </p:cNvCxnSpPr>
          <p:nvPr/>
        </p:nvCxnSpPr>
        <p:spPr>
          <a:xfrm flipH="1" flipV="1">
            <a:off x="6287201" y="2556742"/>
            <a:ext cx="356244" cy="54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7A8868-E7BF-499E-B130-1F7373EFF7BC}"/>
              </a:ext>
            </a:extLst>
          </p:cNvPr>
          <p:cNvCxnSpPr>
            <a:stCxn id="75" idx="2"/>
            <a:endCxn id="35" idx="0"/>
          </p:cNvCxnSpPr>
          <p:nvPr/>
        </p:nvCxnSpPr>
        <p:spPr>
          <a:xfrm>
            <a:off x="6287201" y="2556742"/>
            <a:ext cx="592396" cy="5503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D40333A-B8F0-48C1-A186-1511740C9362}"/>
              </a:ext>
            </a:extLst>
          </p:cNvPr>
          <p:cNvCxnSpPr>
            <a:endCxn id="74" idx="1"/>
          </p:cNvCxnSpPr>
          <p:nvPr/>
        </p:nvCxnSpPr>
        <p:spPr>
          <a:xfrm>
            <a:off x="1894548" y="2258071"/>
            <a:ext cx="913084" cy="32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Left-Right Arrow 150">
            <a:extLst>
              <a:ext uri="{FF2B5EF4-FFF2-40B4-BE49-F238E27FC236}">
                <a16:creationId xmlns:a16="http://schemas.microsoft.com/office/drawing/2014/main" id="{8AC8428E-8CCB-46B5-9540-E007E847D685}"/>
              </a:ext>
            </a:extLst>
          </p:cNvPr>
          <p:cNvSpPr/>
          <p:nvPr/>
        </p:nvSpPr>
        <p:spPr>
          <a:xfrm>
            <a:off x="853649" y="309246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Left-Right Arrow 151">
            <a:extLst>
              <a:ext uri="{FF2B5EF4-FFF2-40B4-BE49-F238E27FC236}">
                <a16:creationId xmlns:a16="http://schemas.microsoft.com/office/drawing/2014/main" id="{917D4715-6065-49A9-BCFF-5E70FDEF18FF}"/>
              </a:ext>
            </a:extLst>
          </p:cNvPr>
          <p:cNvSpPr/>
          <p:nvPr/>
        </p:nvSpPr>
        <p:spPr>
          <a:xfrm>
            <a:off x="7993020" y="2012072"/>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7CD59F1-3735-40AC-8129-A60CABC953FC}"/>
              </a:ext>
            </a:extLst>
          </p:cNvPr>
          <p:cNvGrpSpPr/>
          <p:nvPr/>
        </p:nvGrpSpPr>
        <p:grpSpPr>
          <a:xfrm>
            <a:off x="3755254" y="3994803"/>
            <a:ext cx="340800" cy="246582"/>
            <a:chOff x="614534" y="2759311"/>
            <a:chExt cx="1043267" cy="871763"/>
          </a:xfrm>
        </p:grpSpPr>
        <p:grpSp>
          <p:nvGrpSpPr>
            <p:cNvPr id="84" name="Shape 314">
              <a:extLst>
                <a:ext uri="{FF2B5EF4-FFF2-40B4-BE49-F238E27FC236}">
                  <a16:creationId xmlns:a16="http://schemas.microsoft.com/office/drawing/2014/main" id="{49570BB2-36FF-46DA-A116-C81449A0955E}"/>
                </a:ext>
              </a:extLst>
            </p:cNvPr>
            <p:cNvGrpSpPr/>
            <p:nvPr/>
          </p:nvGrpSpPr>
          <p:grpSpPr>
            <a:xfrm>
              <a:off x="614534" y="2759311"/>
              <a:ext cx="618543" cy="670935"/>
              <a:chOff x="1853" y="592"/>
              <a:chExt cx="2052" cy="2052"/>
            </a:xfrm>
          </p:grpSpPr>
          <p:sp>
            <p:nvSpPr>
              <p:cNvPr id="109" name="Shape 315">
                <a:extLst>
                  <a:ext uri="{FF2B5EF4-FFF2-40B4-BE49-F238E27FC236}">
                    <a16:creationId xmlns:a16="http://schemas.microsoft.com/office/drawing/2014/main" id="{89CDFE2A-B5C3-4734-9539-A96BCB5CF546}"/>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0" name="Shape 316">
                <a:extLst>
                  <a:ext uri="{FF2B5EF4-FFF2-40B4-BE49-F238E27FC236}">
                    <a16:creationId xmlns:a16="http://schemas.microsoft.com/office/drawing/2014/main" id="{4AD3162C-9E9C-4B76-A73E-1F838DE50336}"/>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1" name="Shape 317">
                <a:extLst>
                  <a:ext uri="{FF2B5EF4-FFF2-40B4-BE49-F238E27FC236}">
                    <a16:creationId xmlns:a16="http://schemas.microsoft.com/office/drawing/2014/main" id="{2D9B0817-C971-4624-BB62-BB893FC58FE8}"/>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2" name="Shape 318">
                <a:extLst>
                  <a:ext uri="{FF2B5EF4-FFF2-40B4-BE49-F238E27FC236}">
                    <a16:creationId xmlns:a16="http://schemas.microsoft.com/office/drawing/2014/main" id="{FF319A12-2E87-42A4-A610-945FE0AE2A47}"/>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3" name="Shape 319">
                <a:extLst>
                  <a:ext uri="{FF2B5EF4-FFF2-40B4-BE49-F238E27FC236}">
                    <a16:creationId xmlns:a16="http://schemas.microsoft.com/office/drawing/2014/main" id="{79B1C4C3-D3AD-461D-BEDD-92591861707A}"/>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4" name="Shape 320">
                <a:extLst>
                  <a:ext uri="{FF2B5EF4-FFF2-40B4-BE49-F238E27FC236}">
                    <a16:creationId xmlns:a16="http://schemas.microsoft.com/office/drawing/2014/main" id="{461ACBDD-3AF7-4C00-88C4-30526920D09F}"/>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5" name="Shape 321">
                <a:extLst>
                  <a:ext uri="{FF2B5EF4-FFF2-40B4-BE49-F238E27FC236}">
                    <a16:creationId xmlns:a16="http://schemas.microsoft.com/office/drawing/2014/main" id="{9A7F652C-1A2F-4DF5-9A2B-603D922F1E28}"/>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6" name="Shape 322">
                <a:extLst>
                  <a:ext uri="{FF2B5EF4-FFF2-40B4-BE49-F238E27FC236}">
                    <a16:creationId xmlns:a16="http://schemas.microsoft.com/office/drawing/2014/main" id="{FFEAE1E8-617C-4F73-97FF-C6517B6F1452}"/>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7" name="Shape 323">
                <a:extLst>
                  <a:ext uri="{FF2B5EF4-FFF2-40B4-BE49-F238E27FC236}">
                    <a16:creationId xmlns:a16="http://schemas.microsoft.com/office/drawing/2014/main" id="{5728062B-261A-44BE-818D-B428DFE1824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8" name="Shape 324">
                <a:extLst>
                  <a:ext uri="{FF2B5EF4-FFF2-40B4-BE49-F238E27FC236}">
                    <a16:creationId xmlns:a16="http://schemas.microsoft.com/office/drawing/2014/main" id="{5C50C83B-A3F8-4F02-8C2D-87F8C9CA94CA}"/>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19" name="Shape 325">
                <a:extLst>
                  <a:ext uri="{FF2B5EF4-FFF2-40B4-BE49-F238E27FC236}">
                    <a16:creationId xmlns:a16="http://schemas.microsoft.com/office/drawing/2014/main" id="{3FE02C09-288F-4F51-B6E5-FF4DD15102F2}"/>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85" name="Shape 314">
              <a:extLst>
                <a:ext uri="{FF2B5EF4-FFF2-40B4-BE49-F238E27FC236}">
                  <a16:creationId xmlns:a16="http://schemas.microsoft.com/office/drawing/2014/main" id="{BE4FC797-7C97-4C93-9B51-D27D3D4FD72D}"/>
                </a:ext>
              </a:extLst>
            </p:cNvPr>
            <p:cNvGrpSpPr/>
            <p:nvPr/>
          </p:nvGrpSpPr>
          <p:grpSpPr>
            <a:xfrm>
              <a:off x="838797" y="2850027"/>
              <a:ext cx="618543" cy="670935"/>
              <a:chOff x="1853" y="592"/>
              <a:chExt cx="2052" cy="2052"/>
            </a:xfrm>
          </p:grpSpPr>
          <p:sp>
            <p:nvSpPr>
              <p:cNvPr id="98" name="Shape 315">
                <a:extLst>
                  <a:ext uri="{FF2B5EF4-FFF2-40B4-BE49-F238E27FC236}">
                    <a16:creationId xmlns:a16="http://schemas.microsoft.com/office/drawing/2014/main" id="{70E2ABC3-C1BF-4543-9BE0-0F0B86F1F909}"/>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9" name="Shape 316">
                <a:extLst>
                  <a:ext uri="{FF2B5EF4-FFF2-40B4-BE49-F238E27FC236}">
                    <a16:creationId xmlns:a16="http://schemas.microsoft.com/office/drawing/2014/main" id="{1B29F9CD-B9DF-422A-8CF2-FF25C83EA905}"/>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0" name="Shape 317">
                <a:extLst>
                  <a:ext uri="{FF2B5EF4-FFF2-40B4-BE49-F238E27FC236}">
                    <a16:creationId xmlns:a16="http://schemas.microsoft.com/office/drawing/2014/main" id="{A22A4D36-8BC7-4E0A-B661-9B23E8080F82}"/>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1" name="Shape 318">
                <a:extLst>
                  <a:ext uri="{FF2B5EF4-FFF2-40B4-BE49-F238E27FC236}">
                    <a16:creationId xmlns:a16="http://schemas.microsoft.com/office/drawing/2014/main" id="{BECADA1D-FD23-4EC2-9C7F-1925318961DA}"/>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2" name="Shape 319">
                <a:extLst>
                  <a:ext uri="{FF2B5EF4-FFF2-40B4-BE49-F238E27FC236}">
                    <a16:creationId xmlns:a16="http://schemas.microsoft.com/office/drawing/2014/main" id="{20B04624-DC8D-4B45-92D9-34B83451C99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3" name="Shape 320">
                <a:extLst>
                  <a:ext uri="{FF2B5EF4-FFF2-40B4-BE49-F238E27FC236}">
                    <a16:creationId xmlns:a16="http://schemas.microsoft.com/office/drawing/2014/main" id="{77D10BCB-E8D9-4B6A-9D20-AF7CD2077E5B}"/>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4" name="Shape 321">
                <a:extLst>
                  <a:ext uri="{FF2B5EF4-FFF2-40B4-BE49-F238E27FC236}">
                    <a16:creationId xmlns:a16="http://schemas.microsoft.com/office/drawing/2014/main" id="{8DD69489-5CAD-4EF3-B504-078931147A19}"/>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5" name="Shape 322">
                <a:extLst>
                  <a:ext uri="{FF2B5EF4-FFF2-40B4-BE49-F238E27FC236}">
                    <a16:creationId xmlns:a16="http://schemas.microsoft.com/office/drawing/2014/main" id="{289CCA6C-794C-4862-BE28-7EA5D163D675}"/>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6" name="Shape 323">
                <a:extLst>
                  <a:ext uri="{FF2B5EF4-FFF2-40B4-BE49-F238E27FC236}">
                    <a16:creationId xmlns:a16="http://schemas.microsoft.com/office/drawing/2014/main" id="{72DAC914-AE30-4E05-853A-8DE26B245DE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7" name="Shape 324">
                <a:extLst>
                  <a:ext uri="{FF2B5EF4-FFF2-40B4-BE49-F238E27FC236}">
                    <a16:creationId xmlns:a16="http://schemas.microsoft.com/office/drawing/2014/main" id="{E7A59DF6-9280-4235-BB36-E6E38922498F}"/>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08" name="Shape 325">
                <a:extLst>
                  <a:ext uri="{FF2B5EF4-FFF2-40B4-BE49-F238E27FC236}">
                    <a16:creationId xmlns:a16="http://schemas.microsoft.com/office/drawing/2014/main" id="{DA3167B8-0BB2-4E20-810E-6C1C90BE5C03}"/>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86" name="Shape 314">
              <a:extLst>
                <a:ext uri="{FF2B5EF4-FFF2-40B4-BE49-F238E27FC236}">
                  <a16:creationId xmlns:a16="http://schemas.microsoft.com/office/drawing/2014/main" id="{EE9C03CC-016F-43E2-969B-13533B98A335}"/>
                </a:ext>
              </a:extLst>
            </p:cNvPr>
            <p:cNvGrpSpPr/>
            <p:nvPr/>
          </p:nvGrpSpPr>
          <p:grpSpPr>
            <a:xfrm>
              <a:off x="1039258" y="2960139"/>
              <a:ext cx="618543" cy="670935"/>
              <a:chOff x="1853" y="592"/>
              <a:chExt cx="2052" cy="2052"/>
            </a:xfrm>
          </p:grpSpPr>
          <p:sp>
            <p:nvSpPr>
              <p:cNvPr id="87" name="Shape 315">
                <a:extLst>
                  <a:ext uri="{FF2B5EF4-FFF2-40B4-BE49-F238E27FC236}">
                    <a16:creationId xmlns:a16="http://schemas.microsoft.com/office/drawing/2014/main" id="{B6A989A0-A6AB-4CE7-AA14-0F9C830F3979}"/>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8" name="Shape 316">
                <a:extLst>
                  <a:ext uri="{FF2B5EF4-FFF2-40B4-BE49-F238E27FC236}">
                    <a16:creationId xmlns:a16="http://schemas.microsoft.com/office/drawing/2014/main" id="{7B9C1BAE-7797-4843-A1D0-208E8733302A}"/>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89" name="Shape 317">
                <a:extLst>
                  <a:ext uri="{FF2B5EF4-FFF2-40B4-BE49-F238E27FC236}">
                    <a16:creationId xmlns:a16="http://schemas.microsoft.com/office/drawing/2014/main" id="{37F92E50-73E8-41D5-8847-2BA74B296C1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0" name="Shape 318">
                <a:extLst>
                  <a:ext uri="{FF2B5EF4-FFF2-40B4-BE49-F238E27FC236}">
                    <a16:creationId xmlns:a16="http://schemas.microsoft.com/office/drawing/2014/main" id="{FFD82437-9450-4CB0-9E31-7577D5C18CB9}"/>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1" name="Shape 319">
                <a:extLst>
                  <a:ext uri="{FF2B5EF4-FFF2-40B4-BE49-F238E27FC236}">
                    <a16:creationId xmlns:a16="http://schemas.microsoft.com/office/drawing/2014/main" id="{873FA5A8-1765-4724-BE3F-81DF8F2B8BE1}"/>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2" name="Shape 320">
                <a:extLst>
                  <a:ext uri="{FF2B5EF4-FFF2-40B4-BE49-F238E27FC236}">
                    <a16:creationId xmlns:a16="http://schemas.microsoft.com/office/drawing/2014/main" id="{C1EAB047-4108-4977-9BB2-3A50A5B6EA64}"/>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3" name="Shape 321">
                <a:extLst>
                  <a:ext uri="{FF2B5EF4-FFF2-40B4-BE49-F238E27FC236}">
                    <a16:creationId xmlns:a16="http://schemas.microsoft.com/office/drawing/2014/main" id="{6CAA8228-27BF-4738-92B3-7BA90501005F}"/>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4" name="Shape 322">
                <a:extLst>
                  <a:ext uri="{FF2B5EF4-FFF2-40B4-BE49-F238E27FC236}">
                    <a16:creationId xmlns:a16="http://schemas.microsoft.com/office/drawing/2014/main" id="{1D51D646-42B5-4723-9EB5-C88E0F7400FD}"/>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5" name="Shape 323">
                <a:extLst>
                  <a:ext uri="{FF2B5EF4-FFF2-40B4-BE49-F238E27FC236}">
                    <a16:creationId xmlns:a16="http://schemas.microsoft.com/office/drawing/2014/main" id="{6368CEBA-1122-4F0D-835D-51952BE95257}"/>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6" name="Shape 324">
                <a:extLst>
                  <a:ext uri="{FF2B5EF4-FFF2-40B4-BE49-F238E27FC236}">
                    <a16:creationId xmlns:a16="http://schemas.microsoft.com/office/drawing/2014/main" id="{83D18C9E-C91B-4AC2-A622-099C0FC2D5AF}"/>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97" name="Shape 325">
                <a:extLst>
                  <a:ext uri="{FF2B5EF4-FFF2-40B4-BE49-F238E27FC236}">
                    <a16:creationId xmlns:a16="http://schemas.microsoft.com/office/drawing/2014/main" id="{18A1B547-FE56-4DAB-99C4-36D67DBEABD1}"/>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120" name="Picture 119">
            <a:extLst>
              <a:ext uri="{FF2B5EF4-FFF2-40B4-BE49-F238E27FC236}">
                <a16:creationId xmlns:a16="http://schemas.microsoft.com/office/drawing/2014/main" id="{52849DE7-D1E9-407C-80FB-562CCEE6FF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4369" y="4406604"/>
            <a:ext cx="724112" cy="403697"/>
          </a:xfrm>
          <a:prstGeom prst="rect">
            <a:avLst/>
          </a:prstGeom>
        </p:spPr>
      </p:pic>
      <p:grpSp>
        <p:nvGrpSpPr>
          <p:cNvPr id="121" name="Group 120">
            <a:extLst>
              <a:ext uri="{FF2B5EF4-FFF2-40B4-BE49-F238E27FC236}">
                <a16:creationId xmlns:a16="http://schemas.microsoft.com/office/drawing/2014/main" id="{97B9961A-2BD1-4935-ACB5-542C8F16EAD5}"/>
              </a:ext>
            </a:extLst>
          </p:cNvPr>
          <p:cNvGrpSpPr/>
          <p:nvPr/>
        </p:nvGrpSpPr>
        <p:grpSpPr>
          <a:xfrm>
            <a:off x="5785530" y="4071633"/>
            <a:ext cx="340800" cy="246582"/>
            <a:chOff x="614534" y="2759311"/>
            <a:chExt cx="1043267" cy="871763"/>
          </a:xfrm>
        </p:grpSpPr>
        <p:grpSp>
          <p:nvGrpSpPr>
            <p:cNvPr id="122" name="Shape 314">
              <a:extLst>
                <a:ext uri="{FF2B5EF4-FFF2-40B4-BE49-F238E27FC236}">
                  <a16:creationId xmlns:a16="http://schemas.microsoft.com/office/drawing/2014/main" id="{DAA68813-62A0-4C94-B5C8-9FB9E932D122}"/>
                </a:ext>
              </a:extLst>
            </p:cNvPr>
            <p:cNvGrpSpPr/>
            <p:nvPr/>
          </p:nvGrpSpPr>
          <p:grpSpPr>
            <a:xfrm>
              <a:off x="614534" y="2759311"/>
              <a:ext cx="618543" cy="670935"/>
              <a:chOff x="1853" y="592"/>
              <a:chExt cx="2052" cy="2052"/>
            </a:xfrm>
          </p:grpSpPr>
          <p:sp>
            <p:nvSpPr>
              <p:cNvPr id="147" name="Shape 315">
                <a:extLst>
                  <a:ext uri="{FF2B5EF4-FFF2-40B4-BE49-F238E27FC236}">
                    <a16:creationId xmlns:a16="http://schemas.microsoft.com/office/drawing/2014/main" id="{BABEEC05-712C-4F27-9DD8-842FF6B40EF8}"/>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16">
                <a:extLst>
                  <a:ext uri="{FF2B5EF4-FFF2-40B4-BE49-F238E27FC236}">
                    <a16:creationId xmlns:a16="http://schemas.microsoft.com/office/drawing/2014/main" id="{2837A9EE-C79B-4C49-9004-9A29B7E0B590}"/>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17">
                <a:extLst>
                  <a:ext uri="{FF2B5EF4-FFF2-40B4-BE49-F238E27FC236}">
                    <a16:creationId xmlns:a16="http://schemas.microsoft.com/office/drawing/2014/main" id="{7AD09806-C087-4529-B696-A03444B2E350}"/>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18">
                <a:extLst>
                  <a:ext uri="{FF2B5EF4-FFF2-40B4-BE49-F238E27FC236}">
                    <a16:creationId xmlns:a16="http://schemas.microsoft.com/office/drawing/2014/main" id="{31542DC4-FA18-41FF-B1F8-F35D5F4221A8}"/>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19">
                <a:extLst>
                  <a:ext uri="{FF2B5EF4-FFF2-40B4-BE49-F238E27FC236}">
                    <a16:creationId xmlns:a16="http://schemas.microsoft.com/office/drawing/2014/main" id="{C52FDB99-35E9-465E-972D-EB8655703215}"/>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0">
                <a:extLst>
                  <a:ext uri="{FF2B5EF4-FFF2-40B4-BE49-F238E27FC236}">
                    <a16:creationId xmlns:a16="http://schemas.microsoft.com/office/drawing/2014/main" id="{D6D8D8EB-5BC9-493E-BED3-1290AA95EE6E}"/>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21">
                <a:extLst>
                  <a:ext uri="{FF2B5EF4-FFF2-40B4-BE49-F238E27FC236}">
                    <a16:creationId xmlns:a16="http://schemas.microsoft.com/office/drawing/2014/main" id="{64BCB11D-446E-4C84-A7C9-14AFB7568AD8}"/>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4" name="Shape 322">
                <a:extLst>
                  <a:ext uri="{FF2B5EF4-FFF2-40B4-BE49-F238E27FC236}">
                    <a16:creationId xmlns:a16="http://schemas.microsoft.com/office/drawing/2014/main" id="{1E7A4593-E7DE-4653-9DED-40E11229B24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5" name="Shape 323">
                <a:extLst>
                  <a:ext uri="{FF2B5EF4-FFF2-40B4-BE49-F238E27FC236}">
                    <a16:creationId xmlns:a16="http://schemas.microsoft.com/office/drawing/2014/main" id="{470C1995-1819-4DAA-98F4-FF190EF2D56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24">
                <a:extLst>
                  <a:ext uri="{FF2B5EF4-FFF2-40B4-BE49-F238E27FC236}">
                    <a16:creationId xmlns:a16="http://schemas.microsoft.com/office/drawing/2014/main" id="{F97DC2EF-731A-47A1-A455-D881185A96A5}"/>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7" name="Shape 325">
                <a:extLst>
                  <a:ext uri="{FF2B5EF4-FFF2-40B4-BE49-F238E27FC236}">
                    <a16:creationId xmlns:a16="http://schemas.microsoft.com/office/drawing/2014/main" id="{BBAE834C-D4B1-445A-9416-8631CDA5A2F7}"/>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3" name="Shape 314">
              <a:extLst>
                <a:ext uri="{FF2B5EF4-FFF2-40B4-BE49-F238E27FC236}">
                  <a16:creationId xmlns:a16="http://schemas.microsoft.com/office/drawing/2014/main" id="{BCD0F032-B5BE-4968-A4E6-9485ED54F71E}"/>
                </a:ext>
              </a:extLst>
            </p:cNvPr>
            <p:cNvGrpSpPr/>
            <p:nvPr/>
          </p:nvGrpSpPr>
          <p:grpSpPr>
            <a:xfrm>
              <a:off x="838797" y="2850027"/>
              <a:ext cx="618543" cy="670935"/>
              <a:chOff x="1853" y="592"/>
              <a:chExt cx="2052" cy="2052"/>
            </a:xfrm>
          </p:grpSpPr>
          <p:sp>
            <p:nvSpPr>
              <p:cNvPr id="136" name="Shape 315">
                <a:extLst>
                  <a:ext uri="{FF2B5EF4-FFF2-40B4-BE49-F238E27FC236}">
                    <a16:creationId xmlns:a16="http://schemas.microsoft.com/office/drawing/2014/main" id="{A4045250-FF23-4CA6-A281-87B6D29FCD76}"/>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7" name="Shape 316">
                <a:extLst>
                  <a:ext uri="{FF2B5EF4-FFF2-40B4-BE49-F238E27FC236}">
                    <a16:creationId xmlns:a16="http://schemas.microsoft.com/office/drawing/2014/main" id="{C0197F65-5721-488D-8A82-C5BDB28BA96B}"/>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8" name="Shape 317">
                <a:extLst>
                  <a:ext uri="{FF2B5EF4-FFF2-40B4-BE49-F238E27FC236}">
                    <a16:creationId xmlns:a16="http://schemas.microsoft.com/office/drawing/2014/main" id="{DD7EF84B-269C-4115-828D-7407F1CB5E5A}"/>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9" name="Shape 318">
                <a:extLst>
                  <a:ext uri="{FF2B5EF4-FFF2-40B4-BE49-F238E27FC236}">
                    <a16:creationId xmlns:a16="http://schemas.microsoft.com/office/drawing/2014/main" id="{18466CC4-2EBF-43A1-B244-1C75245D443A}"/>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0" name="Shape 319">
                <a:extLst>
                  <a:ext uri="{FF2B5EF4-FFF2-40B4-BE49-F238E27FC236}">
                    <a16:creationId xmlns:a16="http://schemas.microsoft.com/office/drawing/2014/main" id="{FDA6FA7D-AD7C-42CF-BB08-78AFFBA633D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1" name="Shape 320">
                <a:extLst>
                  <a:ext uri="{FF2B5EF4-FFF2-40B4-BE49-F238E27FC236}">
                    <a16:creationId xmlns:a16="http://schemas.microsoft.com/office/drawing/2014/main" id="{B456B28D-42F6-4105-8A7D-CC5E12291D6D}"/>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2" name="Shape 321">
                <a:extLst>
                  <a:ext uri="{FF2B5EF4-FFF2-40B4-BE49-F238E27FC236}">
                    <a16:creationId xmlns:a16="http://schemas.microsoft.com/office/drawing/2014/main" id="{C9689799-2A72-400A-9F9B-195291134E4C}"/>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3" name="Shape 322">
                <a:extLst>
                  <a:ext uri="{FF2B5EF4-FFF2-40B4-BE49-F238E27FC236}">
                    <a16:creationId xmlns:a16="http://schemas.microsoft.com/office/drawing/2014/main" id="{E1E71D4A-798E-44FF-A397-34628BA53B92}"/>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4" name="Shape 323">
                <a:extLst>
                  <a:ext uri="{FF2B5EF4-FFF2-40B4-BE49-F238E27FC236}">
                    <a16:creationId xmlns:a16="http://schemas.microsoft.com/office/drawing/2014/main" id="{704F1FCF-5A73-49E2-B88E-FF380824130C}"/>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5" name="Shape 324">
                <a:extLst>
                  <a:ext uri="{FF2B5EF4-FFF2-40B4-BE49-F238E27FC236}">
                    <a16:creationId xmlns:a16="http://schemas.microsoft.com/office/drawing/2014/main" id="{C9217A2D-4298-452B-B08F-953AFD4A9C55}"/>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6" name="Shape 325">
                <a:extLst>
                  <a:ext uri="{FF2B5EF4-FFF2-40B4-BE49-F238E27FC236}">
                    <a16:creationId xmlns:a16="http://schemas.microsoft.com/office/drawing/2014/main" id="{25114BE1-25E3-4B4F-AAD5-9FD65AA599A9}"/>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24" name="Shape 314">
              <a:extLst>
                <a:ext uri="{FF2B5EF4-FFF2-40B4-BE49-F238E27FC236}">
                  <a16:creationId xmlns:a16="http://schemas.microsoft.com/office/drawing/2014/main" id="{026CD832-C244-4645-BEF9-BC377BD42411}"/>
                </a:ext>
              </a:extLst>
            </p:cNvPr>
            <p:cNvGrpSpPr/>
            <p:nvPr/>
          </p:nvGrpSpPr>
          <p:grpSpPr>
            <a:xfrm>
              <a:off x="1039258" y="2960139"/>
              <a:ext cx="618543" cy="670935"/>
              <a:chOff x="1853" y="592"/>
              <a:chExt cx="2052" cy="2052"/>
            </a:xfrm>
          </p:grpSpPr>
          <p:sp>
            <p:nvSpPr>
              <p:cNvPr id="125" name="Shape 315">
                <a:extLst>
                  <a:ext uri="{FF2B5EF4-FFF2-40B4-BE49-F238E27FC236}">
                    <a16:creationId xmlns:a16="http://schemas.microsoft.com/office/drawing/2014/main" id="{B156E084-D33E-48B6-A2D6-7BD9047B9467}"/>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6" name="Shape 316">
                <a:extLst>
                  <a:ext uri="{FF2B5EF4-FFF2-40B4-BE49-F238E27FC236}">
                    <a16:creationId xmlns:a16="http://schemas.microsoft.com/office/drawing/2014/main" id="{5E32BF44-E2FA-43B3-AB3B-8AB60B8AA08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7" name="Shape 317">
                <a:extLst>
                  <a:ext uri="{FF2B5EF4-FFF2-40B4-BE49-F238E27FC236}">
                    <a16:creationId xmlns:a16="http://schemas.microsoft.com/office/drawing/2014/main" id="{62F0D7EF-5791-4DF5-B797-E21DBB9E87DB}"/>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8" name="Shape 318">
                <a:extLst>
                  <a:ext uri="{FF2B5EF4-FFF2-40B4-BE49-F238E27FC236}">
                    <a16:creationId xmlns:a16="http://schemas.microsoft.com/office/drawing/2014/main" id="{3FD93DD6-D8B7-4B1A-BD93-5F7B39B62FA7}"/>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29" name="Shape 319">
                <a:extLst>
                  <a:ext uri="{FF2B5EF4-FFF2-40B4-BE49-F238E27FC236}">
                    <a16:creationId xmlns:a16="http://schemas.microsoft.com/office/drawing/2014/main" id="{9A89B5B5-8019-412F-BCF6-7DBF0536AD7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0" name="Shape 320">
                <a:extLst>
                  <a:ext uri="{FF2B5EF4-FFF2-40B4-BE49-F238E27FC236}">
                    <a16:creationId xmlns:a16="http://schemas.microsoft.com/office/drawing/2014/main" id="{15F925E6-8F94-47AE-9EE9-01E0A84C6418}"/>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1" name="Shape 321">
                <a:extLst>
                  <a:ext uri="{FF2B5EF4-FFF2-40B4-BE49-F238E27FC236}">
                    <a16:creationId xmlns:a16="http://schemas.microsoft.com/office/drawing/2014/main" id="{DEF03053-28F5-4469-AAF2-B9480CEE5D65}"/>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2" name="Shape 322">
                <a:extLst>
                  <a:ext uri="{FF2B5EF4-FFF2-40B4-BE49-F238E27FC236}">
                    <a16:creationId xmlns:a16="http://schemas.microsoft.com/office/drawing/2014/main" id="{9EE37A4A-6E75-4317-B287-DDA010998871}"/>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3" name="Shape 323">
                <a:extLst>
                  <a:ext uri="{FF2B5EF4-FFF2-40B4-BE49-F238E27FC236}">
                    <a16:creationId xmlns:a16="http://schemas.microsoft.com/office/drawing/2014/main" id="{C2BB7372-0770-4FC3-B4C1-E8F6D612E548}"/>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4" name="Shape 324">
                <a:extLst>
                  <a:ext uri="{FF2B5EF4-FFF2-40B4-BE49-F238E27FC236}">
                    <a16:creationId xmlns:a16="http://schemas.microsoft.com/office/drawing/2014/main" id="{8E3AFFDC-B6A3-4A28-A79D-0327418691AD}"/>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35" name="Shape 325">
                <a:extLst>
                  <a:ext uri="{FF2B5EF4-FFF2-40B4-BE49-F238E27FC236}">
                    <a16:creationId xmlns:a16="http://schemas.microsoft.com/office/drawing/2014/main" id="{E90751D3-086F-4C82-87AF-22E041D77C0B}"/>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158" name="Straight Arrow Connector 157">
            <a:extLst>
              <a:ext uri="{FF2B5EF4-FFF2-40B4-BE49-F238E27FC236}">
                <a16:creationId xmlns:a16="http://schemas.microsoft.com/office/drawing/2014/main" id="{565AF9C0-360A-473F-A8CB-1A5A84DEFF52}"/>
              </a:ext>
            </a:extLst>
          </p:cNvPr>
          <p:cNvCxnSpPr>
            <a:cxnSpLocks/>
            <a:endCxn id="120" idx="1"/>
          </p:cNvCxnSpPr>
          <p:nvPr/>
        </p:nvCxnSpPr>
        <p:spPr>
          <a:xfrm>
            <a:off x="4049922" y="4287069"/>
            <a:ext cx="554447" cy="321384"/>
          </a:xfrm>
          <a:prstGeom prst="straightConnector1">
            <a:avLst/>
          </a:prstGeom>
          <a:noFill/>
          <a:ln w="9525" cap="flat" cmpd="sng" algn="ctr">
            <a:solidFill>
              <a:schemeClr val="tx2"/>
            </a:solidFill>
            <a:prstDash val="solid"/>
            <a:headEnd type="triangle"/>
            <a:tailEnd type="triangle"/>
          </a:ln>
          <a:effectLst/>
        </p:spPr>
      </p:cxnSp>
      <p:cxnSp>
        <p:nvCxnSpPr>
          <p:cNvPr id="159" name="Straight Arrow Connector 158">
            <a:extLst>
              <a:ext uri="{FF2B5EF4-FFF2-40B4-BE49-F238E27FC236}">
                <a16:creationId xmlns:a16="http://schemas.microsoft.com/office/drawing/2014/main" id="{9C3D960B-6DC5-4C16-B35E-73BC32A7A451}"/>
              </a:ext>
            </a:extLst>
          </p:cNvPr>
          <p:cNvCxnSpPr>
            <a:cxnSpLocks/>
            <a:endCxn id="120" idx="3"/>
          </p:cNvCxnSpPr>
          <p:nvPr/>
        </p:nvCxnSpPr>
        <p:spPr>
          <a:xfrm flipH="1">
            <a:off x="5328481" y="4284088"/>
            <a:ext cx="574028" cy="324365"/>
          </a:xfrm>
          <a:prstGeom prst="straightConnector1">
            <a:avLst/>
          </a:prstGeom>
          <a:noFill/>
          <a:ln w="9525" cap="flat" cmpd="sng" algn="ctr">
            <a:solidFill>
              <a:schemeClr val="tx2"/>
            </a:solidFill>
            <a:prstDash val="solid"/>
            <a:headEnd type="triangle"/>
            <a:tailEnd type="triangle"/>
          </a:ln>
          <a:effectLst/>
        </p:spPr>
      </p:cxnSp>
      <p:pic>
        <p:nvPicPr>
          <p:cNvPr id="160" name="Picture 93" descr="Device_router_3057_RGB.png">
            <a:extLst>
              <a:ext uri="{FF2B5EF4-FFF2-40B4-BE49-F238E27FC236}">
                <a16:creationId xmlns:a16="http://schemas.microsoft.com/office/drawing/2014/main" id="{15C6A115-F07E-46CE-B943-9610F2AC40D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49168" y="380071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1" name="Straight Connector 160">
            <a:extLst>
              <a:ext uri="{FF2B5EF4-FFF2-40B4-BE49-F238E27FC236}">
                <a16:creationId xmlns:a16="http://schemas.microsoft.com/office/drawing/2014/main" id="{1C11C9B8-A09B-48BA-8573-396E7EE37732}"/>
              </a:ext>
            </a:extLst>
          </p:cNvPr>
          <p:cNvCxnSpPr>
            <a:stCxn id="14" idx="2"/>
            <a:endCxn id="160" idx="0"/>
          </p:cNvCxnSpPr>
          <p:nvPr/>
        </p:nvCxnSpPr>
        <p:spPr>
          <a:xfrm>
            <a:off x="3325481" y="3664709"/>
            <a:ext cx="713452" cy="13601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D5E10CF-E0E6-4ED2-A4F1-373035593389}"/>
              </a:ext>
            </a:extLst>
          </p:cNvPr>
          <p:cNvCxnSpPr>
            <a:stCxn id="160" idx="0"/>
            <a:endCxn id="13" idx="2"/>
          </p:cNvCxnSpPr>
          <p:nvPr/>
        </p:nvCxnSpPr>
        <p:spPr>
          <a:xfrm flipH="1" flipV="1">
            <a:off x="3665785" y="3671708"/>
            <a:ext cx="373148" cy="12901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63" name="Picture 93" descr="Device_router_3057_RGB.png">
            <a:extLst>
              <a:ext uri="{FF2B5EF4-FFF2-40B4-BE49-F238E27FC236}">
                <a16:creationId xmlns:a16="http://schemas.microsoft.com/office/drawing/2014/main" id="{0949B6D0-CB15-44D5-8FC8-A7AFE62DF45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19284" y="384018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64" name="Straight Connector 163">
            <a:extLst>
              <a:ext uri="{FF2B5EF4-FFF2-40B4-BE49-F238E27FC236}">
                <a16:creationId xmlns:a16="http://schemas.microsoft.com/office/drawing/2014/main" id="{D6488768-3E27-452F-AC74-53025C35E2C5}"/>
              </a:ext>
            </a:extLst>
          </p:cNvPr>
          <p:cNvCxnSpPr>
            <a:stCxn id="163" idx="0"/>
            <a:endCxn id="37" idx="2"/>
          </p:cNvCxnSpPr>
          <p:nvPr/>
        </p:nvCxnSpPr>
        <p:spPr>
          <a:xfrm flipV="1">
            <a:off x="5909049" y="3721516"/>
            <a:ext cx="285136" cy="11867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17BCD3E-F664-4D91-A6E5-89827C03E8B2}"/>
              </a:ext>
            </a:extLst>
          </p:cNvPr>
          <p:cNvCxnSpPr>
            <a:stCxn id="163" idx="0"/>
            <a:endCxn id="36" idx="2"/>
          </p:cNvCxnSpPr>
          <p:nvPr/>
        </p:nvCxnSpPr>
        <p:spPr>
          <a:xfrm flipV="1">
            <a:off x="5909049" y="3722308"/>
            <a:ext cx="600523" cy="1178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69" name="Picture 11" descr="C:\Users\ecoffey\AppData\Local\Temp\Rar$DRa0.324\30072_Device_server_default_64.png">
            <a:extLst>
              <a:ext uri="{FF2B5EF4-FFF2-40B4-BE49-F238E27FC236}">
                <a16:creationId xmlns:a16="http://schemas.microsoft.com/office/drawing/2014/main" id="{C3C2FF31-8581-4403-9F2C-728363FD9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13" y="3884245"/>
            <a:ext cx="201094" cy="277988"/>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1" descr="C:\Users\ecoffey\AppData\Local\Temp\Rar$DRa0.324\30072_Device_server_default_64.png">
            <a:extLst>
              <a:ext uri="{FF2B5EF4-FFF2-40B4-BE49-F238E27FC236}">
                <a16:creationId xmlns:a16="http://schemas.microsoft.com/office/drawing/2014/main" id="{F3065825-3271-4060-85C1-778A0CCE9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695" y="3889607"/>
            <a:ext cx="201094" cy="277988"/>
          </a:xfrm>
          <a:prstGeom prst="rect">
            <a:avLst/>
          </a:prstGeom>
          <a:noFill/>
          <a:extLst>
            <a:ext uri="{909E8E84-426E-40DD-AFC4-6F175D3DCCD1}">
              <a14:hiddenFill xmlns:a14="http://schemas.microsoft.com/office/drawing/2010/main">
                <a:solidFill>
                  <a:srgbClr val="FFFFFF"/>
                </a:solidFill>
              </a14:hiddenFill>
            </a:ext>
          </a:extLst>
        </p:spPr>
      </p:pic>
      <p:cxnSp>
        <p:nvCxnSpPr>
          <p:cNvPr id="171" name="Straight Connector 170">
            <a:extLst>
              <a:ext uri="{FF2B5EF4-FFF2-40B4-BE49-F238E27FC236}">
                <a16:creationId xmlns:a16="http://schemas.microsoft.com/office/drawing/2014/main" id="{92C23FED-E8E6-4180-A175-B9FF44BE645B}"/>
              </a:ext>
            </a:extLst>
          </p:cNvPr>
          <p:cNvCxnSpPr>
            <a:stCxn id="12" idx="2"/>
            <a:endCxn id="169" idx="0"/>
          </p:cNvCxnSpPr>
          <p:nvPr/>
        </p:nvCxnSpPr>
        <p:spPr>
          <a:xfrm>
            <a:off x="2621805" y="3663820"/>
            <a:ext cx="117555" cy="2204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6A72B9B-B148-443E-A39F-9F66AEA25290}"/>
              </a:ext>
            </a:extLst>
          </p:cNvPr>
          <p:cNvCxnSpPr>
            <a:stCxn id="169" idx="0"/>
            <a:endCxn id="11" idx="2"/>
          </p:cNvCxnSpPr>
          <p:nvPr/>
        </p:nvCxnSpPr>
        <p:spPr>
          <a:xfrm flipV="1">
            <a:off x="2739360" y="3664709"/>
            <a:ext cx="191809" cy="2195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2854C16-CC9F-42CA-8D16-20D824D6F1DE}"/>
              </a:ext>
            </a:extLst>
          </p:cNvPr>
          <p:cNvCxnSpPr>
            <a:stCxn id="39" idx="2"/>
            <a:endCxn id="170" idx="0"/>
          </p:cNvCxnSpPr>
          <p:nvPr/>
        </p:nvCxnSpPr>
        <p:spPr>
          <a:xfrm>
            <a:off x="6911560" y="3722308"/>
            <a:ext cx="218682" cy="16729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18A7BAC-4056-4B0E-8AC6-A22FEFA4E128}"/>
              </a:ext>
            </a:extLst>
          </p:cNvPr>
          <p:cNvCxnSpPr>
            <a:stCxn id="170" idx="0"/>
            <a:endCxn id="38" idx="2"/>
          </p:cNvCxnSpPr>
          <p:nvPr/>
        </p:nvCxnSpPr>
        <p:spPr>
          <a:xfrm flipV="1">
            <a:off x="7130242" y="3728537"/>
            <a:ext cx="128248" cy="16107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DA335D80-B27E-40C9-911A-8714028D18BD}"/>
              </a:ext>
            </a:extLst>
          </p:cNvPr>
          <p:cNvSpPr/>
          <p:nvPr/>
        </p:nvSpPr>
        <p:spPr>
          <a:xfrm>
            <a:off x="2660878" y="3793710"/>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76" name="Oval 175">
            <a:extLst>
              <a:ext uri="{FF2B5EF4-FFF2-40B4-BE49-F238E27FC236}">
                <a16:creationId xmlns:a16="http://schemas.microsoft.com/office/drawing/2014/main" id="{687AFFF2-3EF1-4554-97EC-23383B00DBE9}"/>
              </a:ext>
            </a:extLst>
          </p:cNvPr>
          <p:cNvSpPr/>
          <p:nvPr/>
        </p:nvSpPr>
        <p:spPr>
          <a:xfrm>
            <a:off x="7045761" y="3815558"/>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177" name="Picture 93" descr="Device_router_3057_RGB.png">
            <a:extLst>
              <a:ext uri="{FF2B5EF4-FFF2-40B4-BE49-F238E27FC236}">
                <a16:creationId xmlns:a16="http://schemas.microsoft.com/office/drawing/2014/main" id="{1E356793-32D9-4C96-B832-EF35B2DB36C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52114" y="382820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78" name="Straight Connector 177">
            <a:extLst>
              <a:ext uri="{FF2B5EF4-FFF2-40B4-BE49-F238E27FC236}">
                <a16:creationId xmlns:a16="http://schemas.microsoft.com/office/drawing/2014/main" id="{5748E4BA-5D35-4391-8DE5-AF9695879E14}"/>
              </a:ext>
            </a:extLst>
          </p:cNvPr>
          <p:cNvCxnSpPr>
            <a:stCxn id="27" idx="2"/>
            <a:endCxn id="177" idx="0"/>
          </p:cNvCxnSpPr>
          <p:nvPr/>
        </p:nvCxnSpPr>
        <p:spPr>
          <a:xfrm>
            <a:off x="653921" y="3233405"/>
            <a:ext cx="577722"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8A8805-D028-4493-B9B3-2E1A6D7D934B}"/>
              </a:ext>
            </a:extLst>
          </p:cNvPr>
          <p:cNvCxnSpPr>
            <a:stCxn id="177" idx="0"/>
            <a:endCxn id="26" idx="2"/>
          </p:cNvCxnSpPr>
          <p:nvPr/>
        </p:nvCxnSpPr>
        <p:spPr>
          <a:xfrm flipV="1">
            <a:off x="1231643" y="3233405"/>
            <a:ext cx="10343"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80" name="Picture 93" descr="Device_router_3057_RGB.png">
            <a:extLst>
              <a:ext uri="{FF2B5EF4-FFF2-40B4-BE49-F238E27FC236}">
                <a16:creationId xmlns:a16="http://schemas.microsoft.com/office/drawing/2014/main" id="{22FCD155-1F8D-420D-B5AA-741FC5C9FE1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292035" y="1301005"/>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81" name="Straight Connector 180">
            <a:extLst>
              <a:ext uri="{FF2B5EF4-FFF2-40B4-BE49-F238E27FC236}">
                <a16:creationId xmlns:a16="http://schemas.microsoft.com/office/drawing/2014/main" id="{C1C5E2B7-24EF-44F2-87E4-4D97071D2218}"/>
              </a:ext>
            </a:extLst>
          </p:cNvPr>
          <p:cNvCxnSpPr>
            <a:stCxn id="180" idx="2"/>
            <a:endCxn id="55" idx="0"/>
          </p:cNvCxnSpPr>
          <p:nvPr/>
        </p:nvCxnSpPr>
        <p:spPr>
          <a:xfrm>
            <a:off x="7471564" y="1453314"/>
            <a:ext cx="321275" cy="4384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D21E7E0-8495-4911-89DD-376F7901E25E}"/>
              </a:ext>
            </a:extLst>
          </p:cNvPr>
          <p:cNvCxnSpPr>
            <a:stCxn id="180" idx="2"/>
            <a:endCxn id="54" idx="0"/>
          </p:cNvCxnSpPr>
          <p:nvPr/>
        </p:nvCxnSpPr>
        <p:spPr>
          <a:xfrm>
            <a:off x="7471564" y="1453314"/>
            <a:ext cx="909340" cy="4309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F30C5076-09B6-4153-9B29-104FF9B5B9B9}"/>
              </a:ext>
            </a:extLst>
          </p:cNvPr>
          <p:cNvSpPr txBox="1"/>
          <p:nvPr/>
        </p:nvSpPr>
        <p:spPr>
          <a:xfrm>
            <a:off x="192583" y="4029095"/>
            <a:ext cx="859531"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 BD1</a:t>
            </a:r>
          </a:p>
        </p:txBody>
      </p:sp>
      <p:sp>
        <p:nvSpPr>
          <p:cNvPr id="185" name="Rectangle 184">
            <a:extLst>
              <a:ext uri="{FF2B5EF4-FFF2-40B4-BE49-F238E27FC236}">
                <a16:creationId xmlns:a16="http://schemas.microsoft.com/office/drawing/2014/main" id="{09BB0CB8-49E1-4D54-A41A-5A79D80731A6}"/>
              </a:ext>
            </a:extLst>
          </p:cNvPr>
          <p:cNvSpPr/>
          <p:nvPr/>
        </p:nvSpPr>
        <p:spPr>
          <a:xfrm>
            <a:off x="-453615" y="4352875"/>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a:t>
            </a:r>
          </a:p>
        </p:txBody>
      </p:sp>
      <p:sp>
        <p:nvSpPr>
          <p:cNvPr id="190" name="Oval 189">
            <a:extLst>
              <a:ext uri="{FF2B5EF4-FFF2-40B4-BE49-F238E27FC236}">
                <a16:creationId xmlns:a16="http://schemas.microsoft.com/office/drawing/2014/main" id="{02254463-BE60-41F0-B445-87FD6A3D8258}"/>
              </a:ext>
            </a:extLst>
          </p:cNvPr>
          <p:cNvSpPr/>
          <p:nvPr/>
        </p:nvSpPr>
        <p:spPr>
          <a:xfrm>
            <a:off x="7194366" y="99723"/>
            <a:ext cx="1907007" cy="551238"/>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Not supported</a:t>
            </a:r>
          </a:p>
        </p:txBody>
      </p:sp>
      <p:sp>
        <p:nvSpPr>
          <p:cNvPr id="186" name="TextBox 185">
            <a:extLst>
              <a:ext uri="{FF2B5EF4-FFF2-40B4-BE49-F238E27FC236}">
                <a16:creationId xmlns:a16="http://schemas.microsoft.com/office/drawing/2014/main" id="{028712E5-063D-4489-A3E4-4C19079FBEA6}"/>
              </a:ext>
            </a:extLst>
          </p:cNvPr>
          <p:cNvSpPr txBox="1"/>
          <p:nvPr/>
        </p:nvSpPr>
        <p:spPr>
          <a:xfrm>
            <a:off x="6226091" y="3972429"/>
            <a:ext cx="859531" cy="276999"/>
          </a:xfrm>
          <a:prstGeom prst="rect">
            <a:avLst/>
          </a:prstGeom>
          <a:no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 BD1</a:t>
            </a:r>
          </a:p>
        </p:txBody>
      </p:sp>
      <p:sp>
        <p:nvSpPr>
          <p:cNvPr id="5" name="TextBox 4">
            <a:extLst>
              <a:ext uri="{FF2B5EF4-FFF2-40B4-BE49-F238E27FC236}">
                <a16:creationId xmlns:a16="http://schemas.microsoft.com/office/drawing/2014/main" id="{40A30089-B08E-4CBA-8F8E-7F7777246A20}"/>
              </a:ext>
            </a:extLst>
          </p:cNvPr>
          <p:cNvSpPr txBox="1"/>
          <p:nvPr/>
        </p:nvSpPr>
        <p:spPr>
          <a:xfrm>
            <a:off x="234117" y="900786"/>
            <a:ext cx="5385513"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BD configured on RL can’t be stretched to other sites on local or remote leaf </a:t>
            </a:r>
          </a:p>
        </p:txBody>
      </p:sp>
    </p:spTree>
    <p:extLst>
      <p:ext uri="{BB962C8B-B14F-4D97-AF65-F5344CB8AC3E}">
        <p14:creationId xmlns:p14="http://schemas.microsoft.com/office/powerpoint/2010/main" val="42873911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loud 117">
            <a:extLst>
              <a:ext uri="{FF2B5EF4-FFF2-40B4-BE49-F238E27FC236}">
                <a16:creationId xmlns:a16="http://schemas.microsoft.com/office/drawing/2014/main" id="{3B635AF2-B39C-4FFE-B41E-0DF12AA03CBE}"/>
              </a:ext>
            </a:extLst>
          </p:cNvPr>
          <p:cNvSpPr/>
          <p:nvPr/>
        </p:nvSpPr>
        <p:spPr>
          <a:xfrm>
            <a:off x="4343908" y="3550029"/>
            <a:ext cx="1275353" cy="47043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WAN</a:t>
            </a:r>
          </a:p>
        </p:txBody>
      </p:sp>
      <p:sp>
        <p:nvSpPr>
          <p:cNvPr id="97" name="Cloud 96"/>
          <p:cNvSpPr/>
          <p:nvPr/>
        </p:nvSpPr>
        <p:spPr>
          <a:xfrm>
            <a:off x="7526828" y="2391308"/>
            <a:ext cx="1107170"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Cloud 142"/>
          <p:cNvSpPr/>
          <p:nvPr/>
        </p:nvSpPr>
        <p:spPr>
          <a:xfrm>
            <a:off x="2914958" y="2093227"/>
            <a:ext cx="3477999" cy="7997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2513206" y="2966607"/>
            <a:ext cx="1261177" cy="705101"/>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2456755" y="2909194"/>
            <a:ext cx="1802721" cy="136918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a:endCxn id="51" idx="0"/>
          </p:cNvCxnSpPr>
          <p:nvPr/>
        </p:nvCxnSpPr>
        <p:spPr>
          <a:xfrm flipH="1">
            <a:off x="564686" y="3413812"/>
            <a:ext cx="631592"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215" y="3140331"/>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50" y="3147858"/>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25"/>
          <p:cNvSpPr/>
          <p:nvPr/>
        </p:nvSpPr>
        <p:spPr>
          <a:xfrm>
            <a:off x="851096" y="1760775"/>
            <a:ext cx="975287"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8"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4752" y="233791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08213" y="2456511"/>
            <a:ext cx="270803" cy="69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879016" y="2456511"/>
            <a:ext cx="317262" cy="68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276499" y="3031069"/>
            <a:ext cx="1291940"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5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03" y="3896364"/>
            <a:ext cx="26376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6083472" y="3100992"/>
            <a:ext cx="1285731" cy="627545"/>
            <a:chOff x="951707" y="2531095"/>
            <a:chExt cx="2937225" cy="1550750"/>
          </a:xfrm>
        </p:grpSpPr>
        <p:pic>
          <p:nvPicPr>
            <p:cNvPr id="79" name="Picture 7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p:cNvCxnSpPr>
              <a:stCxn id="81" idx="0"/>
              <a:endCxn id="8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1" idx="0"/>
              <a:endCxn id="7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0"/>
              <a:endCxn id="8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0" idx="0"/>
              <a:endCxn id="7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0"/>
              <a:endCxn id="8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0"/>
              <a:endCxn id="7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0"/>
              <a:endCxn id="7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2" idx="0"/>
              <a:endCxn id="8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ounded Rectangle 92"/>
          <p:cNvSpPr/>
          <p:nvPr/>
        </p:nvSpPr>
        <p:spPr>
          <a:xfrm>
            <a:off x="5690492" y="2972155"/>
            <a:ext cx="2025601" cy="137609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a:endCxn id="51" idx="0"/>
          </p:cNvCxnSpPr>
          <p:nvPr/>
        </p:nvCxnSpPr>
        <p:spPr>
          <a:xfrm flipH="1">
            <a:off x="564686" y="3413812"/>
            <a:ext cx="43527"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510285" y="3793711"/>
            <a:ext cx="233329" cy="6860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96" name="TextBox 95"/>
          <p:cNvSpPr txBox="1"/>
          <p:nvPr/>
        </p:nvSpPr>
        <p:spPr>
          <a:xfrm>
            <a:off x="865091" y="1929398"/>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00" name="TextBox 99"/>
          <p:cNvSpPr txBox="1"/>
          <p:nvPr/>
        </p:nvSpPr>
        <p:spPr>
          <a:xfrm>
            <a:off x="7671854" y="2619634"/>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33" y="176077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168" y="1768302"/>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155"/>
          <p:cNvSpPr/>
          <p:nvPr/>
        </p:nvSpPr>
        <p:spPr>
          <a:xfrm>
            <a:off x="7021287" y="1013590"/>
            <a:ext cx="1797960" cy="1210928"/>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8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4723" y="1071595"/>
            <a:ext cx="249510" cy="33528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4764" y="239929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7739055" y="2034256"/>
            <a:ext cx="184062"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83" idx="0"/>
            <a:endCxn id="147" idx="2"/>
          </p:cNvCxnSpPr>
          <p:nvPr/>
        </p:nvCxnSpPr>
        <p:spPr>
          <a:xfrm flipV="1">
            <a:off x="7944293" y="2034256"/>
            <a:ext cx="404003"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stCxn id="148" idx="0"/>
            <a:endCxn id="181" idx="2"/>
          </p:cNvCxnSpPr>
          <p:nvPr/>
        </p:nvCxnSpPr>
        <p:spPr>
          <a:xfrm flipV="1">
            <a:off x="7760231" y="1406875"/>
            <a:ext cx="279247" cy="361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181" idx="2"/>
            <a:endCxn id="147" idx="0"/>
          </p:cNvCxnSpPr>
          <p:nvPr/>
        </p:nvCxnSpPr>
        <p:spPr>
          <a:xfrm>
            <a:off x="8039478" y="1406875"/>
            <a:ext cx="308818" cy="353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7929961" y="1468864"/>
            <a:ext cx="249510" cy="49834"/>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5" name="Rectangle 184"/>
          <p:cNvSpPr/>
          <p:nvPr/>
        </p:nvSpPr>
        <p:spPr>
          <a:xfrm>
            <a:off x="1863913" y="43250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a:t>
            </a:r>
          </a:p>
        </p:txBody>
      </p:sp>
      <p:sp>
        <p:nvSpPr>
          <p:cNvPr id="187" name="Rectangle 186"/>
          <p:cNvSpPr/>
          <p:nvPr/>
        </p:nvSpPr>
        <p:spPr>
          <a:xfrm>
            <a:off x="5371284" y="435494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sp>
        <p:nvSpPr>
          <p:cNvPr id="188" name="Rectangle 187"/>
          <p:cNvSpPr/>
          <p:nvPr/>
        </p:nvSpPr>
        <p:spPr>
          <a:xfrm>
            <a:off x="-400583" y="437941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a:t>
            </a:r>
          </a:p>
        </p:txBody>
      </p:sp>
      <p:sp>
        <p:nvSpPr>
          <p:cNvPr id="189" name="Rectangle 188"/>
          <p:cNvSpPr/>
          <p:nvPr/>
        </p:nvSpPr>
        <p:spPr>
          <a:xfrm>
            <a:off x="6776728" y="56973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pic>
        <p:nvPicPr>
          <p:cNvPr id="145"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17107" y="23710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6" name="Straight Connector 145"/>
          <p:cNvCxnSpPr>
            <a:stCxn id="145" idx="2"/>
            <a:endCxn id="25" idx="0"/>
          </p:cNvCxnSpPr>
          <p:nvPr/>
        </p:nvCxnSpPr>
        <p:spPr>
          <a:xfrm flipH="1">
            <a:off x="608213" y="2523372"/>
            <a:ext cx="788423" cy="62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5" idx="2"/>
            <a:endCxn id="24" idx="0"/>
          </p:cNvCxnSpPr>
          <p:nvPr/>
        </p:nvCxnSpPr>
        <p:spPr>
          <a:xfrm flipH="1">
            <a:off x="1196278" y="2523372"/>
            <a:ext cx="200358" cy="616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0"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46958" y="2179804"/>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33949" y="260959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96" name="Straight Connector 195"/>
          <p:cNvCxnSpPr>
            <a:stCxn id="157" idx="3"/>
            <a:endCxn id="182" idx="1"/>
          </p:cNvCxnSpPr>
          <p:nvPr/>
        </p:nvCxnSpPr>
        <p:spPr>
          <a:xfrm>
            <a:off x="6466729" y="2480588"/>
            <a:ext cx="867220" cy="205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4"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7632" y="250531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7"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07672" y="240443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stCxn id="9" idx="0"/>
            <a:endCxn id="154" idx="2"/>
          </p:cNvCxnSpPr>
          <p:nvPr/>
        </p:nvCxnSpPr>
        <p:spPr>
          <a:xfrm flipH="1" flipV="1">
            <a:off x="2987161" y="2657622"/>
            <a:ext cx="75325" cy="308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54" idx="2"/>
            <a:endCxn id="4" idx="0"/>
          </p:cNvCxnSpPr>
          <p:nvPr/>
        </p:nvCxnSpPr>
        <p:spPr>
          <a:xfrm>
            <a:off x="2987161" y="2657622"/>
            <a:ext cx="306967" cy="315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84" idx="0"/>
            <a:endCxn id="157" idx="2"/>
          </p:cNvCxnSpPr>
          <p:nvPr/>
        </p:nvCxnSpPr>
        <p:spPr>
          <a:xfrm flipH="1" flipV="1">
            <a:off x="6287201" y="2556742"/>
            <a:ext cx="356244" cy="54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7" idx="2"/>
            <a:endCxn id="79" idx="0"/>
          </p:cNvCxnSpPr>
          <p:nvPr/>
        </p:nvCxnSpPr>
        <p:spPr>
          <a:xfrm>
            <a:off x="6287201" y="2556742"/>
            <a:ext cx="592396" cy="5503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endCxn id="154" idx="1"/>
          </p:cNvCxnSpPr>
          <p:nvPr/>
        </p:nvCxnSpPr>
        <p:spPr>
          <a:xfrm>
            <a:off x="1894548" y="2258071"/>
            <a:ext cx="913084" cy="32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Left-Right Arrow 150"/>
          <p:cNvSpPr/>
          <p:nvPr/>
        </p:nvSpPr>
        <p:spPr>
          <a:xfrm>
            <a:off x="807941" y="327287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Left-Right Arrow 151"/>
          <p:cNvSpPr/>
          <p:nvPr/>
        </p:nvSpPr>
        <p:spPr>
          <a:xfrm>
            <a:off x="7960412" y="188862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itle 1"/>
          <p:cNvSpPr>
            <a:spLocks noGrp="1"/>
          </p:cNvSpPr>
          <p:nvPr>
            <p:ph type="title" idx="4294967295"/>
          </p:nvPr>
        </p:nvSpPr>
        <p:spPr>
          <a:xfrm>
            <a:off x="0" y="188913"/>
            <a:ext cx="8915400" cy="434975"/>
          </a:xfrm>
        </p:spPr>
        <p:txBody>
          <a:bodyPr/>
          <a:lstStyle/>
          <a:p>
            <a:r>
              <a:rPr lang="en-US" dirty="0"/>
              <a:t>Inter-site L3out with ACI Multi-Site</a:t>
            </a:r>
          </a:p>
        </p:txBody>
      </p:sp>
      <p:grpSp>
        <p:nvGrpSpPr>
          <p:cNvPr id="159" name="Group 158"/>
          <p:cNvGrpSpPr/>
          <p:nvPr/>
        </p:nvGrpSpPr>
        <p:grpSpPr>
          <a:xfrm>
            <a:off x="3755254" y="3994803"/>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4369" y="4406604"/>
            <a:ext cx="724112" cy="403697"/>
          </a:xfrm>
          <a:prstGeom prst="rect">
            <a:avLst/>
          </a:prstGeom>
        </p:spPr>
      </p:pic>
      <p:grpSp>
        <p:nvGrpSpPr>
          <p:cNvPr id="265" name="Group 264"/>
          <p:cNvGrpSpPr/>
          <p:nvPr/>
        </p:nvGrpSpPr>
        <p:grpSpPr>
          <a:xfrm>
            <a:off x="5785530" y="4071633"/>
            <a:ext cx="340800" cy="246582"/>
            <a:chOff x="614534" y="2759311"/>
            <a:chExt cx="1043267" cy="871763"/>
          </a:xfrm>
        </p:grpSpPr>
        <p:grpSp>
          <p:nvGrpSpPr>
            <p:cNvPr id="266" name="Shape 314"/>
            <p:cNvGrpSpPr/>
            <p:nvPr/>
          </p:nvGrpSpPr>
          <p:grpSpPr>
            <a:xfrm>
              <a:off x="614534" y="2759311"/>
              <a:ext cx="618543" cy="670935"/>
              <a:chOff x="1853" y="592"/>
              <a:chExt cx="2052" cy="2052"/>
            </a:xfrm>
          </p:grpSpPr>
          <p:sp>
            <p:nvSpPr>
              <p:cNvPr id="2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7" name="Shape 314"/>
            <p:cNvGrpSpPr/>
            <p:nvPr/>
          </p:nvGrpSpPr>
          <p:grpSpPr>
            <a:xfrm>
              <a:off x="838797" y="2850027"/>
              <a:ext cx="618543" cy="670935"/>
              <a:chOff x="1853" y="592"/>
              <a:chExt cx="2052" cy="2052"/>
            </a:xfrm>
          </p:grpSpPr>
          <p:sp>
            <p:nvSpPr>
              <p:cNvPr id="2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8" name="Shape 314"/>
            <p:cNvGrpSpPr/>
            <p:nvPr/>
          </p:nvGrpSpPr>
          <p:grpSpPr>
            <a:xfrm>
              <a:off x="1039258" y="2960139"/>
              <a:ext cx="618543" cy="670935"/>
              <a:chOff x="1853" y="592"/>
              <a:chExt cx="2052" cy="2052"/>
            </a:xfrm>
          </p:grpSpPr>
          <p:sp>
            <p:nvSpPr>
              <p:cNvPr id="26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302" name="Straight Arrow Connector 301"/>
          <p:cNvCxnSpPr>
            <a:cxnSpLocks/>
            <a:endCxn id="264" idx="1"/>
          </p:cNvCxnSpPr>
          <p:nvPr/>
        </p:nvCxnSpPr>
        <p:spPr>
          <a:xfrm>
            <a:off x="4049922" y="4287069"/>
            <a:ext cx="554447" cy="321384"/>
          </a:xfrm>
          <a:prstGeom prst="straightConnector1">
            <a:avLst/>
          </a:prstGeom>
          <a:noFill/>
          <a:ln w="9525" cap="flat" cmpd="sng" algn="ctr">
            <a:solidFill>
              <a:schemeClr val="tx2"/>
            </a:solidFill>
            <a:prstDash val="solid"/>
            <a:headEnd type="triangle"/>
            <a:tailEnd type="triangle"/>
          </a:ln>
          <a:effectLst/>
        </p:spPr>
      </p:cxnSp>
      <p:cxnSp>
        <p:nvCxnSpPr>
          <p:cNvPr id="304" name="Straight Arrow Connector 303"/>
          <p:cNvCxnSpPr>
            <a:cxnSpLocks/>
            <a:endCxn id="264" idx="3"/>
          </p:cNvCxnSpPr>
          <p:nvPr/>
        </p:nvCxnSpPr>
        <p:spPr>
          <a:xfrm flipH="1">
            <a:off x="5328481" y="4284088"/>
            <a:ext cx="574028" cy="324365"/>
          </a:xfrm>
          <a:prstGeom prst="straightConnector1">
            <a:avLst/>
          </a:prstGeom>
          <a:noFill/>
          <a:ln w="9525" cap="flat" cmpd="sng" algn="ctr">
            <a:solidFill>
              <a:schemeClr val="tx2"/>
            </a:solidFill>
            <a:prstDash val="solid"/>
            <a:headEnd type="triangle"/>
            <a:tailEnd type="triangle"/>
          </a:ln>
          <a:effectLst/>
        </p:spPr>
      </p:cxnSp>
      <p:sp>
        <p:nvSpPr>
          <p:cNvPr id="230" name="Oval 229">
            <a:extLst>
              <a:ext uri="{FF2B5EF4-FFF2-40B4-BE49-F238E27FC236}">
                <a16:creationId xmlns:a16="http://schemas.microsoft.com/office/drawing/2014/main" id="{2F9CB83E-2441-4548-9D85-027B601A89DC}"/>
              </a:ext>
            </a:extLst>
          </p:cNvPr>
          <p:cNvSpPr/>
          <p:nvPr/>
        </p:nvSpPr>
        <p:spPr>
          <a:xfrm>
            <a:off x="7421200" y="27927"/>
            <a:ext cx="1680173" cy="346773"/>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ACI 4.2</a:t>
            </a:r>
          </a:p>
        </p:txBody>
      </p:sp>
      <p:pic>
        <p:nvPicPr>
          <p:cNvPr id="261" name="Picture 93" descr="Device_router_3057_RGB.png">
            <a:extLst>
              <a:ext uri="{FF2B5EF4-FFF2-40B4-BE49-F238E27FC236}">
                <a16:creationId xmlns:a16="http://schemas.microsoft.com/office/drawing/2014/main" id="{27172D88-E904-4F58-B36A-C637F7FF0C4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49168" y="380071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8" name="Straight Connector 57">
            <a:extLst>
              <a:ext uri="{FF2B5EF4-FFF2-40B4-BE49-F238E27FC236}">
                <a16:creationId xmlns:a16="http://schemas.microsoft.com/office/drawing/2014/main" id="{F22213E9-A156-48FA-BD4E-B4A07D61BA55}"/>
              </a:ext>
            </a:extLst>
          </p:cNvPr>
          <p:cNvCxnSpPr>
            <a:stCxn id="8" idx="2"/>
            <a:endCxn id="261" idx="0"/>
          </p:cNvCxnSpPr>
          <p:nvPr/>
        </p:nvCxnSpPr>
        <p:spPr>
          <a:xfrm>
            <a:off x="3325481" y="3664709"/>
            <a:ext cx="713452" cy="13601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81D546-943F-481D-BB9F-A09B139F669F}"/>
              </a:ext>
            </a:extLst>
          </p:cNvPr>
          <p:cNvCxnSpPr>
            <a:stCxn id="261" idx="0"/>
            <a:endCxn id="7" idx="2"/>
          </p:cNvCxnSpPr>
          <p:nvPr/>
        </p:nvCxnSpPr>
        <p:spPr>
          <a:xfrm flipH="1" flipV="1">
            <a:off x="3665785" y="3671708"/>
            <a:ext cx="373148" cy="12901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62" name="Picture 93" descr="Device_router_3057_RGB.png">
            <a:extLst>
              <a:ext uri="{FF2B5EF4-FFF2-40B4-BE49-F238E27FC236}">
                <a16:creationId xmlns:a16="http://schemas.microsoft.com/office/drawing/2014/main" id="{D15B216D-E236-4DD8-95CE-7505A73E92E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19284" y="384018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2" name="Straight Connector 61">
            <a:extLst>
              <a:ext uri="{FF2B5EF4-FFF2-40B4-BE49-F238E27FC236}">
                <a16:creationId xmlns:a16="http://schemas.microsoft.com/office/drawing/2014/main" id="{AC437053-DF4F-4874-B819-F1CAFF58AA76}"/>
              </a:ext>
            </a:extLst>
          </p:cNvPr>
          <p:cNvCxnSpPr>
            <a:stCxn id="262" idx="0"/>
            <a:endCxn id="81" idx="2"/>
          </p:cNvCxnSpPr>
          <p:nvPr/>
        </p:nvCxnSpPr>
        <p:spPr>
          <a:xfrm flipV="1">
            <a:off x="5909049" y="3721516"/>
            <a:ext cx="285136" cy="11867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CDC55F-385D-40AF-94A3-482C552DE629}"/>
              </a:ext>
            </a:extLst>
          </p:cNvPr>
          <p:cNvCxnSpPr>
            <a:stCxn id="262" idx="0"/>
            <a:endCxn id="80" idx="2"/>
          </p:cNvCxnSpPr>
          <p:nvPr/>
        </p:nvCxnSpPr>
        <p:spPr>
          <a:xfrm flipV="1">
            <a:off x="5909049" y="3722308"/>
            <a:ext cx="600523" cy="1178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3CDF0D9-2829-4C7C-8A77-085F687F57C5}"/>
              </a:ext>
            </a:extLst>
          </p:cNvPr>
          <p:cNvSpPr txBox="1"/>
          <p:nvPr/>
        </p:nvSpPr>
        <p:spPr>
          <a:xfrm>
            <a:off x="3709772" y="3564579"/>
            <a:ext cx="450764" cy="215444"/>
          </a:xfrm>
          <a:prstGeom prst="rect">
            <a:avLst/>
          </a:prstGeom>
          <a:noFill/>
        </p:spPr>
        <p:txBody>
          <a:bodyPr wrap="none" rtlCol="0">
            <a:spAutoFit/>
          </a:bodyPr>
          <a:lstStyle/>
          <a:p>
            <a:r>
              <a:rPr lang="en-US" sz="800" dirty="0">
                <a:latin typeface="+mn-lt"/>
              </a:rPr>
              <a:t>L3out</a:t>
            </a:r>
          </a:p>
        </p:txBody>
      </p:sp>
      <p:sp>
        <p:nvSpPr>
          <p:cNvPr id="263" name="TextBox 262">
            <a:extLst>
              <a:ext uri="{FF2B5EF4-FFF2-40B4-BE49-F238E27FC236}">
                <a16:creationId xmlns:a16="http://schemas.microsoft.com/office/drawing/2014/main" id="{BBE7349C-8118-490F-897E-9CCB82144667}"/>
              </a:ext>
            </a:extLst>
          </p:cNvPr>
          <p:cNvSpPr txBox="1"/>
          <p:nvPr/>
        </p:nvSpPr>
        <p:spPr>
          <a:xfrm>
            <a:off x="5714014" y="3537439"/>
            <a:ext cx="450764" cy="215444"/>
          </a:xfrm>
          <a:prstGeom prst="rect">
            <a:avLst/>
          </a:prstGeom>
          <a:noFill/>
        </p:spPr>
        <p:txBody>
          <a:bodyPr wrap="none" rtlCol="0">
            <a:spAutoFit/>
          </a:bodyPr>
          <a:lstStyle/>
          <a:p>
            <a:r>
              <a:rPr lang="en-US" sz="800" dirty="0">
                <a:latin typeface="+mn-lt"/>
              </a:rPr>
              <a:t>L3out</a:t>
            </a:r>
          </a:p>
        </p:txBody>
      </p:sp>
      <p:sp>
        <p:nvSpPr>
          <p:cNvPr id="98" name="Rectangle 97">
            <a:extLst>
              <a:ext uri="{FF2B5EF4-FFF2-40B4-BE49-F238E27FC236}">
                <a16:creationId xmlns:a16="http://schemas.microsoft.com/office/drawing/2014/main" id="{7A7C19D3-799C-4CDA-B2A7-378B013C2518}"/>
              </a:ext>
            </a:extLst>
          </p:cNvPr>
          <p:cNvSpPr/>
          <p:nvPr/>
        </p:nvSpPr>
        <p:spPr>
          <a:xfrm>
            <a:off x="152329" y="652103"/>
            <a:ext cx="5870410" cy="288330"/>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latin typeface="Arial" panose="020B0604020202020204" pitchFamily="34" charset="0"/>
                <a:cs typeface="Arial" panose="020B0604020202020204" pitchFamily="34" charset="0"/>
              </a:rPr>
              <a:t>Endpoint (EPG) from ACI site1 is using L3out of ACI site2</a:t>
            </a:r>
          </a:p>
        </p:txBody>
      </p:sp>
      <p:pic>
        <p:nvPicPr>
          <p:cNvPr id="303" name="Picture 11" descr="C:\Users\ecoffey\AppData\Local\Temp\Rar$DRa0.324\30072_Device_server_default_64.png">
            <a:extLst>
              <a:ext uri="{FF2B5EF4-FFF2-40B4-BE49-F238E27FC236}">
                <a16:creationId xmlns:a16="http://schemas.microsoft.com/office/drawing/2014/main" id="{6F6D7AA7-E9D1-4A42-BFE6-64F0C0AE5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13" y="3884245"/>
            <a:ext cx="201094" cy="277988"/>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11" descr="C:\Users\ecoffey\AppData\Local\Temp\Rar$DRa0.324\30072_Device_server_default_64.png">
            <a:extLst>
              <a:ext uri="{FF2B5EF4-FFF2-40B4-BE49-F238E27FC236}">
                <a16:creationId xmlns:a16="http://schemas.microsoft.com/office/drawing/2014/main" id="{D74B6E40-589B-4EB5-AB61-213DCFF3E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695" y="3889607"/>
            <a:ext cx="201094" cy="277988"/>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a:extLst>
              <a:ext uri="{FF2B5EF4-FFF2-40B4-BE49-F238E27FC236}">
                <a16:creationId xmlns:a16="http://schemas.microsoft.com/office/drawing/2014/main" id="{09AA15AA-835D-4FB8-9D8B-918B3B6D16E4}"/>
              </a:ext>
            </a:extLst>
          </p:cNvPr>
          <p:cNvCxnSpPr>
            <a:stCxn id="6" idx="2"/>
            <a:endCxn id="303" idx="0"/>
          </p:cNvCxnSpPr>
          <p:nvPr/>
        </p:nvCxnSpPr>
        <p:spPr>
          <a:xfrm>
            <a:off x="2621805" y="3663820"/>
            <a:ext cx="117555" cy="2204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D5C0D92-EFD6-4FEC-960F-0D7F5EFE36F0}"/>
              </a:ext>
            </a:extLst>
          </p:cNvPr>
          <p:cNvCxnSpPr>
            <a:stCxn id="303" idx="0"/>
            <a:endCxn id="5" idx="2"/>
          </p:cNvCxnSpPr>
          <p:nvPr/>
        </p:nvCxnSpPr>
        <p:spPr>
          <a:xfrm flipV="1">
            <a:off x="2739360" y="3664709"/>
            <a:ext cx="191809" cy="2195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391D75A-E2DD-420A-894E-E90930AF988A}"/>
              </a:ext>
            </a:extLst>
          </p:cNvPr>
          <p:cNvCxnSpPr>
            <a:stCxn id="83" idx="2"/>
            <a:endCxn id="305" idx="0"/>
          </p:cNvCxnSpPr>
          <p:nvPr/>
        </p:nvCxnSpPr>
        <p:spPr>
          <a:xfrm>
            <a:off x="6911560" y="3722308"/>
            <a:ext cx="218682" cy="16729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601C3B4-2318-4ADE-9E9E-BA3296B2A799}"/>
              </a:ext>
            </a:extLst>
          </p:cNvPr>
          <p:cNvCxnSpPr>
            <a:stCxn id="305" idx="0"/>
            <a:endCxn id="82" idx="2"/>
          </p:cNvCxnSpPr>
          <p:nvPr/>
        </p:nvCxnSpPr>
        <p:spPr>
          <a:xfrm flipV="1">
            <a:off x="7130242" y="3728537"/>
            <a:ext cx="128248" cy="16107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031742EE-366B-4B83-94B3-7DC249613C3C}"/>
              </a:ext>
            </a:extLst>
          </p:cNvPr>
          <p:cNvSpPr/>
          <p:nvPr/>
        </p:nvSpPr>
        <p:spPr>
          <a:xfrm>
            <a:off x="2660878" y="3793710"/>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307" name="Oval 306">
            <a:extLst>
              <a:ext uri="{FF2B5EF4-FFF2-40B4-BE49-F238E27FC236}">
                <a16:creationId xmlns:a16="http://schemas.microsoft.com/office/drawing/2014/main" id="{7743F8BE-073F-40C0-92A1-1D8F882CCA8F}"/>
              </a:ext>
            </a:extLst>
          </p:cNvPr>
          <p:cNvSpPr/>
          <p:nvPr/>
        </p:nvSpPr>
        <p:spPr>
          <a:xfrm>
            <a:off x="7045761" y="3815558"/>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308" name="Picture 93" descr="Device_router_3057_RGB.png">
            <a:extLst>
              <a:ext uri="{FF2B5EF4-FFF2-40B4-BE49-F238E27FC236}">
                <a16:creationId xmlns:a16="http://schemas.microsoft.com/office/drawing/2014/main" id="{212FE42D-A9D0-495D-9DED-475740E44F0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6406" y="4008614"/>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2" name="Straight Connector 121">
            <a:extLst>
              <a:ext uri="{FF2B5EF4-FFF2-40B4-BE49-F238E27FC236}">
                <a16:creationId xmlns:a16="http://schemas.microsoft.com/office/drawing/2014/main" id="{D6EFE1FD-4167-4B5A-AC41-F8D4FD581098}"/>
              </a:ext>
            </a:extLst>
          </p:cNvPr>
          <p:cNvCxnSpPr>
            <a:stCxn id="25" idx="2"/>
            <a:endCxn id="308" idx="0"/>
          </p:cNvCxnSpPr>
          <p:nvPr/>
        </p:nvCxnSpPr>
        <p:spPr>
          <a:xfrm>
            <a:off x="608213" y="3413812"/>
            <a:ext cx="577722"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3D1A7E-DD6D-4F07-BFAA-68A50D6E7367}"/>
              </a:ext>
            </a:extLst>
          </p:cNvPr>
          <p:cNvCxnSpPr>
            <a:stCxn id="308" idx="0"/>
            <a:endCxn id="24" idx="2"/>
          </p:cNvCxnSpPr>
          <p:nvPr/>
        </p:nvCxnSpPr>
        <p:spPr>
          <a:xfrm flipV="1">
            <a:off x="1185935" y="3413812"/>
            <a:ext cx="10343"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309" name="Picture 93" descr="Device_router_3057_RGB.png">
            <a:extLst>
              <a:ext uri="{FF2B5EF4-FFF2-40B4-BE49-F238E27FC236}">
                <a16:creationId xmlns:a16="http://schemas.microsoft.com/office/drawing/2014/main" id="{1A57C408-E413-4DFD-BBF6-9BB9A42B3FB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259427" y="1177557"/>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6" name="Straight Connector 125">
            <a:extLst>
              <a:ext uri="{FF2B5EF4-FFF2-40B4-BE49-F238E27FC236}">
                <a16:creationId xmlns:a16="http://schemas.microsoft.com/office/drawing/2014/main" id="{C9F0ECAA-DAD2-43A1-AE57-C348ACABEDE7}"/>
              </a:ext>
            </a:extLst>
          </p:cNvPr>
          <p:cNvCxnSpPr>
            <a:stCxn id="309" idx="2"/>
            <a:endCxn id="148" idx="0"/>
          </p:cNvCxnSpPr>
          <p:nvPr/>
        </p:nvCxnSpPr>
        <p:spPr>
          <a:xfrm>
            <a:off x="7438956" y="1329866"/>
            <a:ext cx="321275" cy="4384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6830C49-1866-411C-970D-F3ADFE0D7047}"/>
              </a:ext>
            </a:extLst>
          </p:cNvPr>
          <p:cNvCxnSpPr>
            <a:stCxn id="309" idx="2"/>
            <a:endCxn id="147" idx="0"/>
          </p:cNvCxnSpPr>
          <p:nvPr/>
        </p:nvCxnSpPr>
        <p:spPr>
          <a:xfrm>
            <a:off x="7438956" y="1329866"/>
            <a:ext cx="909340" cy="4309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10" name="Freeform: Shape 309">
            <a:extLst>
              <a:ext uri="{FF2B5EF4-FFF2-40B4-BE49-F238E27FC236}">
                <a16:creationId xmlns:a16="http://schemas.microsoft.com/office/drawing/2014/main" id="{F5954B69-6E35-4441-BF05-F29887EE7D42}"/>
              </a:ext>
            </a:extLst>
          </p:cNvPr>
          <p:cNvSpPr/>
          <p:nvPr/>
        </p:nvSpPr>
        <p:spPr>
          <a:xfrm>
            <a:off x="2770414" y="2346348"/>
            <a:ext cx="3769915" cy="1567066"/>
          </a:xfrm>
          <a:custGeom>
            <a:avLst/>
            <a:gdLst>
              <a:gd name="connsiteX0" fmla="*/ 0 w 3769915"/>
              <a:gd name="connsiteY0" fmla="*/ 1567066 h 1567066"/>
              <a:gd name="connsiteX1" fmla="*/ 326572 w 3769915"/>
              <a:gd name="connsiteY1" fmla="*/ 772409 h 1567066"/>
              <a:gd name="connsiteX2" fmla="*/ 332015 w 3769915"/>
              <a:gd name="connsiteY2" fmla="*/ 195466 h 1567066"/>
              <a:gd name="connsiteX3" fmla="*/ 3548743 w 3769915"/>
              <a:gd name="connsiteY3" fmla="*/ 86609 h 1567066"/>
              <a:gd name="connsiteX4" fmla="*/ 3401786 w 3769915"/>
              <a:gd name="connsiteY4" fmla="*/ 1398338 h 1567066"/>
              <a:gd name="connsiteX5" fmla="*/ 2699657 w 3769915"/>
              <a:gd name="connsiteY5" fmla="*/ 1523523 h 1567066"/>
              <a:gd name="connsiteX6" fmla="*/ 2699657 w 3769915"/>
              <a:gd name="connsiteY6" fmla="*/ 1523523 h 156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9915" h="1567066">
                <a:moveTo>
                  <a:pt x="0" y="1567066"/>
                </a:moveTo>
                <a:cubicBezTo>
                  <a:pt x="135618" y="1284037"/>
                  <a:pt x="271236" y="1001009"/>
                  <a:pt x="326572" y="772409"/>
                </a:cubicBezTo>
                <a:cubicBezTo>
                  <a:pt x="381908" y="543809"/>
                  <a:pt x="-205013" y="309766"/>
                  <a:pt x="332015" y="195466"/>
                </a:cubicBezTo>
                <a:cubicBezTo>
                  <a:pt x="869043" y="81166"/>
                  <a:pt x="3037115" y="-113870"/>
                  <a:pt x="3548743" y="86609"/>
                </a:cubicBezTo>
                <a:cubicBezTo>
                  <a:pt x="4060371" y="287088"/>
                  <a:pt x="3543300" y="1158852"/>
                  <a:pt x="3401786" y="1398338"/>
                </a:cubicBezTo>
                <a:cubicBezTo>
                  <a:pt x="3260272" y="1637824"/>
                  <a:pt x="2699657" y="1523523"/>
                  <a:pt x="2699657" y="1523523"/>
                </a:cubicBezTo>
                <a:lnTo>
                  <a:pt x="2699657" y="1523523"/>
                </a:ln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855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loud 117">
            <a:extLst>
              <a:ext uri="{FF2B5EF4-FFF2-40B4-BE49-F238E27FC236}">
                <a16:creationId xmlns:a16="http://schemas.microsoft.com/office/drawing/2014/main" id="{3B635AF2-B39C-4FFE-B41E-0DF12AA03CBE}"/>
              </a:ext>
            </a:extLst>
          </p:cNvPr>
          <p:cNvSpPr/>
          <p:nvPr/>
        </p:nvSpPr>
        <p:spPr>
          <a:xfrm>
            <a:off x="4343908" y="3550029"/>
            <a:ext cx="1275353" cy="47043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WAN</a:t>
            </a:r>
          </a:p>
        </p:txBody>
      </p:sp>
      <p:sp>
        <p:nvSpPr>
          <p:cNvPr id="97" name="Cloud 96"/>
          <p:cNvSpPr/>
          <p:nvPr/>
        </p:nvSpPr>
        <p:spPr>
          <a:xfrm>
            <a:off x="7526828" y="2391308"/>
            <a:ext cx="1107170"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43" name="Cloud 142"/>
          <p:cNvSpPr/>
          <p:nvPr/>
        </p:nvSpPr>
        <p:spPr>
          <a:xfrm>
            <a:off x="2914958" y="2093227"/>
            <a:ext cx="3477999" cy="79978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IP Network</a:t>
            </a:r>
          </a:p>
        </p:txBody>
      </p:sp>
      <p:grpSp>
        <p:nvGrpSpPr>
          <p:cNvPr id="3" name="Group 2"/>
          <p:cNvGrpSpPr/>
          <p:nvPr/>
        </p:nvGrpSpPr>
        <p:grpSpPr>
          <a:xfrm>
            <a:off x="2513206" y="2966607"/>
            <a:ext cx="1261177" cy="705101"/>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2456755" y="2909194"/>
            <a:ext cx="1802721" cy="136918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a:endCxn id="51" idx="0"/>
          </p:cNvCxnSpPr>
          <p:nvPr/>
        </p:nvCxnSpPr>
        <p:spPr>
          <a:xfrm flipH="1">
            <a:off x="564686" y="3413812"/>
            <a:ext cx="631592"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215" y="3140331"/>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50" y="3147858"/>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25"/>
          <p:cNvSpPr/>
          <p:nvPr/>
        </p:nvSpPr>
        <p:spPr>
          <a:xfrm>
            <a:off x="851096" y="1760775"/>
            <a:ext cx="975287"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8"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4752" y="233791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08213" y="2456511"/>
            <a:ext cx="270803" cy="69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879016" y="2456511"/>
            <a:ext cx="317262" cy="68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276499" y="3031069"/>
            <a:ext cx="1291940"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5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03" y="3896364"/>
            <a:ext cx="26376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6083472" y="3100992"/>
            <a:ext cx="1285731" cy="627545"/>
            <a:chOff x="951707" y="2531095"/>
            <a:chExt cx="2937225" cy="1550750"/>
          </a:xfrm>
        </p:grpSpPr>
        <p:pic>
          <p:nvPicPr>
            <p:cNvPr id="79" name="Picture 7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p:cNvCxnSpPr>
              <a:stCxn id="81" idx="0"/>
              <a:endCxn id="8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1" idx="0"/>
              <a:endCxn id="7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0"/>
              <a:endCxn id="8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0" idx="0"/>
              <a:endCxn id="7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0"/>
              <a:endCxn id="8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0"/>
              <a:endCxn id="7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0"/>
              <a:endCxn id="7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2" idx="0"/>
              <a:endCxn id="8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ounded Rectangle 92"/>
          <p:cNvSpPr/>
          <p:nvPr/>
        </p:nvSpPr>
        <p:spPr>
          <a:xfrm>
            <a:off x="5690492" y="2972155"/>
            <a:ext cx="2025601" cy="137609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a:endCxn id="51" idx="0"/>
          </p:cNvCxnSpPr>
          <p:nvPr/>
        </p:nvCxnSpPr>
        <p:spPr>
          <a:xfrm flipH="1">
            <a:off x="564686" y="3413812"/>
            <a:ext cx="43527"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510285" y="3793711"/>
            <a:ext cx="233329" cy="6860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96" name="TextBox 95"/>
          <p:cNvSpPr txBox="1"/>
          <p:nvPr/>
        </p:nvSpPr>
        <p:spPr>
          <a:xfrm>
            <a:off x="865091" y="1929398"/>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00" name="TextBox 99"/>
          <p:cNvSpPr txBox="1"/>
          <p:nvPr/>
        </p:nvSpPr>
        <p:spPr>
          <a:xfrm>
            <a:off x="7671854" y="2619634"/>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33" y="176077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168" y="1768302"/>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155"/>
          <p:cNvSpPr/>
          <p:nvPr/>
        </p:nvSpPr>
        <p:spPr>
          <a:xfrm>
            <a:off x="7021287" y="1202170"/>
            <a:ext cx="1797960" cy="102234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8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5228" y="1257684"/>
            <a:ext cx="249510" cy="33528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4764" y="239929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7739055" y="2034256"/>
            <a:ext cx="184062"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83" idx="0"/>
            <a:endCxn id="147" idx="2"/>
          </p:cNvCxnSpPr>
          <p:nvPr/>
        </p:nvCxnSpPr>
        <p:spPr>
          <a:xfrm flipV="1">
            <a:off x="7944293" y="2034256"/>
            <a:ext cx="404003"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stCxn id="148" idx="0"/>
            <a:endCxn id="181" idx="2"/>
          </p:cNvCxnSpPr>
          <p:nvPr/>
        </p:nvCxnSpPr>
        <p:spPr>
          <a:xfrm flipV="1">
            <a:off x="7760231" y="1592964"/>
            <a:ext cx="789752" cy="175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181" idx="2"/>
            <a:endCxn id="147" idx="0"/>
          </p:cNvCxnSpPr>
          <p:nvPr/>
        </p:nvCxnSpPr>
        <p:spPr>
          <a:xfrm flipH="1">
            <a:off x="8348296" y="1592964"/>
            <a:ext cx="201687" cy="167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8300473" y="1615536"/>
            <a:ext cx="249510" cy="49834"/>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5" name="Rectangle 184"/>
          <p:cNvSpPr/>
          <p:nvPr/>
        </p:nvSpPr>
        <p:spPr>
          <a:xfrm>
            <a:off x="1863913" y="43250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a:t>
            </a:r>
          </a:p>
        </p:txBody>
      </p:sp>
      <p:sp>
        <p:nvSpPr>
          <p:cNvPr id="187" name="Rectangle 186"/>
          <p:cNvSpPr/>
          <p:nvPr/>
        </p:nvSpPr>
        <p:spPr>
          <a:xfrm>
            <a:off x="5371284" y="435494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sp>
        <p:nvSpPr>
          <p:cNvPr id="188" name="Rectangle 187"/>
          <p:cNvSpPr/>
          <p:nvPr/>
        </p:nvSpPr>
        <p:spPr>
          <a:xfrm>
            <a:off x="-400583" y="437941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a:t>
            </a:r>
          </a:p>
        </p:txBody>
      </p:sp>
      <p:sp>
        <p:nvSpPr>
          <p:cNvPr id="189" name="Rectangle 188"/>
          <p:cNvSpPr/>
          <p:nvPr/>
        </p:nvSpPr>
        <p:spPr>
          <a:xfrm>
            <a:off x="6767602" y="771283"/>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pic>
        <p:nvPicPr>
          <p:cNvPr id="150"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46958" y="2179804"/>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33949" y="260959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96" name="Straight Connector 195"/>
          <p:cNvCxnSpPr>
            <a:stCxn id="157" idx="3"/>
            <a:endCxn id="182" idx="1"/>
          </p:cNvCxnSpPr>
          <p:nvPr/>
        </p:nvCxnSpPr>
        <p:spPr>
          <a:xfrm>
            <a:off x="6466729" y="2480588"/>
            <a:ext cx="867220" cy="205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4"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7632" y="250531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7"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07672" y="240443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8" name="Straight Connector 67"/>
          <p:cNvCxnSpPr>
            <a:stCxn id="9" idx="0"/>
            <a:endCxn id="154" idx="2"/>
          </p:cNvCxnSpPr>
          <p:nvPr/>
        </p:nvCxnSpPr>
        <p:spPr>
          <a:xfrm flipH="1" flipV="1">
            <a:off x="2987161" y="2657622"/>
            <a:ext cx="75325" cy="308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54" idx="2"/>
            <a:endCxn id="4" idx="0"/>
          </p:cNvCxnSpPr>
          <p:nvPr/>
        </p:nvCxnSpPr>
        <p:spPr>
          <a:xfrm>
            <a:off x="2987161" y="2657622"/>
            <a:ext cx="306967" cy="315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84" idx="0"/>
            <a:endCxn id="157" idx="2"/>
          </p:cNvCxnSpPr>
          <p:nvPr/>
        </p:nvCxnSpPr>
        <p:spPr>
          <a:xfrm flipH="1" flipV="1">
            <a:off x="6287201" y="2556742"/>
            <a:ext cx="356244" cy="54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57" idx="2"/>
            <a:endCxn id="79" idx="0"/>
          </p:cNvCxnSpPr>
          <p:nvPr/>
        </p:nvCxnSpPr>
        <p:spPr>
          <a:xfrm>
            <a:off x="6287201" y="2556742"/>
            <a:ext cx="592396" cy="5503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endCxn id="154" idx="1"/>
          </p:cNvCxnSpPr>
          <p:nvPr/>
        </p:nvCxnSpPr>
        <p:spPr>
          <a:xfrm>
            <a:off x="1894548" y="2258071"/>
            <a:ext cx="913084" cy="32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Left-Right Arrow 150"/>
          <p:cNvSpPr/>
          <p:nvPr/>
        </p:nvSpPr>
        <p:spPr>
          <a:xfrm>
            <a:off x="807941" y="327287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Left-Right Arrow 151"/>
          <p:cNvSpPr/>
          <p:nvPr/>
        </p:nvSpPr>
        <p:spPr>
          <a:xfrm>
            <a:off x="7960412" y="188862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itle 1"/>
          <p:cNvSpPr>
            <a:spLocks noGrp="1"/>
          </p:cNvSpPr>
          <p:nvPr>
            <p:ph type="title" idx="4294967295"/>
          </p:nvPr>
        </p:nvSpPr>
        <p:spPr>
          <a:xfrm>
            <a:off x="0" y="188913"/>
            <a:ext cx="8915400" cy="434975"/>
          </a:xfrm>
        </p:spPr>
        <p:txBody>
          <a:bodyPr/>
          <a:lstStyle/>
          <a:p>
            <a:r>
              <a:rPr lang="en-US" dirty="0"/>
              <a:t>Inter-site L3out with ACI Multi-Site and RL </a:t>
            </a:r>
          </a:p>
        </p:txBody>
      </p:sp>
      <p:grpSp>
        <p:nvGrpSpPr>
          <p:cNvPr id="159" name="Group 158"/>
          <p:cNvGrpSpPr/>
          <p:nvPr/>
        </p:nvGrpSpPr>
        <p:grpSpPr>
          <a:xfrm>
            <a:off x="3755254" y="3994803"/>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4369" y="4406604"/>
            <a:ext cx="724112" cy="403697"/>
          </a:xfrm>
          <a:prstGeom prst="rect">
            <a:avLst/>
          </a:prstGeom>
        </p:spPr>
      </p:pic>
      <p:grpSp>
        <p:nvGrpSpPr>
          <p:cNvPr id="265" name="Group 264"/>
          <p:cNvGrpSpPr/>
          <p:nvPr/>
        </p:nvGrpSpPr>
        <p:grpSpPr>
          <a:xfrm>
            <a:off x="5785530" y="4071633"/>
            <a:ext cx="340800" cy="246582"/>
            <a:chOff x="614534" y="2759311"/>
            <a:chExt cx="1043267" cy="871763"/>
          </a:xfrm>
        </p:grpSpPr>
        <p:grpSp>
          <p:nvGrpSpPr>
            <p:cNvPr id="266" name="Shape 314"/>
            <p:cNvGrpSpPr/>
            <p:nvPr/>
          </p:nvGrpSpPr>
          <p:grpSpPr>
            <a:xfrm>
              <a:off x="614534" y="2759311"/>
              <a:ext cx="618543" cy="670935"/>
              <a:chOff x="1853" y="592"/>
              <a:chExt cx="2052" cy="2052"/>
            </a:xfrm>
          </p:grpSpPr>
          <p:sp>
            <p:nvSpPr>
              <p:cNvPr id="2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7" name="Shape 314"/>
            <p:cNvGrpSpPr/>
            <p:nvPr/>
          </p:nvGrpSpPr>
          <p:grpSpPr>
            <a:xfrm>
              <a:off x="838797" y="2850027"/>
              <a:ext cx="618543" cy="670935"/>
              <a:chOff x="1853" y="592"/>
              <a:chExt cx="2052" cy="2052"/>
            </a:xfrm>
          </p:grpSpPr>
          <p:sp>
            <p:nvSpPr>
              <p:cNvPr id="2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8" name="Shape 314"/>
            <p:cNvGrpSpPr/>
            <p:nvPr/>
          </p:nvGrpSpPr>
          <p:grpSpPr>
            <a:xfrm>
              <a:off x="1039258" y="2960139"/>
              <a:ext cx="618543" cy="670935"/>
              <a:chOff x="1853" y="592"/>
              <a:chExt cx="2052" cy="2052"/>
            </a:xfrm>
          </p:grpSpPr>
          <p:sp>
            <p:nvSpPr>
              <p:cNvPr id="26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302" name="Straight Arrow Connector 301"/>
          <p:cNvCxnSpPr>
            <a:cxnSpLocks/>
            <a:endCxn id="264" idx="1"/>
          </p:cNvCxnSpPr>
          <p:nvPr/>
        </p:nvCxnSpPr>
        <p:spPr>
          <a:xfrm>
            <a:off x="4049922" y="4287069"/>
            <a:ext cx="554447" cy="321384"/>
          </a:xfrm>
          <a:prstGeom prst="straightConnector1">
            <a:avLst/>
          </a:prstGeom>
          <a:noFill/>
          <a:ln w="9525" cap="flat" cmpd="sng" algn="ctr">
            <a:solidFill>
              <a:schemeClr val="tx2"/>
            </a:solidFill>
            <a:prstDash val="solid"/>
            <a:headEnd type="triangle"/>
            <a:tailEnd type="triangle"/>
          </a:ln>
          <a:effectLst/>
        </p:spPr>
      </p:cxnSp>
      <p:cxnSp>
        <p:nvCxnSpPr>
          <p:cNvPr id="304" name="Straight Arrow Connector 303"/>
          <p:cNvCxnSpPr>
            <a:cxnSpLocks/>
            <a:endCxn id="264" idx="3"/>
          </p:cNvCxnSpPr>
          <p:nvPr/>
        </p:nvCxnSpPr>
        <p:spPr>
          <a:xfrm flipH="1">
            <a:off x="5328481" y="4284088"/>
            <a:ext cx="574028" cy="324365"/>
          </a:xfrm>
          <a:prstGeom prst="straightConnector1">
            <a:avLst/>
          </a:prstGeom>
          <a:noFill/>
          <a:ln w="9525" cap="flat" cmpd="sng" algn="ctr">
            <a:solidFill>
              <a:schemeClr val="tx2"/>
            </a:solidFill>
            <a:prstDash val="solid"/>
            <a:headEnd type="triangle"/>
            <a:tailEnd type="triangle"/>
          </a:ln>
          <a:effectLst/>
        </p:spPr>
      </p:cxnSp>
      <p:pic>
        <p:nvPicPr>
          <p:cNvPr id="33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057966" y="217990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0" name="Oval 229">
            <a:extLst>
              <a:ext uri="{FF2B5EF4-FFF2-40B4-BE49-F238E27FC236}">
                <a16:creationId xmlns:a16="http://schemas.microsoft.com/office/drawing/2014/main" id="{2F9CB83E-2441-4548-9D85-027B601A89DC}"/>
              </a:ext>
            </a:extLst>
          </p:cNvPr>
          <p:cNvSpPr/>
          <p:nvPr/>
        </p:nvSpPr>
        <p:spPr>
          <a:xfrm>
            <a:off x="7194366" y="99723"/>
            <a:ext cx="1907007" cy="551238"/>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Not supported</a:t>
            </a:r>
          </a:p>
        </p:txBody>
      </p:sp>
      <p:pic>
        <p:nvPicPr>
          <p:cNvPr id="261" name="Picture 93" descr="Device_router_3057_RGB.png">
            <a:extLst>
              <a:ext uri="{FF2B5EF4-FFF2-40B4-BE49-F238E27FC236}">
                <a16:creationId xmlns:a16="http://schemas.microsoft.com/office/drawing/2014/main" id="{27172D88-E904-4F58-B36A-C637F7FF0C4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49168" y="380071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8" name="Straight Connector 57">
            <a:extLst>
              <a:ext uri="{FF2B5EF4-FFF2-40B4-BE49-F238E27FC236}">
                <a16:creationId xmlns:a16="http://schemas.microsoft.com/office/drawing/2014/main" id="{F22213E9-A156-48FA-BD4E-B4A07D61BA55}"/>
              </a:ext>
            </a:extLst>
          </p:cNvPr>
          <p:cNvCxnSpPr>
            <a:stCxn id="8" idx="2"/>
            <a:endCxn id="261" idx="0"/>
          </p:cNvCxnSpPr>
          <p:nvPr/>
        </p:nvCxnSpPr>
        <p:spPr>
          <a:xfrm>
            <a:off x="3325481" y="3664709"/>
            <a:ext cx="713452" cy="13601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81D546-943F-481D-BB9F-A09B139F669F}"/>
              </a:ext>
            </a:extLst>
          </p:cNvPr>
          <p:cNvCxnSpPr>
            <a:stCxn id="261" idx="0"/>
            <a:endCxn id="7" idx="2"/>
          </p:cNvCxnSpPr>
          <p:nvPr/>
        </p:nvCxnSpPr>
        <p:spPr>
          <a:xfrm flipH="1" flipV="1">
            <a:off x="3665785" y="3671708"/>
            <a:ext cx="373148" cy="12901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62" name="Picture 93" descr="Device_router_3057_RGB.png">
            <a:extLst>
              <a:ext uri="{FF2B5EF4-FFF2-40B4-BE49-F238E27FC236}">
                <a16:creationId xmlns:a16="http://schemas.microsoft.com/office/drawing/2014/main" id="{D15B216D-E236-4DD8-95CE-7505A73E92E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19284" y="384018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2" name="Straight Connector 61">
            <a:extLst>
              <a:ext uri="{FF2B5EF4-FFF2-40B4-BE49-F238E27FC236}">
                <a16:creationId xmlns:a16="http://schemas.microsoft.com/office/drawing/2014/main" id="{AC437053-DF4F-4874-B819-F1CAFF58AA76}"/>
              </a:ext>
            </a:extLst>
          </p:cNvPr>
          <p:cNvCxnSpPr>
            <a:stCxn id="262" idx="0"/>
            <a:endCxn id="81" idx="2"/>
          </p:cNvCxnSpPr>
          <p:nvPr/>
        </p:nvCxnSpPr>
        <p:spPr>
          <a:xfrm flipV="1">
            <a:off x="5909049" y="3721516"/>
            <a:ext cx="285136" cy="11867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CDC55F-385D-40AF-94A3-482C552DE629}"/>
              </a:ext>
            </a:extLst>
          </p:cNvPr>
          <p:cNvCxnSpPr>
            <a:stCxn id="262" idx="0"/>
            <a:endCxn id="80" idx="2"/>
          </p:cNvCxnSpPr>
          <p:nvPr/>
        </p:nvCxnSpPr>
        <p:spPr>
          <a:xfrm flipV="1">
            <a:off x="5909049" y="3722308"/>
            <a:ext cx="600523" cy="1178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3CDF0D9-2829-4C7C-8A77-085F687F57C5}"/>
              </a:ext>
            </a:extLst>
          </p:cNvPr>
          <p:cNvSpPr txBox="1"/>
          <p:nvPr/>
        </p:nvSpPr>
        <p:spPr>
          <a:xfrm>
            <a:off x="3709772" y="3564579"/>
            <a:ext cx="450764" cy="215444"/>
          </a:xfrm>
          <a:prstGeom prst="rect">
            <a:avLst/>
          </a:prstGeom>
          <a:noFill/>
        </p:spPr>
        <p:txBody>
          <a:bodyPr wrap="none" rtlCol="0">
            <a:spAutoFit/>
          </a:bodyPr>
          <a:lstStyle/>
          <a:p>
            <a:r>
              <a:rPr lang="en-US" sz="800" dirty="0">
                <a:latin typeface="+mn-lt"/>
              </a:rPr>
              <a:t>L3out</a:t>
            </a:r>
          </a:p>
        </p:txBody>
      </p:sp>
      <p:sp>
        <p:nvSpPr>
          <p:cNvPr id="263" name="TextBox 262">
            <a:extLst>
              <a:ext uri="{FF2B5EF4-FFF2-40B4-BE49-F238E27FC236}">
                <a16:creationId xmlns:a16="http://schemas.microsoft.com/office/drawing/2014/main" id="{BBE7349C-8118-490F-897E-9CCB82144667}"/>
              </a:ext>
            </a:extLst>
          </p:cNvPr>
          <p:cNvSpPr txBox="1"/>
          <p:nvPr/>
        </p:nvSpPr>
        <p:spPr>
          <a:xfrm>
            <a:off x="5714014" y="3537439"/>
            <a:ext cx="450764" cy="215444"/>
          </a:xfrm>
          <a:prstGeom prst="rect">
            <a:avLst/>
          </a:prstGeom>
          <a:noFill/>
        </p:spPr>
        <p:txBody>
          <a:bodyPr wrap="none" rtlCol="0">
            <a:spAutoFit/>
          </a:bodyPr>
          <a:lstStyle/>
          <a:p>
            <a:r>
              <a:rPr lang="en-US" sz="800" dirty="0">
                <a:latin typeface="+mn-lt"/>
              </a:rPr>
              <a:t>L3out</a:t>
            </a:r>
          </a:p>
        </p:txBody>
      </p:sp>
      <p:pic>
        <p:nvPicPr>
          <p:cNvPr id="303" name="Picture 11" descr="C:\Users\ecoffey\AppData\Local\Temp\Rar$DRa0.324\30072_Device_server_default_64.png">
            <a:extLst>
              <a:ext uri="{FF2B5EF4-FFF2-40B4-BE49-F238E27FC236}">
                <a16:creationId xmlns:a16="http://schemas.microsoft.com/office/drawing/2014/main" id="{6F6D7AA7-E9D1-4A42-BFE6-64F0C0AE5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13" y="3884245"/>
            <a:ext cx="201094" cy="277988"/>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11" descr="C:\Users\ecoffey\AppData\Local\Temp\Rar$DRa0.324\30072_Device_server_default_64.png">
            <a:extLst>
              <a:ext uri="{FF2B5EF4-FFF2-40B4-BE49-F238E27FC236}">
                <a16:creationId xmlns:a16="http://schemas.microsoft.com/office/drawing/2014/main" id="{D74B6E40-589B-4EB5-AB61-213DCFF3E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695" y="3889607"/>
            <a:ext cx="201094" cy="277988"/>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a:extLst>
              <a:ext uri="{FF2B5EF4-FFF2-40B4-BE49-F238E27FC236}">
                <a16:creationId xmlns:a16="http://schemas.microsoft.com/office/drawing/2014/main" id="{09AA15AA-835D-4FB8-9D8B-918B3B6D16E4}"/>
              </a:ext>
            </a:extLst>
          </p:cNvPr>
          <p:cNvCxnSpPr>
            <a:stCxn id="6" idx="2"/>
            <a:endCxn id="303" idx="0"/>
          </p:cNvCxnSpPr>
          <p:nvPr/>
        </p:nvCxnSpPr>
        <p:spPr>
          <a:xfrm>
            <a:off x="2621805" y="3663820"/>
            <a:ext cx="117555" cy="2204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D5C0D92-EFD6-4FEC-960F-0D7F5EFE36F0}"/>
              </a:ext>
            </a:extLst>
          </p:cNvPr>
          <p:cNvCxnSpPr>
            <a:stCxn id="303" idx="0"/>
            <a:endCxn id="5" idx="2"/>
          </p:cNvCxnSpPr>
          <p:nvPr/>
        </p:nvCxnSpPr>
        <p:spPr>
          <a:xfrm flipV="1">
            <a:off x="2739360" y="3664709"/>
            <a:ext cx="191809" cy="2195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391D75A-E2DD-420A-894E-E90930AF988A}"/>
              </a:ext>
            </a:extLst>
          </p:cNvPr>
          <p:cNvCxnSpPr>
            <a:stCxn id="83" idx="2"/>
            <a:endCxn id="305" idx="0"/>
          </p:cNvCxnSpPr>
          <p:nvPr/>
        </p:nvCxnSpPr>
        <p:spPr>
          <a:xfrm>
            <a:off x="6911560" y="3722308"/>
            <a:ext cx="218682" cy="16729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601C3B4-2318-4ADE-9E9E-BA3296B2A799}"/>
              </a:ext>
            </a:extLst>
          </p:cNvPr>
          <p:cNvCxnSpPr>
            <a:stCxn id="305" idx="0"/>
            <a:endCxn id="82" idx="2"/>
          </p:cNvCxnSpPr>
          <p:nvPr/>
        </p:nvCxnSpPr>
        <p:spPr>
          <a:xfrm flipV="1">
            <a:off x="7130242" y="3728537"/>
            <a:ext cx="128248" cy="16107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031742EE-366B-4B83-94B3-7DC249613C3C}"/>
              </a:ext>
            </a:extLst>
          </p:cNvPr>
          <p:cNvSpPr/>
          <p:nvPr/>
        </p:nvSpPr>
        <p:spPr>
          <a:xfrm>
            <a:off x="2660878" y="3793710"/>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307" name="Oval 306">
            <a:extLst>
              <a:ext uri="{FF2B5EF4-FFF2-40B4-BE49-F238E27FC236}">
                <a16:creationId xmlns:a16="http://schemas.microsoft.com/office/drawing/2014/main" id="{7743F8BE-073F-40C0-92A1-1D8F882CCA8F}"/>
              </a:ext>
            </a:extLst>
          </p:cNvPr>
          <p:cNvSpPr/>
          <p:nvPr/>
        </p:nvSpPr>
        <p:spPr>
          <a:xfrm>
            <a:off x="7045761" y="3815558"/>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227" name="Picture 93" descr="Device_router_3057_RGB.png">
            <a:extLst>
              <a:ext uri="{FF2B5EF4-FFF2-40B4-BE49-F238E27FC236}">
                <a16:creationId xmlns:a16="http://schemas.microsoft.com/office/drawing/2014/main" id="{60F131DB-67BD-4E8E-B879-9634627B5FB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6406" y="4008614"/>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8" name="Straight Connector 227">
            <a:extLst>
              <a:ext uri="{FF2B5EF4-FFF2-40B4-BE49-F238E27FC236}">
                <a16:creationId xmlns:a16="http://schemas.microsoft.com/office/drawing/2014/main" id="{9CAC20F9-4E57-4D14-BCC5-3733A5F34684}"/>
              </a:ext>
            </a:extLst>
          </p:cNvPr>
          <p:cNvCxnSpPr>
            <a:endCxn id="227" idx="0"/>
          </p:cNvCxnSpPr>
          <p:nvPr/>
        </p:nvCxnSpPr>
        <p:spPr>
          <a:xfrm>
            <a:off x="608213" y="3413812"/>
            <a:ext cx="577722"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7098E3-E8C5-4DA5-8C8F-8BDD98E4373B}"/>
              </a:ext>
            </a:extLst>
          </p:cNvPr>
          <p:cNvCxnSpPr>
            <a:stCxn id="227" idx="0"/>
          </p:cNvCxnSpPr>
          <p:nvPr/>
        </p:nvCxnSpPr>
        <p:spPr>
          <a:xfrm flipV="1">
            <a:off x="1185935" y="3413812"/>
            <a:ext cx="10343"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41" name="Picture 93" descr="Device_router_3057_RGB.png">
            <a:extLst>
              <a:ext uri="{FF2B5EF4-FFF2-40B4-BE49-F238E27FC236}">
                <a16:creationId xmlns:a16="http://schemas.microsoft.com/office/drawing/2014/main" id="{7D8A31AE-2BBB-44D7-9EAE-344AC19F48B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291857" y="1329866"/>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2" name="Straight Connector 241">
            <a:extLst>
              <a:ext uri="{FF2B5EF4-FFF2-40B4-BE49-F238E27FC236}">
                <a16:creationId xmlns:a16="http://schemas.microsoft.com/office/drawing/2014/main" id="{9D13C783-26F1-41D2-95AC-32284923A314}"/>
              </a:ext>
            </a:extLst>
          </p:cNvPr>
          <p:cNvCxnSpPr>
            <a:cxnSpLocks/>
            <a:stCxn id="241" idx="2"/>
            <a:endCxn id="148" idx="0"/>
          </p:cNvCxnSpPr>
          <p:nvPr/>
        </p:nvCxnSpPr>
        <p:spPr>
          <a:xfrm>
            <a:off x="7471386" y="1482175"/>
            <a:ext cx="288845" cy="286127"/>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1DC77F5-F0F5-4320-B448-E7F41534F451}"/>
              </a:ext>
            </a:extLst>
          </p:cNvPr>
          <p:cNvCxnSpPr>
            <a:cxnSpLocks/>
            <a:stCxn id="241" idx="2"/>
            <a:endCxn id="147" idx="0"/>
          </p:cNvCxnSpPr>
          <p:nvPr/>
        </p:nvCxnSpPr>
        <p:spPr>
          <a:xfrm>
            <a:off x="7471386" y="1482175"/>
            <a:ext cx="876910" cy="27860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9CA12CDC-E830-4019-8B95-F7F7A080D092}"/>
              </a:ext>
            </a:extLst>
          </p:cNvPr>
          <p:cNvSpPr/>
          <p:nvPr/>
        </p:nvSpPr>
        <p:spPr>
          <a:xfrm>
            <a:off x="59872" y="578032"/>
            <a:ext cx="5029200" cy="333824"/>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latin typeface="Arial" panose="020B0604020202020204" pitchFamily="34" charset="0"/>
                <a:cs typeface="Arial" panose="020B0604020202020204" pitchFamily="34" charset="0"/>
              </a:rPr>
              <a:t>Endpoint (EPG) of RL from ACI site1 is using L3out of ACI site2</a:t>
            </a:r>
          </a:p>
        </p:txBody>
      </p:sp>
      <p:sp>
        <p:nvSpPr>
          <p:cNvPr id="2" name="Freeform: Shape 1">
            <a:extLst>
              <a:ext uri="{FF2B5EF4-FFF2-40B4-BE49-F238E27FC236}">
                <a16:creationId xmlns:a16="http://schemas.microsoft.com/office/drawing/2014/main" id="{63E7A8FB-9B72-4EBD-A33A-0E0CED45E2D2}"/>
              </a:ext>
            </a:extLst>
          </p:cNvPr>
          <p:cNvSpPr/>
          <p:nvPr/>
        </p:nvSpPr>
        <p:spPr>
          <a:xfrm>
            <a:off x="586350" y="2206748"/>
            <a:ext cx="6129042" cy="1799195"/>
          </a:xfrm>
          <a:custGeom>
            <a:avLst/>
            <a:gdLst>
              <a:gd name="connsiteX0" fmla="*/ 1479 w 6129042"/>
              <a:gd name="connsiteY0" fmla="*/ 1799195 h 1799195"/>
              <a:gd name="connsiteX1" fmla="*/ 50464 w 6129042"/>
              <a:gd name="connsiteY1" fmla="*/ 1107952 h 1799195"/>
              <a:gd name="connsiteX2" fmla="*/ 333493 w 6129042"/>
              <a:gd name="connsiteY2" fmla="*/ 177223 h 1799195"/>
              <a:gd name="connsiteX3" fmla="*/ 1106379 w 6129042"/>
              <a:gd name="connsiteY3" fmla="*/ 13938 h 1799195"/>
              <a:gd name="connsiteX4" fmla="*/ 2483421 w 6129042"/>
              <a:gd name="connsiteY4" fmla="*/ 373166 h 1799195"/>
              <a:gd name="connsiteX5" fmla="*/ 5689264 w 6129042"/>
              <a:gd name="connsiteY5" fmla="*/ 242538 h 1799195"/>
              <a:gd name="connsiteX6" fmla="*/ 6059379 w 6129042"/>
              <a:gd name="connsiteY6" fmla="*/ 1004538 h 1799195"/>
              <a:gd name="connsiteX7" fmla="*/ 5297379 w 6129042"/>
              <a:gd name="connsiteY7" fmla="*/ 1668566 h 1799195"/>
              <a:gd name="connsiteX8" fmla="*/ 4861950 w 6129042"/>
              <a:gd name="connsiteY8" fmla="*/ 1635909 h 17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9042" h="1799195">
                <a:moveTo>
                  <a:pt x="1479" y="1799195"/>
                </a:moveTo>
                <a:cubicBezTo>
                  <a:pt x="-1697" y="1588738"/>
                  <a:pt x="-4872" y="1378281"/>
                  <a:pt x="50464" y="1107952"/>
                </a:cubicBezTo>
                <a:cubicBezTo>
                  <a:pt x="105800" y="837623"/>
                  <a:pt x="157507" y="359559"/>
                  <a:pt x="333493" y="177223"/>
                </a:cubicBezTo>
                <a:cubicBezTo>
                  <a:pt x="509479" y="-5113"/>
                  <a:pt x="748058" y="-18719"/>
                  <a:pt x="1106379" y="13938"/>
                </a:cubicBezTo>
                <a:cubicBezTo>
                  <a:pt x="1464700" y="46595"/>
                  <a:pt x="1719607" y="335066"/>
                  <a:pt x="2483421" y="373166"/>
                </a:cubicBezTo>
                <a:cubicBezTo>
                  <a:pt x="3247235" y="411266"/>
                  <a:pt x="5093271" y="137309"/>
                  <a:pt x="5689264" y="242538"/>
                </a:cubicBezTo>
                <a:cubicBezTo>
                  <a:pt x="6285257" y="347767"/>
                  <a:pt x="6124693" y="766867"/>
                  <a:pt x="6059379" y="1004538"/>
                </a:cubicBezTo>
                <a:cubicBezTo>
                  <a:pt x="5994065" y="1242209"/>
                  <a:pt x="5496951" y="1563337"/>
                  <a:pt x="5297379" y="1668566"/>
                </a:cubicBezTo>
                <a:cubicBezTo>
                  <a:pt x="5097807" y="1773795"/>
                  <a:pt x="4979878" y="1704852"/>
                  <a:pt x="4861950" y="1635909"/>
                </a:cubicBezTo>
              </a:path>
            </a:pathLst>
          </a:custGeom>
          <a:noFill/>
          <a:ln>
            <a:solidFill>
              <a:schemeClr val="accent1"/>
            </a:solidFill>
            <a:prstDash val="sysDash"/>
            <a:headEnd type="triangle"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03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ounded Rectangle 98"/>
          <p:cNvSpPr/>
          <p:nvPr/>
        </p:nvSpPr>
        <p:spPr>
          <a:xfrm>
            <a:off x="497141" y="1706984"/>
            <a:ext cx="2415507" cy="1801951"/>
          </a:xfrm>
          <a:prstGeom prst="roundRect">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idx="4294967295"/>
          </p:nvPr>
        </p:nvSpPr>
        <p:spPr>
          <a:xfrm>
            <a:off x="0" y="152400"/>
            <a:ext cx="8345488" cy="533400"/>
          </a:xfrm>
        </p:spPr>
        <p:txBody>
          <a:bodyPr/>
          <a:lstStyle/>
          <a:p>
            <a:r>
              <a:rPr lang="en-US" dirty="0"/>
              <a:t>End point Connectivity options</a:t>
            </a:r>
          </a:p>
        </p:txBody>
      </p:sp>
      <p:pic>
        <p:nvPicPr>
          <p:cNvPr id="8" name="Picture 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86" y="2402883"/>
            <a:ext cx="268020" cy="1801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192" y="2419040"/>
            <a:ext cx="268020" cy="1801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6"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281" y="1914121"/>
            <a:ext cx="307537" cy="231673"/>
          </a:xfrm>
          <a:prstGeom prst="rect">
            <a:avLst/>
          </a:prstGeom>
          <a:noFill/>
          <a:extLst>
            <a:ext uri="{909E8E84-426E-40dd-AFC4-6F175D3DCCD1}">
              <a14:hiddenFill xmlns="" xmlns:a14="http://schemas.microsoft.com/office/drawing/2010/main">
                <a:solidFill>
                  <a:srgbClr val="FFFFFF"/>
                </a:solidFill>
              </a14:hiddenFill>
            </a:ext>
          </a:extLst>
        </p:spPr>
      </p:pic>
      <p:pic>
        <p:nvPicPr>
          <p:cNvPr id="67"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715" y="1869609"/>
            <a:ext cx="307537" cy="23167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4" name="Straight Connector 73"/>
          <p:cNvCxnSpPr>
            <a:stCxn id="9" idx="0"/>
            <a:endCxn id="66" idx="2"/>
          </p:cNvCxnSpPr>
          <p:nvPr/>
        </p:nvCxnSpPr>
        <p:spPr>
          <a:xfrm flipV="1">
            <a:off x="964203" y="2145794"/>
            <a:ext cx="41847" cy="273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8" idx="0"/>
            <a:endCxn id="66" idx="2"/>
          </p:cNvCxnSpPr>
          <p:nvPr/>
        </p:nvCxnSpPr>
        <p:spPr>
          <a:xfrm flipH="1" flipV="1">
            <a:off x="1006050" y="2145794"/>
            <a:ext cx="1135847" cy="257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9" idx="0"/>
            <a:endCxn id="67" idx="2"/>
          </p:cNvCxnSpPr>
          <p:nvPr/>
        </p:nvCxnSpPr>
        <p:spPr>
          <a:xfrm flipV="1">
            <a:off x="964203" y="2101283"/>
            <a:ext cx="626281" cy="317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8" idx="0"/>
            <a:endCxn id="67" idx="2"/>
          </p:cNvCxnSpPr>
          <p:nvPr/>
        </p:nvCxnSpPr>
        <p:spPr>
          <a:xfrm flipH="1" flipV="1">
            <a:off x="1590484" y="2101283"/>
            <a:ext cx="551413" cy="301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8"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744" y="3160604"/>
            <a:ext cx="271586"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p:cNvCxnSpPr>
            <a:stCxn id="78" idx="0"/>
            <a:endCxn id="9" idx="2"/>
          </p:cNvCxnSpPr>
          <p:nvPr/>
        </p:nvCxnSpPr>
        <p:spPr>
          <a:xfrm flipH="1" flipV="1">
            <a:off x="964202" y="2599200"/>
            <a:ext cx="580335" cy="5614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8" idx="0"/>
            <a:endCxn id="8" idx="2"/>
          </p:cNvCxnSpPr>
          <p:nvPr/>
        </p:nvCxnSpPr>
        <p:spPr>
          <a:xfrm flipV="1">
            <a:off x="1544537" y="2583043"/>
            <a:ext cx="597359" cy="5775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1341874" y="3074117"/>
            <a:ext cx="302377" cy="3047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84" name="TextBox 83"/>
          <p:cNvSpPr txBox="1"/>
          <p:nvPr/>
        </p:nvSpPr>
        <p:spPr>
          <a:xfrm>
            <a:off x="1681793" y="2894266"/>
            <a:ext cx="515064" cy="276999"/>
          </a:xfrm>
          <a:prstGeom prst="rect">
            <a:avLst/>
          </a:prstGeom>
          <a:noFill/>
        </p:spPr>
        <p:txBody>
          <a:bodyPr wrap="square" rtlCol="0">
            <a:spAutoFit/>
          </a:bodyPr>
          <a:lstStyle/>
          <a:p>
            <a:pPr algn="ctr"/>
            <a:r>
              <a:rPr lang="en-US" sz="1200" dirty="0" err="1"/>
              <a:t>vPC</a:t>
            </a:r>
            <a:endParaRPr lang="en-US" dirty="0"/>
          </a:p>
        </p:txBody>
      </p:sp>
      <p:cxnSp>
        <p:nvCxnSpPr>
          <p:cNvPr id="94" name="Straight Connector 93">
            <a:extLst>
              <a:ext uri="{FF2B5EF4-FFF2-40B4-BE49-F238E27FC236}">
                <a16:creationId xmlns:a16="http://schemas.microsoft.com/office/drawing/2014/main" id="{44E30592-3FDB-6D4F-A92B-7609D79E975F}"/>
              </a:ext>
            </a:extLst>
          </p:cNvPr>
          <p:cNvCxnSpPr>
            <a:cxnSpLocks/>
          </p:cNvCxnSpPr>
          <p:nvPr/>
        </p:nvCxnSpPr>
        <p:spPr>
          <a:xfrm>
            <a:off x="3169742" y="996760"/>
            <a:ext cx="0" cy="36866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D9307AA-71AE-D046-AEB2-E0E2E0A5A40B}"/>
              </a:ext>
            </a:extLst>
          </p:cNvPr>
          <p:cNvSpPr txBox="1"/>
          <p:nvPr/>
        </p:nvSpPr>
        <p:spPr>
          <a:xfrm>
            <a:off x="322086" y="3539298"/>
            <a:ext cx="2644329" cy="723275"/>
          </a:xfrm>
          <a:prstGeom prst="rect">
            <a:avLst/>
          </a:prstGeom>
          <a:noFill/>
        </p:spPr>
        <p:txBody>
          <a:bodyPr wrap="square" rtlCol="0">
            <a:spAutoFit/>
          </a:bodyPr>
          <a:lstStyle/>
          <a:p>
            <a:pPr algn="ctr"/>
            <a:r>
              <a:rPr lang="en-US" sz="1200" b="1" dirty="0">
                <a:solidFill>
                  <a:schemeClr val="tx2"/>
                </a:solidFill>
                <a:latin typeface="Arial" panose="020B0604020202020204" pitchFamily="34" charset="0"/>
                <a:cs typeface="Arial" panose="020B0604020202020204" pitchFamily="34" charset="0"/>
              </a:rPr>
              <a:t>ACI 3.1 Release</a:t>
            </a:r>
          </a:p>
          <a:p>
            <a:pPr marL="171450" indent="-171450">
              <a:spcBef>
                <a:spcPts val="6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Dual attached host with Active/Active links (LACP)</a:t>
            </a:r>
          </a:p>
        </p:txBody>
      </p:sp>
      <p:sp>
        <p:nvSpPr>
          <p:cNvPr id="101" name="Freeform 100">
            <a:extLst>
              <a:ext uri="{FF2B5EF4-FFF2-40B4-BE49-F238E27FC236}">
                <a16:creationId xmlns:a16="http://schemas.microsoft.com/office/drawing/2014/main" id="{DF28A788-4036-6943-A4DC-C8777B985AEB}"/>
              </a:ext>
            </a:extLst>
          </p:cNvPr>
          <p:cNvSpPr/>
          <p:nvPr/>
        </p:nvSpPr>
        <p:spPr>
          <a:xfrm>
            <a:off x="945043" y="1932935"/>
            <a:ext cx="1251814" cy="477829"/>
          </a:xfrm>
          <a:custGeom>
            <a:avLst/>
            <a:gdLst>
              <a:gd name="connsiteX0" fmla="*/ 0 w 1296237"/>
              <a:gd name="connsiteY0" fmla="*/ 111435 h 211918"/>
              <a:gd name="connsiteX1" fmla="*/ 60290 w 1296237"/>
              <a:gd name="connsiteY1" fmla="*/ 31048 h 211918"/>
              <a:gd name="connsiteX2" fmla="*/ 221064 w 1296237"/>
              <a:gd name="connsiteY2" fmla="*/ 903 h 211918"/>
              <a:gd name="connsiteX3" fmla="*/ 673240 w 1296237"/>
              <a:gd name="connsiteY3" fmla="*/ 61193 h 211918"/>
              <a:gd name="connsiteX4" fmla="*/ 1296237 w 1296237"/>
              <a:gd name="connsiteY4" fmla="*/ 211918 h 211918"/>
              <a:gd name="connsiteX0" fmla="*/ 0 w 1396721"/>
              <a:gd name="connsiteY0" fmla="*/ 213393 h 213393"/>
              <a:gd name="connsiteX1" fmla="*/ 160774 w 1396721"/>
              <a:gd name="connsiteY1" fmla="*/ 32523 h 213393"/>
              <a:gd name="connsiteX2" fmla="*/ 321548 w 1396721"/>
              <a:gd name="connsiteY2" fmla="*/ 2378 h 213393"/>
              <a:gd name="connsiteX3" fmla="*/ 773724 w 1396721"/>
              <a:gd name="connsiteY3" fmla="*/ 62668 h 213393"/>
              <a:gd name="connsiteX4" fmla="*/ 1396721 w 1396721"/>
              <a:gd name="connsiteY4" fmla="*/ 213393 h 213393"/>
              <a:gd name="connsiteX0" fmla="*/ 0 w 1396721"/>
              <a:gd name="connsiteY0" fmla="*/ 261667 h 261667"/>
              <a:gd name="connsiteX1" fmla="*/ 160774 w 1396721"/>
              <a:gd name="connsiteY1" fmla="*/ 80797 h 261667"/>
              <a:gd name="connsiteX2" fmla="*/ 301451 w 1396721"/>
              <a:gd name="connsiteY2" fmla="*/ 410 h 261667"/>
              <a:gd name="connsiteX3" fmla="*/ 773724 w 1396721"/>
              <a:gd name="connsiteY3" fmla="*/ 110942 h 261667"/>
              <a:gd name="connsiteX4" fmla="*/ 1396721 w 1396721"/>
              <a:gd name="connsiteY4" fmla="*/ 261667 h 261667"/>
              <a:gd name="connsiteX0" fmla="*/ 0 w 1396721"/>
              <a:gd name="connsiteY0" fmla="*/ 269111 h 269111"/>
              <a:gd name="connsiteX1" fmla="*/ 140677 w 1396721"/>
              <a:gd name="connsiteY1" fmla="*/ 37999 h 269111"/>
              <a:gd name="connsiteX2" fmla="*/ 301451 w 1396721"/>
              <a:gd name="connsiteY2" fmla="*/ 7854 h 269111"/>
              <a:gd name="connsiteX3" fmla="*/ 773724 w 1396721"/>
              <a:gd name="connsiteY3" fmla="*/ 118386 h 269111"/>
              <a:gd name="connsiteX4" fmla="*/ 1396721 w 1396721"/>
              <a:gd name="connsiteY4" fmla="*/ 269111 h 269111"/>
              <a:gd name="connsiteX0" fmla="*/ 0 w 1396721"/>
              <a:gd name="connsiteY0" fmla="*/ 266890 h 266890"/>
              <a:gd name="connsiteX1" fmla="*/ 140677 w 1396721"/>
              <a:gd name="connsiteY1" fmla="*/ 35778 h 266890"/>
              <a:gd name="connsiteX2" fmla="*/ 301451 w 1396721"/>
              <a:gd name="connsiteY2" fmla="*/ 5633 h 266890"/>
              <a:gd name="connsiteX3" fmla="*/ 844062 w 1396721"/>
              <a:gd name="connsiteY3" fmla="*/ 86020 h 266890"/>
              <a:gd name="connsiteX4" fmla="*/ 1396721 w 1396721"/>
              <a:gd name="connsiteY4" fmla="*/ 266890 h 266890"/>
              <a:gd name="connsiteX0" fmla="*/ 0 w 1396721"/>
              <a:gd name="connsiteY0" fmla="*/ 428447 h 428447"/>
              <a:gd name="connsiteX1" fmla="*/ 140677 w 1396721"/>
              <a:gd name="connsiteY1" fmla="*/ 197335 h 428447"/>
              <a:gd name="connsiteX2" fmla="*/ 517694 w 1396721"/>
              <a:gd name="connsiteY2" fmla="*/ 374 h 428447"/>
              <a:gd name="connsiteX3" fmla="*/ 844062 w 1396721"/>
              <a:gd name="connsiteY3" fmla="*/ 247577 h 428447"/>
              <a:gd name="connsiteX4" fmla="*/ 1396721 w 1396721"/>
              <a:gd name="connsiteY4" fmla="*/ 428447 h 428447"/>
              <a:gd name="connsiteX0" fmla="*/ 0 w 1396721"/>
              <a:gd name="connsiteY0" fmla="*/ 453199 h 453199"/>
              <a:gd name="connsiteX1" fmla="*/ 140677 w 1396721"/>
              <a:gd name="connsiteY1" fmla="*/ 222087 h 453199"/>
              <a:gd name="connsiteX2" fmla="*/ 517694 w 1396721"/>
              <a:gd name="connsiteY2" fmla="*/ 25126 h 453199"/>
              <a:gd name="connsiteX3" fmla="*/ 794635 w 1396721"/>
              <a:gd name="connsiteY3" fmla="*/ 31372 h 453199"/>
              <a:gd name="connsiteX4" fmla="*/ 1396721 w 1396721"/>
              <a:gd name="connsiteY4" fmla="*/ 453199 h 453199"/>
              <a:gd name="connsiteX0" fmla="*/ 0 w 1396721"/>
              <a:gd name="connsiteY0" fmla="*/ 453199 h 453199"/>
              <a:gd name="connsiteX1" fmla="*/ 140677 w 1396721"/>
              <a:gd name="connsiteY1" fmla="*/ 222087 h 453199"/>
              <a:gd name="connsiteX2" fmla="*/ 381770 w 1396721"/>
              <a:gd name="connsiteY2" fmla="*/ 25126 h 453199"/>
              <a:gd name="connsiteX3" fmla="*/ 794635 w 1396721"/>
              <a:gd name="connsiteY3" fmla="*/ 31372 h 453199"/>
              <a:gd name="connsiteX4" fmla="*/ 1396721 w 1396721"/>
              <a:gd name="connsiteY4" fmla="*/ 453199 h 453199"/>
              <a:gd name="connsiteX0" fmla="*/ 0 w 1396721"/>
              <a:gd name="connsiteY0" fmla="*/ 460717 h 460717"/>
              <a:gd name="connsiteX1" fmla="*/ 140677 w 1396721"/>
              <a:gd name="connsiteY1" fmla="*/ 229605 h 460717"/>
              <a:gd name="connsiteX2" fmla="*/ 381770 w 1396721"/>
              <a:gd name="connsiteY2" fmla="*/ 32644 h 460717"/>
              <a:gd name="connsiteX3" fmla="*/ 720494 w 1396721"/>
              <a:gd name="connsiteY3" fmla="*/ 26533 h 460717"/>
              <a:gd name="connsiteX4" fmla="*/ 1396721 w 1396721"/>
              <a:gd name="connsiteY4" fmla="*/ 460717 h 460717"/>
              <a:gd name="connsiteX0" fmla="*/ 0 w 1526466"/>
              <a:gd name="connsiteY0" fmla="*/ 454538 h 460717"/>
              <a:gd name="connsiteX1" fmla="*/ 270422 w 1526466"/>
              <a:gd name="connsiteY1" fmla="*/ 229605 h 460717"/>
              <a:gd name="connsiteX2" fmla="*/ 511515 w 1526466"/>
              <a:gd name="connsiteY2" fmla="*/ 32644 h 460717"/>
              <a:gd name="connsiteX3" fmla="*/ 850239 w 1526466"/>
              <a:gd name="connsiteY3" fmla="*/ 26533 h 460717"/>
              <a:gd name="connsiteX4" fmla="*/ 1526466 w 1526466"/>
              <a:gd name="connsiteY4" fmla="*/ 460717 h 460717"/>
              <a:gd name="connsiteX0" fmla="*/ 0 w 1526466"/>
              <a:gd name="connsiteY0" fmla="*/ 452949 h 459128"/>
              <a:gd name="connsiteX1" fmla="*/ 220995 w 1526466"/>
              <a:gd name="connsiteY1" fmla="*/ 197125 h 459128"/>
              <a:gd name="connsiteX2" fmla="*/ 511515 w 1526466"/>
              <a:gd name="connsiteY2" fmla="*/ 31055 h 459128"/>
              <a:gd name="connsiteX3" fmla="*/ 850239 w 1526466"/>
              <a:gd name="connsiteY3" fmla="*/ 24944 h 459128"/>
              <a:gd name="connsiteX4" fmla="*/ 1526466 w 1526466"/>
              <a:gd name="connsiteY4" fmla="*/ 459128 h 459128"/>
              <a:gd name="connsiteX0" fmla="*/ 0 w 1526466"/>
              <a:gd name="connsiteY0" fmla="*/ 465048 h 471227"/>
              <a:gd name="connsiteX1" fmla="*/ 220995 w 1526466"/>
              <a:gd name="connsiteY1" fmla="*/ 209224 h 471227"/>
              <a:gd name="connsiteX2" fmla="*/ 462088 w 1526466"/>
              <a:gd name="connsiteY2" fmla="*/ 18441 h 471227"/>
              <a:gd name="connsiteX3" fmla="*/ 850239 w 1526466"/>
              <a:gd name="connsiteY3" fmla="*/ 37043 h 471227"/>
              <a:gd name="connsiteX4" fmla="*/ 1526466 w 1526466"/>
              <a:gd name="connsiteY4" fmla="*/ 471227 h 471227"/>
              <a:gd name="connsiteX0" fmla="*/ 0 w 1526466"/>
              <a:gd name="connsiteY0" fmla="*/ 468027 h 474206"/>
              <a:gd name="connsiteX1" fmla="*/ 220995 w 1526466"/>
              <a:gd name="connsiteY1" fmla="*/ 212203 h 474206"/>
              <a:gd name="connsiteX2" fmla="*/ 462088 w 1526466"/>
              <a:gd name="connsiteY2" fmla="*/ 21420 h 474206"/>
              <a:gd name="connsiteX3" fmla="*/ 806991 w 1526466"/>
              <a:gd name="connsiteY3" fmla="*/ 33844 h 474206"/>
              <a:gd name="connsiteX4" fmla="*/ 1526466 w 1526466"/>
              <a:gd name="connsiteY4" fmla="*/ 474206 h 474206"/>
              <a:gd name="connsiteX0" fmla="*/ 0 w 1322579"/>
              <a:gd name="connsiteY0" fmla="*/ 468027 h 468027"/>
              <a:gd name="connsiteX1" fmla="*/ 220995 w 1322579"/>
              <a:gd name="connsiteY1" fmla="*/ 212203 h 468027"/>
              <a:gd name="connsiteX2" fmla="*/ 462088 w 1322579"/>
              <a:gd name="connsiteY2" fmla="*/ 21420 h 468027"/>
              <a:gd name="connsiteX3" fmla="*/ 806991 w 1322579"/>
              <a:gd name="connsiteY3" fmla="*/ 33844 h 468027"/>
              <a:gd name="connsiteX4" fmla="*/ 1322579 w 1322579"/>
              <a:gd name="connsiteY4" fmla="*/ 455671 h 468027"/>
              <a:gd name="connsiteX0" fmla="*/ 0 w 1322579"/>
              <a:gd name="connsiteY0" fmla="*/ 468027 h 468027"/>
              <a:gd name="connsiteX1" fmla="*/ 220995 w 1322579"/>
              <a:gd name="connsiteY1" fmla="*/ 212203 h 468027"/>
              <a:gd name="connsiteX2" fmla="*/ 462088 w 1322579"/>
              <a:gd name="connsiteY2" fmla="*/ 21420 h 468027"/>
              <a:gd name="connsiteX3" fmla="*/ 806991 w 1322579"/>
              <a:gd name="connsiteY3" fmla="*/ 33844 h 468027"/>
              <a:gd name="connsiteX4" fmla="*/ 1322579 w 1322579"/>
              <a:gd name="connsiteY4" fmla="*/ 455671 h 468027"/>
              <a:gd name="connsiteX0" fmla="*/ 0 w 1174297"/>
              <a:gd name="connsiteY0" fmla="*/ 468027 h 468027"/>
              <a:gd name="connsiteX1" fmla="*/ 220995 w 1174297"/>
              <a:gd name="connsiteY1" fmla="*/ 212203 h 468027"/>
              <a:gd name="connsiteX2" fmla="*/ 462088 w 1174297"/>
              <a:gd name="connsiteY2" fmla="*/ 21420 h 468027"/>
              <a:gd name="connsiteX3" fmla="*/ 806991 w 1174297"/>
              <a:gd name="connsiteY3" fmla="*/ 33844 h 468027"/>
              <a:gd name="connsiteX4" fmla="*/ 1174297 w 1174297"/>
              <a:gd name="connsiteY4" fmla="*/ 449493 h 46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297" h="468027">
                <a:moveTo>
                  <a:pt x="0" y="468027"/>
                </a:moveTo>
                <a:cubicBezTo>
                  <a:pt x="11723" y="437044"/>
                  <a:pt x="143980" y="286638"/>
                  <a:pt x="220995" y="212203"/>
                </a:cubicBezTo>
                <a:cubicBezTo>
                  <a:pt x="298010" y="137769"/>
                  <a:pt x="364422" y="51147"/>
                  <a:pt x="462088" y="21420"/>
                </a:cubicBezTo>
                <a:cubicBezTo>
                  <a:pt x="559754" y="-8307"/>
                  <a:pt x="624446" y="-9699"/>
                  <a:pt x="806991" y="33844"/>
                </a:cubicBezTo>
                <a:cubicBezTo>
                  <a:pt x="989536" y="77387"/>
                  <a:pt x="1069785" y="292861"/>
                  <a:pt x="1174297" y="449493"/>
                </a:cubicBezTo>
              </a:path>
            </a:pathLst>
          </a:custGeom>
          <a:noFill/>
          <a:ln w="28575" cap="flat" cmpd="sng" algn="ctr">
            <a:solidFill>
              <a:schemeClr val="tx2"/>
            </a:solidFill>
            <a:prstDash val="dash"/>
            <a:headEnd type="arrow" w="med" len="med"/>
            <a:tailEnd type="arrow" w="med" len="med"/>
          </a:ln>
          <a:effectLst/>
        </p:spPr>
        <p:txBody>
          <a:bodyPr rtlCol="0" anchor="ctr"/>
          <a:lstStyle/>
          <a:p>
            <a:pPr algn="ctr" defTabSz="914378" eaLnBrk="0" hangingPunct="0">
              <a:defRPr/>
            </a:pPr>
            <a:endParaRPr lang="en-US" sz="1800" kern="0">
              <a:solidFill>
                <a:srgbClr val="FFFFFF"/>
              </a:solidFill>
              <a:latin typeface="Arial"/>
              <a:ea typeface=""/>
              <a:cs typeface=""/>
            </a:endParaRPr>
          </a:p>
        </p:txBody>
      </p:sp>
      <p:sp>
        <p:nvSpPr>
          <p:cNvPr id="103" name="TextBox 102">
            <a:extLst>
              <a:ext uri="{FF2B5EF4-FFF2-40B4-BE49-F238E27FC236}">
                <a16:creationId xmlns:a16="http://schemas.microsoft.com/office/drawing/2014/main" id="{8B5ED676-216F-2A48-B01D-E19B00DFBC83}"/>
              </a:ext>
            </a:extLst>
          </p:cNvPr>
          <p:cNvSpPr txBox="1"/>
          <p:nvPr/>
        </p:nvSpPr>
        <p:spPr>
          <a:xfrm>
            <a:off x="489455" y="1004705"/>
            <a:ext cx="2656496" cy="276999"/>
          </a:xfrm>
          <a:prstGeom prst="rect">
            <a:avLst/>
          </a:prstGeom>
          <a:noFill/>
        </p:spPr>
        <p:txBody>
          <a:bodyPr wrap="none" rtlCol="0">
            <a:spAutoFit/>
          </a:bodyPr>
          <a:lstStyle/>
          <a:p>
            <a:r>
              <a:rPr lang="en-US" sz="1200" b="1" dirty="0">
                <a:solidFill>
                  <a:schemeClr val="tx2"/>
                </a:solidFill>
                <a:latin typeface="+mn-lt"/>
              </a:rPr>
              <a:t>RL should be part of a vPC Domain</a:t>
            </a:r>
          </a:p>
        </p:txBody>
      </p:sp>
      <p:sp>
        <p:nvSpPr>
          <p:cNvPr id="105" name="Rounded Rectangle 104"/>
          <p:cNvSpPr/>
          <p:nvPr/>
        </p:nvSpPr>
        <p:spPr>
          <a:xfrm>
            <a:off x="3746407" y="1483251"/>
            <a:ext cx="4674358" cy="2025684"/>
          </a:xfrm>
          <a:prstGeom prst="roundRect">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 name="Picture 10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778" y="2326967"/>
            <a:ext cx="268020" cy="1801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 name="Picture 10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084" y="2343124"/>
            <a:ext cx="268020" cy="1801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9"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173" y="1838205"/>
            <a:ext cx="307537" cy="231673"/>
          </a:xfrm>
          <a:prstGeom prst="rect">
            <a:avLst/>
          </a:prstGeom>
          <a:noFill/>
          <a:extLst>
            <a:ext uri="{909E8E84-426E-40dd-AFC4-6F175D3DCCD1}">
              <a14:hiddenFill xmlns="" xmlns:a14="http://schemas.microsoft.com/office/drawing/2010/main">
                <a:solidFill>
                  <a:srgbClr val="FFFFFF"/>
                </a:solidFill>
              </a14:hiddenFill>
            </a:ext>
          </a:extLst>
        </p:spPr>
      </p:pic>
      <p:pic>
        <p:nvPicPr>
          <p:cNvPr id="110" name="Picture 11" descr="C:\Users\ecoffey\AppData\Local\Temp\Rar$DRa0.386\30067_Device_rout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607" y="1793693"/>
            <a:ext cx="307537" cy="23167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11" name="Straight Connector 110"/>
          <p:cNvCxnSpPr>
            <a:stCxn id="108" idx="0"/>
            <a:endCxn id="109" idx="2"/>
          </p:cNvCxnSpPr>
          <p:nvPr/>
        </p:nvCxnSpPr>
        <p:spPr>
          <a:xfrm flipV="1">
            <a:off x="5197095" y="2069878"/>
            <a:ext cx="41847" cy="2732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07" idx="0"/>
            <a:endCxn id="109" idx="2"/>
          </p:cNvCxnSpPr>
          <p:nvPr/>
        </p:nvCxnSpPr>
        <p:spPr>
          <a:xfrm flipH="1" flipV="1">
            <a:off x="5238942" y="2069878"/>
            <a:ext cx="1135847" cy="257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8" idx="0"/>
            <a:endCxn id="110" idx="2"/>
          </p:cNvCxnSpPr>
          <p:nvPr/>
        </p:nvCxnSpPr>
        <p:spPr>
          <a:xfrm flipV="1">
            <a:off x="5197095" y="2025367"/>
            <a:ext cx="626281" cy="317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7" idx="0"/>
            <a:endCxn id="110" idx="2"/>
          </p:cNvCxnSpPr>
          <p:nvPr/>
        </p:nvCxnSpPr>
        <p:spPr>
          <a:xfrm flipH="1" flipV="1">
            <a:off x="5823376" y="2025367"/>
            <a:ext cx="551413" cy="301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5"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169" y="3114996"/>
            <a:ext cx="271586"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p:cNvCxnSpPr>
            <a:stCxn id="115" idx="0"/>
            <a:endCxn id="108" idx="2"/>
          </p:cNvCxnSpPr>
          <p:nvPr/>
        </p:nvCxnSpPr>
        <p:spPr>
          <a:xfrm flipV="1">
            <a:off x="4771962" y="2523284"/>
            <a:ext cx="425132" cy="591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0"/>
            <a:endCxn id="107" idx="2"/>
          </p:cNvCxnSpPr>
          <p:nvPr/>
        </p:nvCxnSpPr>
        <p:spPr>
          <a:xfrm flipV="1">
            <a:off x="4771962" y="2507127"/>
            <a:ext cx="1602826" cy="6078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4717001" y="3018151"/>
            <a:ext cx="302377" cy="30479"/>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defRPr/>
            </a:pPr>
            <a:endParaRPr lang="en-US">
              <a:solidFill>
                <a:srgbClr val="58585B"/>
              </a:solidFill>
              <a:latin typeface="Arial"/>
            </a:endParaRPr>
          </a:p>
        </p:txBody>
      </p:sp>
      <p:sp>
        <p:nvSpPr>
          <p:cNvPr id="120" name="TextBox 119">
            <a:extLst>
              <a:ext uri="{FF2B5EF4-FFF2-40B4-BE49-F238E27FC236}">
                <a16:creationId xmlns:a16="http://schemas.microsoft.com/office/drawing/2014/main" id="{4D9307AA-71AE-D046-AEB2-E0E2E0A5A40B}"/>
              </a:ext>
            </a:extLst>
          </p:cNvPr>
          <p:cNvSpPr txBox="1"/>
          <p:nvPr/>
        </p:nvSpPr>
        <p:spPr>
          <a:xfrm>
            <a:off x="3322307" y="3539298"/>
            <a:ext cx="5821592" cy="1246495"/>
          </a:xfrm>
          <a:prstGeom prst="rect">
            <a:avLst/>
          </a:prstGeom>
          <a:noFill/>
        </p:spPr>
        <p:txBody>
          <a:bodyPr wrap="square" rtlCol="0">
            <a:spAutoFit/>
          </a:bodyPr>
          <a:lstStyle/>
          <a:p>
            <a:pPr algn="ctr"/>
            <a:r>
              <a:rPr lang="en-US" sz="1200" b="1" dirty="0">
                <a:solidFill>
                  <a:schemeClr val="tx2"/>
                </a:solidFill>
                <a:latin typeface="Arial" panose="020B0604020202020204" pitchFamily="34" charset="0"/>
                <a:cs typeface="Arial" panose="020B0604020202020204" pitchFamily="34" charset="0"/>
              </a:rPr>
              <a:t>ACI 3.2 Release</a:t>
            </a:r>
          </a:p>
          <a:p>
            <a:pPr marL="171450" indent="-171450">
              <a:spcBef>
                <a:spcPts val="6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Dual attached host with Active/Active links (LACP)</a:t>
            </a:r>
          </a:p>
          <a:p>
            <a:pPr marL="171450" indent="-171450">
              <a:spcBef>
                <a:spcPts val="6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Dual attached host with single active uplinks (MAC pinning, Active/Standby teaming, etc.)</a:t>
            </a:r>
          </a:p>
          <a:p>
            <a:pPr marL="171450" indent="-171450">
              <a:spcBef>
                <a:spcPts val="600"/>
              </a:spcBef>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Single attached hosts (orphan ports)</a:t>
            </a:r>
          </a:p>
        </p:txBody>
      </p:sp>
      <p:sp>
        <p:nvSpPr>
          <p:cNvPr id="123" name="TextBox 122">
            <a:extLst>
              <a:ext uri="{FF2B5EF4-FFF2-40B4-BE49-F238E27FC236}">
                <a16:creationId xmlns:a16="http://schemas.microsoft.com/office/drawing/2014/main" id="{8B5ED676-216F-2A48-B01D-E19B00DFBC83}"/>
              </a:ext>
            </a:extLst>
          </p:cNvPr>
          <p:cNvSpPr txBox="1"/>
          <p:nvPr/>
        </p:nvSpPr>
        <p:spPr>
          <a:xfrm>
            <a:off x="4649721" y="1000055"/>
            <a:ext cx="2656496" cy="276999"/>
          </a:xfrm>
          <a:prstGeom prst="rect">
            <a:avLst/>
          </a:prstGeom>
          <a:noFill/>
        </p:spPr>
        <p:txBody>
          <a:bodyPr wrap="none" rtlCol="0">
            <a:spAutoFit/>
          </a:bodyPr>
          <a:lstStyle/>
          <a:p>
            <a:r>
              <a:rPr lang="en-US" sz="1200" b="1" dirty="0">
                <a:solidFill>
                  <a:schemeClr val="tx2"/>
                </a:solidFill>
                <a:latin typeface="+mn-lt"/>
              </a:rPr>
              <a:t>RL should be part of a vPC Domain</a:t>
            </a:r>
          </a:p>
        </p:txBody>
      </p:sp>
      <p:pic>
        <p:nvPicPr>
          <p:cNvPr id="128"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996" y="3114983"/>
            <a:ext cx="271586" cy="22352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017" y="3114996"/>
            <a:ext cx="271586" cy="22352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Connector 130"/>
          <p:cNvCxnSpPr>
            <a:endCxn id="129" idx="0"/>
          </p:cNvCxnSpPr>
          <p:nvPr/>
        </p:nvCxnSpPr>
        <p:spPr>
          <a:xfrm>
            <a:off x="5177935" y="2523284"/>
            <a:ext cx="431875" cy="591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9" idx="0"/>
            <a:endCxn id="107" idx="2"/>
          </p:cNvCxnSpPr>
          <p:nvPr/>
        </p:nvCxnSpPr>
        <p:spPr>
          <a:xfrm flipV="1">
            <a:off x="5609810" y="2507127"/>
            <a:ext cx="764978" cy="60786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07" idx="2"/>
            <a:endCxn id="128" idx="0"/>
          </p:cNvCxnSpPr>
          <p:nvPr/>
        </p:nvCxnSpPr>
        <p:spPr>
          <a:xfrm>
            <a:off x="6374788" y="2507127"/>
            <a:ext cx="1" cy="607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ular Callout 47"/>
          <p:cNvSpPr/>
          <p:nvPr/>
        </p:nvSpPr>
        <p:spPr>
          <a:xfrm>
            <a:off x="6309145" y="1407333"/>
            <a:ext cx="1779618" cy="471092"/>
          </a:xfrm>
          <a:prstGeom prst="wedgeRoundRectCallout">
            <a:avLst>
              <a:gd name="adj1" fmla="val -64106"/>
              <a:gd name="adj2" fmla="val 159949"/>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EP info sync over</a:t>
            </a:r>
            <a:r>
              <a:rPr kumimoji="0" lang="en-US" sz="1200" b="0" i="0" u="none" strike="noStrike" kern="1200" cap="none" spc="0" normalizeH="0" noProof="0" dirty="0">
                <a:ln>
                  <a:noFill/>
                </a:ln>
                <a:solidFill>
                  <a:srgbClr val="FFFFFF"/>
                </a:solidFill>
                <a:effectLst/>
                <a:uLnTx/>
                <a:uFillTx/>
                <a:latin typeface="Arial"/>
                <a:ea typeface="+mn-ea"/>
                <a:cs typeface="+mn-cs"/>
              </a:rPr>
              <a:t> </a:t>
            </a:r>
            <a:r>
              <a:rPr kumimoji="0" lang="en-US" sz="1200" b="0" i="0" u="none" strike="noStrike" kern="1200" cap="none" spc="0" normalizeH="0" noProof="0" dirty="0" err="1">
                <a:ln>
                  <a:noFill/>
                </a:ln>
                <a:solidFill>
                  <a:srgbClr val="FFFFFF"/>
                </a:solidFill>
                <a:effectLst/>
                <a:uLnTx/>
                <a:uFillTx/>
                <a:latin typeface="Arial"/>
                <a:ea typeface="+mn-ea"/>
                <a:cs typeface="+mn-cs"/>
              </a:rPr>
              <a:t>vPC</a:t>
            </a:r>
            <a:r>
              <a:rPr kumimoji="0" lang="en-US" sz="1200" b="0" i="0" u="none" strike="noStrike" kern="1200" cap="none" spc="0" normalizeH="0" noProof="0" dirty="0">
                <a:ln>
                  <a:noFill/>
                </a:ln>
                <a:solidFill>
                  <a:srgbClr val="FFFFFF"/>
                </a:solidFill>
                <a:effectLst/>
                <a:uLnTx/>
                <a:uFillTx/>
                <a:latin typeface="Arial"/>
                <a:ea typeface="+mn-ea"/>
                <a:cs typeface="+mn-cs"/>
              </a:rPr>
              <a:t> control Plane</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49" name="Rounded Rectangular Callout 48"/>
          <p:cNvSpPr/>
          <p:nvPr/>
        </p:nvSpPr>
        <p:spPr>
          <a:xfrm>
            <a:off x="1894998" y="1423464"/>
            <a:ext cx="1779618" cy="471092"/>
          </a:xfrm>
          <a:prstGeom prst="wedgeRoundRectCallout">
            <a:avLst>
              <a:gd name="adj1" fmla="val -62189"/>
              <a:gd name="adj2" fmla="val 172985"/>
              <a:gd name="adj3" fmla="val 16667"/>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EP info sync over</a:t>
            </a:r>
            <a:r>
              <a:rPr kumimoji="0" lang="en-US" sz="1200" b="0" i="0" u="none" strike="noStrike" kern="1200" cap="none" spc="0" normalizeH="0" noProof="0" dirty="0">
                <a:ln>
                  <a:noFill/>
                </a:ln>
                <a:solidFill>
                  <a:srgbClr val="FFFFFF"/>
                </a:solidFill>
                <a:effectLst/>
                <a:uLnTx/>
                <a:uFillTx/>
                <a:latin typeface="Arial"/>
                <a:ea typeface="+mn-ea"/>
                <a:cs typeface="+mn-cs"/>
              </a:rPr>
              <a:t> </a:t>
            </a:r>
            <a:r>
              <a:rPr kumimoji="0" lang="en-US" sz="1200" b="0" i="0" u="none" strike="noStrike" kern="1200" cap="none" spc="0" normalizeH="0" noProof="0" dirty="0" err="1">
                <a:ln>
                  <a:noFill/>
                </a:ln>
                <a:solidFill>
                  <a:srgbClr val="FFFFFF"/>
                </a:solidFill>
                <a:effectLst/>
                <a:uLnTx/>
                <a:uFillTx/>
                <a:latin typeface="Arial"/>
                <a:ea typeface="+mn-ea"/>
                <a:cs typeface="+mn-cs"/>
              </a:rPr>
              <a:t>vPC</a:t>
            </a:r>
            <a:r>
              <a:rPr kumimoji="0" lang="en-US" sz="1200" b="0" i="0" u="none" strike="noStrike" kern="1200" cap="none" spc="0" normalizeH="0" noProof="0" dirty="0">
                <a:ln>
                  <a:noFill/>
                </a:ln>
                <a:solidFill>
                  <a:srgbClr val="FFFFFF"/>
                </a:solidFill>
                <a:effectLst/>
                <a:uLnTx/>
                <a:uFillTx/>
                <a:latin typeface="Arial"/>
                <a:ea typeface="+mn-ea"/>
                <a:cs typeface="+mn-cs"/>
              </a:rPr>
              <a:t> control Plane</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50" name="Freeform 49">
            <a:extLst>
              <a:ext uri="{FF2B5EF4-FFF2-40B4-BE49-F238E27FC236}">
                <a16:creationId xmlns:a16="http://schemas.microsoft.com/office/drawing/2014/main" id="{DF28A788-4036-6943-A4DC-C8777B985AEB}"/>
              </a:ext>
            </a:extLst>
          </p:cNvPr>
          <p:cNvSpPr/>
          <p:nvPr/>
        </p:nvSpPr>
        <p:spPr>
          <a:xfrm>
            <a:off x="5197469" y="1902137"/>
            <a:ext cx="1251814" cy="477829"/>
          </a:xfrm>
          <a:custGeom>
            <a:avLst/>
            <a:gdLst>
              <a:gd name="connsiteX0" fmla="*/ 0 w 1296237"/>
              <a:gd name="connsiteY0" fmla="*/ 111435 h 211918"/>
              <a:gd name="connsiteX1" fmla="*/ 60290 w 1296237"/>
              <a:gd name="connsiteY1" fmla="*/ 31048 h 211918"/>
              <a:gd name="connsiteX2" fmla="*/ 221064 w 1296237"/>
              <a:gd name="connsiteY2" fmla="*/ 903 h 211918"/>
              <a:gd name="connsiteX3" fmla="*/ 673240 w 1296237"/>
              <a:gd name="connsiteY3" fmla="*/ 61193 h 211918"/>
              <a:gd name="connsiteX4" fmla="*/ 1296237 w 1296237"/>
              <a:gd name="connsiteY4" fmla="*/ 211918 h 211918"/>
              <a:gd name="connsiteX0" fmla="*/ 0 w 1396721"/>
              <a:gd name="connsiteY0" fmla="*/ 213393 h 213393"/>
              <a:gd name="connsiteX1" fmla="*/ 160774 w 1396721"/>
              <a:gd name="connsiteY1" fmla="*/ 32523 h 213393"/>
              <a:gd name="connsiteX2" fmla="*/ 321548 w 1396721"/>
              <a:gd name="connsiteY2" fmla="*/ 2378 h 213393"/>
              <a:gd name="connsiteX3" fmla="*/ 773724 w 1396721"/>
              <a:gd name="connsiteY3" fmla="*/ 62668 h 213393"/>
              <a:gd name="connsiteX4" fmla="*/ 1396721 w 1396721"/>
              <a:gd name="connsiteY4" fmla="*/ 213393 h 213393"/>
              <a:gd name="connsiteX0" fmla="*/ 0 w 1396721"/>
              <a:gd name="connsiteY0" fmla="*/ 261667 h 261667"/>
              <a:gd name="connsiteX1" fmla="*/ 160774 w 1396721"/>
              <a:gd name="connsiteY1" fmla="*/ 80797 h 261667"/>
              <a:gd name="connsiteX2" fmla="*/ 301451 w 1396721"/>
              <a:gd name="connsiteY2" fmla="*/ 410 h 261667"/>
              <a:gd name="connsiteX3" fmla="*/ 773724 w 1396721"/>
              <a:gd name="connsiteY3" fmla="*/ 110942 h 261667"/>
              <a:gd name="connsiteX4" fmla="*/ 1396721 w 1396721"/>
              <a:gd name="connsiteY4" fmla="*/ 261667 h 261667"/>
              <a:gd name="connsiteX0" fmla="*/ 0 w 1396721"/>
              <a:gd name="connsiteY0" fmla="*/ 269111 h 269111"/>
              <a:gd name="connsiteX1" fmla="*/ 140677 w 1396721"/>
              <a:gd name="connsiteY1" fmla="*/ 37999 h 269111"/>
              <a:gd name="connsiteX2" fmla="*/ 301451 w 1396721"/>
              <a:gd name="connsiteY2" fmla="*/ 7854 h 269111"/>
              <a:gd name="connsiteX3" fmla="*/ 773724 w 1396721"/>
              <a:gd name="connsiteY3" fmla="*/ 118386 h 269111"/>
              <a:gd name="connsiteX4" fmla="*/ 1396721 w 1396721"/>
              <a:gd name="connsiteY4" fmla="*/ 269111 h 269111"/>
              <a:gd name="connsiteX0" fmla="*/ 0 w 1396721"/>
              <a:gd name="connsiteY0" fmla="*/ 266890 h 266890"/>
              <a:gd name="connsiteX1" fmla="*/ 140677 w 1396721"/>
              <a:gd name="connsiteY1" fmla="*/ 35778 h 266890"/>
              <a:gd name="connsiteX2" fmla="*/ 301451 w 1396721"/>
              <a:gd name="connsiteY2" fmla="*/ 5633 h 266890"/>
              <a:gd name="connsiteX3" fmla="*/ 844062 w 1396721"/>
              <a:gd name="connsiteY3" fmla="*/ 86020 h 266890"/>
              <a:gd name="connsiteX4" fmla="*/ 1396721 w 1396721"/>
              <a:gd name="connsiteY4" fmla="*/ 266890 h 266890"/>
              <a:gd name="connsiteX0" fmla="*/ 0 w 1396721"/>
              <a:gd name="connsiteY0" fmla="*/ 428447 h 428447"/>
              <a:gd name="connsiteX1" fmla="*/ 140677 w 1396721"/>
              <a:gd name="connsiteY1" fmla="*/ 197335 h 428447"/>
              <a:gd name="connsiteX2" fmla="*/ 517694 w 1396721"/>
              <a:gd name="connsiteY2" fmla="*/ 374 h 428447"/>
              <a:gd name="connsiteX3" fmla="*/ 844062 w 1396721"/>
              <a:gd name="connsiteY3" fmla="*/ 247577 h 428447"/>
              <a:gd name="connsiteX4" fmla="*/ 1396721 w 1396721"/>
              <a:gd name="connsiteY4" fmla="*/ 428447 h 428447"/>
              <a:gd name="connsiteX0" fmla="*/ 0 w 1396721"/>
              <a:gd name="connsiteY0" fmla="*/ 453199 h 453199"/>
              <a:gd name="connsiteX1" fmla="*/ 140677 w 1396721"/>
              <a:gd name="connsiteY1" fmla="*/ 222087 h 453199"/>
              <a:gd name="connsiteX2" fmla="*/ 517694 w 1396721"/>
              <a:gd name="connsiteY2" fmla="*/ 25126 h 453199"/>
              <a:gd name="connsiteX3" fmla="*/ 794635 w 1396721"/>
              <a:gd name="connsiteY3" fmla="*/ 31372 h 453199"/>
              <a:gd name="connsiteX4" fmla="*/ 1396721 w 1396721"/>
              <a:gd name="connsiteY4" fmla="*/ 453199 h 453199"/>
              <a:gd name="connsiteX0" fmla="*/ 0 w 1396721"/>
              <a:gd name="connsiteY0" fmla="*/ 453199 h 453199"/>
              <a:gd name="connsiteX1" fmla="*/ 140677 w 1396721"/>
              <a:gd name="connsiteY1" fmla="*/ 222087 h 453199"/>
              <a:gd name="connsiteX2" fmla="*/ 381770 w 1396721"/>
              <a:gd name="connsiteY2" fmla="*/ 25126 h 453199"/>
              <a:gd name="connsiteX3" fmla="*/ 794635 w 1396721"/>
              <a:gd name="connsiteY3" fmla="*/ 31372 h 453199"/>
              <a:gd name="connsiteX4" fmla="*/ 1396721 w 1396721"/>
              <a:gd name="connsiteY4" fmla="*/ 453199 h 453199"/>
              <a:gd name="connsiteX0" fmla="*/ 0 w 1396721"/>
              <a:gd name="connsiteY0" fmla="*/ 460717 h 460717"/>
              <a:gd name="connsiteX1" fmla="*/ 140677 w 1396721"/>
              <a:gd name="connsiteY1" fmla="*/ 229605 h 460717"/>
              <a:gd name="connsiteX2" fmla="*/ 381770 w 1396721"/>
              <a:gd name="connsiteY2" fmla="*/ 32644 h 460717"/>
              <a:gd name="connsiteX3" fmla="*/ 720494 w 1396721"/>
              <a:gd name="connsiteY3" fmla="*/ 26533 h 460717"/>
              <a:gd name="connsiteX4" fmla="*/ 1396721 w 1396721"/>
              <a:gd name="connsiteY4" fmla="*/ 460717 h 460717"/>
              <a:gd name="connsiteX0" fmla="*/ 0 w 1526466"/>
              <a:gd name="connsiteY0" fmla="*/ 454538 h 460717"/>
              <a:gd name="connsiteX1" fmla="*/ 270422 w 1526466"/>
              <a:gd name="connsiteY1" fmla="*/ 229605 h 460717"/>
              <a:gd name="connsiteX2" fmla="*/ 511515 w 1526466"/>
              <a:gd name="connsiteY2" fmla="*/ 32644 h 460717"/>
              <a:gd name="connsiteX3" fmla="*/ 850239 w 1526466"/>
              <a:gd name="connsiteY3" fmla="*/ 26533 h 460717"/>
              <a:gd name="connsiteX4" fmla="*/ 1526466 w 1526466"/>
              <a:gd name="connsiteY4" fmla="*/ 460717 h 460717"/>
              <a:gd name="connsiteX0" fmla="*/ 0 w 1526466"/>
              <a:gd name="connsiteY0" fmla="*/ 452949 h 459128"/>
              <a:gd name="connsiteX1" fmla="*/ 220995 w 1526466"/>
              <a:gd name="connsiteY1" fmla="*/ 197125 h 459128"/>
              <a:gd name="connsiteX2" fmla="*/ 511515 w 1526466"/>
              <a:gd name="connsiteY2" fmla="*/ 31055 h 459128"/>
              <a:gd name="connsiteX3" fmla="*/ 850239 w 1526466"/>
              <a:gd name="connsiteY3" fmla="*/ 24944 h 459128"/>
              <a:gd name="connsiteX4" fmla="*/ 1526466 w 1526466"/>
              <a:gd name="connsiteY4" fmla="*/ 459128 h 459128"/>
              <a:gd name="connsiteX0" fmla="*/ 0 w 1526466"/>
              <a:gd name="connsiteY0" fmla="*/ 465048 h 471227"/>
              <a:gd name="connsiteX1" fmla="*/ 220995 w 1526466"/>
              <a:gd name="connsiteY1" fmla="*/ 209224 h 471227"/>
              <a:gd name="connsiteX2" fmla="*/ 462088 w 1526466"/>
              <a:gd name="connsiteY2" fmla="*/ 18441 h 471227"/>
              <a:gd name="connsiteX3" fmla="*/ 850239 w 1526466"/>
              <a:gd name="connsiteY3" fmla="*/ 37043 h 471227"/>
              <a:gd name="connsiteX4" fmla="*/ 1526466 w 1526466"/>
              <a:gd name="connsiteY4" fmla="*/ 471227 h 471227"/>
              <a:gd name="connsiteX0" fmla="*/ 0 w 1526466"/>
              <a:gd name="connsiteY0" fmla="*/ 468027 h 474206"/>
              <a:gd name="connsiteX1" fmla="*/ 220995 w 1526466"/>
              <a:gd name="connsiteY1" fmla="*/ 212203 h 474206"/>
              <a:gd name="connsiteX2" fmla="*/ 462088 w 1526466"/>
              <a:gd name="connsiteY2" fmla="*/ 21420 h 474206"/>
              <a:gd name="connsiteX3" fmla="*/ 806991 w 1526466"/>
              <a:gd name="connsiteY3" fmla="*/ 33844 h 474206"/>
              <a:gd name="connsiteX4" fmla="*/ 1526466 w 1526466"/>
              <a:gd name="connsiteY4" fmla="*/ 474206 h 474206"/>
              <a:gd name="connsiteX0" fmla="*/ 0 w 1322579"/>
              <a:gd name="connsiteY0" fmla="*/ 468027 h 468027"/>
              <a:gd name="connsiteX1" fmla="*/ 220995 w 1322579"/>
              <a:gd name="connsiteY1" fmla="*/ 212203 h 468027"/>
              <a:gd name="connsiteX2" fmla="*/ 462088 w 1322579"/>
              <a:gd name="connsiteY2" fmla="*/ 21420 h 468027"/>
              <a:gd name="connsiteX3" fmla="*/ 806991 w 1322579"/>
              <a:gd name="connsiteY3" fmla="*/ 33844 h 468027"/>
              <a:gd name="connsiteX4" fmla="*/ 1322579 w 1322579"/>
              <a:gd name="connsiteY4" fmla="*/ 455671 h 468027"/>
              <a:gd name="connsiteX0" fmla="*/ 0 w 1322579"/>
              <a:gd name="connsiteY0" fmla="*/ 468027 h 468027"/>
              <a:gd name="connsiteX1" fmla="*/ 220995 w 1322579"/>
              <a:gd name="connsiteY1" fmla="*/ 212203 h 468027"/>
              <a:gd name="connsiteX2" fmla="*/ 462088 w 1322579"/>
              <a:gd name="connsiteY2" fmla="*/ 21420 h 468027"/>
              <a:gd name="connsiteX3" fmla="*/ 806991 w 1322579"/>
              <a:gd name="connsiteY3" fmla="*/ 33844 h 468027"/>
              <a:gd name="connsiteX4" fmla="*/ 1322579 w 1322579"/>
              <a:gd name="connsiteY4" fmla="*/ 455671 h 468027"/>
              <a:gd name="connsiteX0" fmla="*/ 0 w 1174297"/>
              <a:gd name="connsiteY0" fmla="*/ 468027 h 468027"/>
              <a:gd name="connsiteX1" fmla="*/ 220995 w 1174297"/>
              <a:gd name="connsiteY1" fmla="*/ 212203 h 468027"/>
              <a:gd name="connsiteX2" fmla="*/ 462088 w 1174297"/>
              <a:gd name="connsiteY2" fmla="*/ 21420 h 468027"/>
              <a:gd name="connsiteX3" fmla="*/ 806991 w 1174297"/>
              <a:gd name="connsiteY3" fmla="*/ 33844 h 468027"/>
              <a:gd name="connsiteX4" fmla="*/ 1174297 w 1174297"/>
              <a:gd name="connsiteY4" fmla="*/ 449493 h 46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297" h="468027">
                <a:moveTo>
                  <a:pt x="0" y="468027"/>
                </a:moveTo>
                <a:cubicBezTo>
                  <a:pt x="11723" y="437044"/>
                  <a:pt x="143980" y="286638"/>
                  <a:pt x="220995" y="212203"/>
                </a:cubicBezTo>
                <a:cubicBezTo>
                  <a:pt x="298010" y="137769"/>
                  <a:pt x="364422" y="51147"/>
                  <a:pt x="462088" y="21420"/>
                </a:cubicBezTo>
                <a:cubicBezTo>
                  <a:pt x="559754" y="-8307"/>
                  <a:pt x="624446" y="-9699"/>
                  <a:pt x="806991" y="33844"/>
                </a:cubicBezTo>
                <a:cubicBezTo>
                  <a:pt x="989536" y="77387"/>
                  <a:pt x="1069785" y="292861"/>
                  <a:pt x="1174297" y="449493"/>
                </a:cubicBezTo>
              </a:path>
            </a:pathLst>
          </a:custGeom>
          <a:noFill/>
          <a:ln w="28575" cap="flat" cmpd="sng" algn="ctr">
            <a:solidFill>
              <a:schemeClr val="tx2"/>
            </a:solidFill>
            <a:prstDash val="dash"/>
            <a:headEnd type="arrow" w="med" len="med"/>
            <a:tailEnd type="arrow" w="med" len="med"/>
          </a:ln>
          <a:effectLst/>
        </p:spPr>
        <p:txBody>
          <a:bodyPr rtlCol="0" anchor="ctr"/>
          <a:lstStyle/>
          <a:p>
            <a:pPr algn="ctr" defTabSz="914378" eaLnBrk="0" hangingPunct="0">
              <a:defRPr/>
            </a:pPr>
            <a:endParaRPr lang="en-US" sz="1800" kern="0">
              <a:solidFill>
                <a:srgbClr val="FFFFFF"/>
              </a:solidFill>
              <a:latin typeface="Arial"/>
              <a:ea typeface=""/>
              <a:cs typeface=""/>
            </a:endParaRPr>
          </a:p>
        </p:txBody>
      </p:sp>
      <p:sp>
        <p:nvSpPr>
          <p:cNvPr id="51" name="Left-Right Arrow 50"/>
          <p:cNvSpPr/>
          <p:nvPr/>
        </p:nvSpPr>
        <p:spPr>
          <a:xfrm>
            <a:off x="5345096" y="2369072"/>
            <a:ext cx="895682" cy="119481"/>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Left-Right Arrow 51"/>
          <p:cNvSpPr/>
          <p:nvPr/>
        </p:nvSpPr>
        <p:spPr>
          <a:xfrm>
            <a:off x="1098714" y="2447394"/>
            <a:ext cx="881691" cy="114649"/>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46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loud 117">
            <a:extLst>
              <a:ext uri="{FF2B5EF4-FFF2-40B4-BE49-F238E27FC236}">
                <a16:creationId xmlns:a16="http://schemas.microsoft.com/office/drawing/2014/main" id="{3B635AF2-B39C-4FFE-B41E-0DF12AA03CBE}"/>
              </a:ext>
            </a:extLst>
          </p:cNvPr>
          <p:cNvSpPr/>
          <p:nvPr/>
        </p:nvSpPr>
        <p:spPr>
          <a:xfrm>
            <a:off x="4343908" y="3550029"/>
            <a:ext cx="1275353" cy="470433"/>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r>
              <a:rPr lang="en-US" sz="1600" dirty="0">
                <a:solidFill>
                  <a:srgbClr val="58585B">
                    <a:lumMod val="75000"/>
                  </a:srgbClr>
                </a:solidFill>
                <a:latin typeface="Arial"/>
              </a:rPr>
              <a:t>WAN</a:t>
            </a:r>
          </a:p>
        </p:txBody>
      </p:sp>
      <p:sp>
        <p:nvSpPr>
          <p:cNvPr id="97" name="Cloud 96"/>
          <p:cNvSpPr/>
          <p:nvPr/>
        </p:nvSpPr>
        <p:spPr>
          <a:xfrm>
            <a:off x="7526828" y="2391308"/>
            <a:ext cx="1107170" cy="639761"/>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3" name="Group 2"/>
          <p:cNvGrpSpPr/>
          <p:nvPr/>
        </p:nvGrpSpPr>
        <p:grpSpPr>
          <a:xfrm>
            <a:off x="2513206" y="2966607"/>
            <a:ext cx="1261177" cy="705101"/>
            <a:chOff x="951707" y="2531095"/>
            <a:chExt cx="2937225" cy="1550750"/>
          </a:xfrm>
        </p:grpSpPr>
        <p:pic>
          <p:nvPicPr>
            <p:cNvPr id="4" name="Picture 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a:stCxn id="6" idx="0"/>
              <a:endCxn id="9"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0"/>
              <a:endCxn id="4"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0"/>
              <a:endCxn id="9"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5" idx="0"/>
              <a:endCxn id="4"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0"/>
              <a:endCxn id="9"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0"/>
              <a:endCxn id="4"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0"/>
              <a:endCxn id="4"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0"/>
              <a:endCxn id="9"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ounded Rectangle 17"/>
          <p:cNvSpPr/>
          <p:nvPr/>
        </p:nvSpPr>
        <p:spPr>
          <a:xfrm>
            <a:off x="2456755" y="2909194"/>
            <a:ext cx="1802721" cy="136918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0" name="Straight Connector 19"/>
          <p:cNvCxnSpPr>
            <a:cxnSpLocks/>
            <a:stCxn id="24" idx="2"/>
            <a:endCxn id="51" idx="0"/>
          </p:cNvCxnSpPr>
          <p:nvPr/>
        </p:nvCxnSpPr>
        <p:spPr>
          <a:xfrm flipH="1">
            <a:off x="564686" y="3413812"/>
            <a:ext cx="631592"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Picture 2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215" y="3140331"/>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50" y="3147858"/>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25"/>
          <p:cNvSpPr/>
          <p:nvPr/>
        </p:nvSpPr>
        <p:spPr>
          <a:xfrm>
            <a:off x="851096" y="1760775"/>
            <a:ext cx="975287" cy="775330"/>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8"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4752" y="2337913"/>
            <a:ext cx="328528" cy="11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6" name="Straight Connector 35"/>
          <p:cNvCxnSpPr>
            <a:stCxn id="28" idx="2"/>
            <a:endCxn id="25" idx="0"/>
          </p:cNvCxnSpPr>
          <p:nvPr/>
        </p:nvCxnSpPr>
        <p:spPr>
          <a:xfrm flipH="1">
            <a:off x="608213" y="2456511"/>
            <a:ext cx="270803" cy="69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a:endCxn id="24" idx="0"/>
          </p:cNvCxnSpPr>
          <p:nvPr/>
        </p:nvCxnSpPr>
        <p:spPr>
          <a:xfrm>
            <a:off x="879016" y="2456511"/>
            <a:ext cx="317262" cy="683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276499" y="3031069"/>
            <a:ext cx="1291940"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5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03" y="3896364"/>
            <a:ext cx="263766" cy="335280"/>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6083472" y="3100992"/>
            <a:ext cx="1285731" cy="627545"/>
            <a:chOff x="951707" y="2531095"/>
            <a:chExt cx="2937225" cy="1550750"/>
          </a:xfrm>
        </p:grpSpPr>
        <p:pic>
          <p:nvPicPr>
            <p:cNvPr id="79" name="Picture 7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p:cNvCxnSpPr>
              <a:stCxn id="81" idx="0"/>
              <a:endCxn id="84" idx="2"/>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1" idx="0"/>
              <a:endCxn id="79" idx="2"/>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0" idx="0"/>
              <a:endCxn id="84" idx="2"/>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0" idx="0"/>
              <a:endCxn id="79" idx="2"/>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3" idx="0"/>
              <a:endCxn id="84" idx="2"/>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3" idx="0"/>
              <a:endCxn id="79" idx="2"/>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0"/>
              <a:endCxn id="79" idx="2"/>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2" idx="0"/>
              <a:endCxn id="84" idx="2"/>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ounded Rectangle 92"/>
          <p:cNvSpPr/>
          <p:nvPr/>
        </p:nvSpPr>
        <p:spPr>
          <a:xfrm>
            <a:off x="5690492" y="2972155"/>
            <a:ext cx="2025601" cy="1376093"/>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8" name="Straight Connector 107"/>
          <p:cNvCxnSpPr>
            <a:cxnSpLocks/>
            <a:stCxn id="25" idx="2"/>
            <a:endCxn id="51" idx="0"/>
          </p:cNvCxnSpPr>
          <p:nvPr/>
        </p:nvCxnSpPr>
        <p:spPr>
          <a:xfrm flipH="1">
            <a:off x="564686" y="3413812"/>
            <a:ext cx="43527" cy="4825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510285" y="3793711"/>
            <a:ext cx="233329" cy="68601"/>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96" name="TextBox 95"/>
          <p:cNvSpPr txBox="1"/>
          <p:nvPr/>
        </p:nvSpPr>
        <p:spPr>
          <a:xfrm>
            <a:off x="865091" y="1929398"/>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sp>
        <p:nvSpPr>
          <p:cNvPr id="100" name="TextBox 99"/>
          <p:cNvSpPr txBox="1"/>
          <p:nvPr/>
        </p:nvSpPr>
        <p:spPr>
          <a:xfrm>
            <a:off x="7618484" y="2579897"/>
            <a:ext cx="933717" cy="276999"/>
          </a:xfrm>
          <a:prstGeom prst="rect">
            <a:avLst/>
          </a:prstGeom>
          <a:noFill/>
        </p:spPr>
        <p:txBody>
          <a:bodyPr wrap="non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effectLst/>
                <a:uLnTx/>
                <a:uFillTx/>
                <a:latin typeface="Arial"/>
                <a:ea typeface="ＭＳ Ｐゴシック" panose="020B0600070205080204" pitchFamily="34" charset="-128"/>
                <a:cs typeface="+mn-cs"/>
              </a:rPr>
              <a:t>IP Network</a:t>
            </a:r>
          </a:p>
        </p:txBody>
      </p:sp>
      <p:pic>
        <p:nvPicPr>
          <p:cNvPr id="147" name="Picture 146"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33" y="1760775"/>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168" y="1768302"/>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155"/>
          <p:cNvSpPr/>
          <p:nvPr/>
        </p:nvSpPr>
        <p:spPr>
          <a:xfrm>
            <a:off x="7194365" y="1150118"/>
            <a:ext cx="1624881" cy="1074400"/>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81" name="Picture 11" descr="C:\Users\ecoffey\AppData\Local\Temp\Rar$DRa0.324\30072_Device_serv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2179" y="1221289"/>
            <a:ext cx="249510" cy="33528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64764" y="2399298"/>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 name="Straight Connector 22"/>
          <p:cNvCxnSpPr/>
          <p:nvPr/>
        </p:nvCxnSpPr>
        <p:spPr>
          <a:xfrm>
            <a:off x="7739055" y="2034256"/>
            <a:ext cx="184062"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83" idx="0"/>
            <a:endCxn id="147" idx="2"/>
          </p:cNvCxnSpPr>
          <p:nvPr/>
        </p:nvCxnSpPr>
        <p:spPr>
          <a:xfrm flipV="1">
            <a:off x="7944293" y="2034256"/>
            <a:ext cx="404003" cy="3650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stCxn id="148" idx="0"/>
            <a:endCxn id="181" idx="2"/>
          </p:cNvCxnSpPr>
          <p:nvPr/>
        </p:nvCxnSpPr>
        <p:spPr>
          <a:xfrm flipV="1">
            <a:off x="7760231" y="1556569"/>
            <a:ext cx="816703" cy="211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a:stCxn id="181" idx="2"/>
            <a:endCxn id="147" idx="0"/>
          </p:cNvCxnSpPr>
          <p:nvPr/>
        </p:nvCxnSpPr>
        <p:spPr>
          <a:xfrm flipH="1">
            <a:off x="8348296" y="1556569"/>
            <a:ext cx="228638" cy="2042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Oval 183"/>
          <p:cNvSpPr/>
          <p:nvPr/>
        </p:nvSpPr>
        <p:spPr>
          <a:xfrm>
            <a:off x="8337713" y="1580958"/>
            <a:ext cx="249510" cy="49834"/>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5" name="Rectangle 184"/>
          <p:cNvSpPr/>
          <p:nvPr/>
        </p:nvSpPr>
        <p:spPr>
          <a:xfrm>
            <a:off x="1863913" y="4325070"/>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 (Pod1)</a:t>
            </a:r>
          </a:p>
        </p:txBody>
      </p:sp>
      <p:sp>
        <p:nvSpPr>
          <p:cNvPr id="187" name="Rectangle 186"/>
          <p:cNvSpPr/>
          <p:nvPr/>
        </p:nvSpPr>
        <p:spPr>
          <a:xfrm>
            <a:off x="5371284" y="4354947"/>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ACI Main DC</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sp>
        <p:nvSpPr>
          <p:cNvPr id="188" name="Rectangle 187"/>
          <p:cNvSpPr/>
          <p:nvPr/>
        </p:nvSpPr>
        <p:spPr>
          <a:xfrm>
            <a:off x="-400583" y="4379414"/>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Site1 (Pod1)</a:t>
            </a:r>
          </a:p>
        </p:txBody>
      </p:sp>
      <p:sp>
        <p:nvSpPr>
          <p:cNvPr id="189" name="Rectangle 188"/>
          <p:cNvSpPr/>
          <p:nvPr/>
        </p:nvSpPr>
        <p:spPr>
          <a:xfrm>
            <a:off x="6692908" y="722931"/>
            <a:ext cx="2775010" cy="430887"/>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Remote Location-2</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C000"/>
                </a:solidFill>
                <a:effectLst/>
                <a:uLnTx/>
                <a:uFillTx/>
                <a:latin typeface="Arial"/>
                <a:ea typeface="ＭＳ Ｐゴシック" panose="020B0600070205080204" pitchFamily="34" charset="-128"/>
                <a:cs typeface="+mn-cs"/>
              </a:rPr>
              <a:t>Site2</a:t>
            </a:r>
          </a:p>
        </p:txBody>
      </p:sp>
      <p:pic>
        <p:nvPicPr>
          <p:cNvPr id="145"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17107" y="23710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6" name="Straight Connector 145"/>
          <p:cNvCxnSpPr>
            <a:stCxn id="145" idx="2"/>
            <a:endCxn id="25" idx="0"/>
          </p:cNvCxnSpPr>
          <p:nvPr/>
        </p:nvCxnSpPr>
        <p:spPr>
          <a:xfrm flipH="1">
            <a:off x="608213" y="2523372"/>
            <a:ext cx="788423" cy="6244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5" idx="2"/>
            <a:endCxn id="24" idx="0"/>
          </p:cNvCxnSpPr>
          <p:nvPr/>
        </p:nvCxnSpPr>
        <p:spPr>
          <a:xfrm flipH="1">
            <a:off x="1196278" y="2523372"/>
            <a:ext cx="200358" cy="616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0"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46958" y="2179804"/>
            <a:ext cx="369015" cy="156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 name="Picture 93" descr="Device_router_3057_RGB.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33949" y="260959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04" name="Straight Connector 203"/>
          <p:cNvCxnSpPr>
            <a:cxnSpLocks/>
            <a:stCxn id="84" idx="0"/>
            <a:endCxn id="182" idx="2"/>
          </p:cNvCxnSpPr>
          <p:nvPr/>
        </p:nvCxnSpPr>
        <p:spPr>
          <a:xfrm flipV="1">
            <a:off x="6643445" y="2761901"/>
            <a:ext cx="870033" cy="3390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cxnSpLocks/>
            <a:stCxn id="182" idx="2"/>
            <a:endCxn id="79" idx="0"/>
          </p:cNvCxnSpPr>
          <p:nvPr/>
        </p:nvCxnSpPr>
        <p:spPr>
          <a:xfrm flipH="1">
            <a:off x="6879597" y="2761901"/>
            <a:ext cx="633881" cy="3451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cxnSpLocks/>
            <a:endCxn id="9" idx="0"/>
          </p:cNvCxnSpPr>
          <p:nvPr/>
        </p:nvCxnSpPr>
        <p:spPr>
          <a:xfrm>
            <a:off x="1894548" y="2258071"/>
            <a:ext cx="1167938" cy="708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1" name="Left-Right Arrow 150"/>
          <p:cNvSpPr/>
          <p:nvPr/>
        </p:nvSpPr>
        <p:spPr>
          <a:xfrm>
            <a:off x="807941" y="327287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Left-Right Arrow 151"/>
          <p:cNvSpPr/>
          <p:nvPr/>
        </p:nvSpPr>
        <p:spPr>
          <a:xfrm>
            <a:off x="7960412" y="1888624"/>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itle 1"/>
          <p:cNvSpPr>
            <a:spLocks noGrp="1"/>
          </p:cNvSpPr>
          <p:nvPr>
            <p:ph type="title" idx="4294967295"/>
          </p:nvPr>
        </p:nvSpPr>
        <p:spPr>
          <a:xfrm>
            <a:off x="0" y="188913"/>
            <a:ext cx="8915400" cy="434975"/>
          </a:xfrm>
        </p:spPr>
        <p:txBody>
          <a:bodyPr/>
          <a:lstStyle/>
          <a:p>
            <a:r>
              <a:rPr lang="en-US" dirty="0"/>
              <a:t>Multi-site without IPN and RL</a:t>
            </a:r>
          </a:p>
        </p:txBody>
      </p:sp>
      <p:grpSp>
        <p:nvGrpSpPr>
          <p:cNvPr id="159" name="Group 158"/>
          <p:cNvGrpSpPr/>
          <p:nvPr/>
        </p:nvGrpSpPr>
        <p:grpSpPr>
          <a:xfrm>
            <a:off x="3755254" y="3994803"/>
            <a:ext cx="340800" cy="246582"/>
            <a:chOff x="614534" y="2759311"/>
            <a:chExt cx="1043267" cy="871763"/>
          </a:xfrm>
        </p:grpSpPr>
        <p:grpSp>
          <p:nvGrpSpPr>
            <p:cNvPr id="160" name="Shape 314"/>
            <p:cNvGrpSpPr/>
            <p:nvPr/>
          </p:nvGrpSpPr>
          <p:grpSpPr>
            <a:xfrm>
              <a:off x="614534" y="2759311"/>
              <a:ext cx="618543" cy="670935"/>
              <a:chOff x="1853" y="592"/>
              <a:chExt cx="2052" cy="2052"/>
            </a:xfrm>
          </p:grpSpPr>
          <p:sp>
            <p:nvSpPr>
              <p:cNvPr id="21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2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1" name="Shape 314"/>
            <p:cNvGrpSpPr/>
            <p:nvPr/>
          </p:nvGrpSpPr>
          <p:grpSpPr>
            <a:xfrm>
              <a:off x="838797" y="2850027"/>
              <a:ext cx="618543" cy="670935"/>
              <a:chOff x="1853" y="592"/>
              <a:chExt cx="2052" cy="2052"/>
            </a:xfrm>
          </p:grpSpPr>
          <p:sp>
            <p:nvSpPr>
              <p:cNvPr id="202"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3"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7"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8"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9"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0"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1"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3"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4"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15"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62" name="Shape 314"/>
            <p:cNvGrpSpPr/>
            <p:nvPr/>
          </p:nvGrpSpPr>
          <p:grpSpPr>
            <a:xfrm>
              <a:off x="1039258" y="2960139"/>
              <a:ext cx="618543" cy="670935"/>
              <a:chOff x="1853" y="592"/>
              <a:chExt cx="2052" cy="2052"/>
            </a:xfrm>
          </p:grpSpPr>
          <p:sp>
            <p:nvSpPr>
              <p:cNvPr id="163"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8"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4369" y="4406604"/>
            <a:ext cx="724112" cy="403697"/>
          </a:xfrm>
          <a:prstGeom prst="rect">
            <a:avLst/>
          </a:prstGeom>
        </p:spPr>
      </p:pic>
      <p:grpSp>
        <p:nvGrpSpPr>
          <p:cNvPr id="265" name="Group 264"/>
          <p:cNvGrpSpPr/>
          <p:nvPr/>
        </p:nvGrpSpPr>
        <p:grpSpPr>
          <a:xfrm>
            <a:off x="5785530" y="4071633"/>
            <a:ext cx="340800" cy="246582"/>
            <a:chOff x="614534" y="2759311"/>
            <a:chExt cx="1043267" cy="871763"/>
          </a:xfrm>
        </p:grpSpPr>
        <p:grpSp>
          <p:nvGrpSpPr>
            <p:cNvPr id="266" name="Shape 314"/>
            <p:cNvGrpSpPr/>
            <p:nvPr/>
          </p:nvGrpSpPr>
          <p:grpSpPr>
            <a:xfrm>
              <a:off x="614534" y="2759311"/>
              <a:ext cx="618543" cy="670935"/>
              <a:chOff x="1853" y="592"/>
              <a:chExt cx="2052" cy="2052"/>
            </a:xfrm>
          </p:grpSpPr>
          <p:sp>
            <p:nvSpPr>
              <p:cNvPr id="291"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2"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3"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4"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5"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6"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7"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8"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9"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0"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1"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7" name="Shape 314"/>
            <p:cNvGrpSpPr/>
            <p:nvPr/>
          </p:nvGrpSpPr>
          <p:grpSpPr>
            <a:xfrm>
              <a:off x="838797" y="2850027"/>
              <a:ext cx="618543" cy="670935"/>
              <a:chOff x="1853" y="592"/>
              <a:chExt cx="2052" cy="2052"/>
            </a:xfrm>
          </p:grpSpPr>
          <p:sp>
            <p:nvSpPr>
              <p:cNvPr id="280"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1"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2"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3"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4"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5"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6"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7"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8"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89"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90"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68" name="Shape 314"/>
            <p:cNvGrpSpPr/>
            <p:nvPr/>
          </p:nvGrpSpPr>
          <p:grpSpPr>
            <a:xfrm>
              <a:off x="1039258" y="2960139"/>
              <a:ext cx="618543" cy="670935"/>
              <a:chOff x="1853" y="592"/>
              <a:chExt cx="2052" cy="2052"/>
            </a:xfrm>
          </p:grpSpPr>
          <p:sp>
            <p:nvSpPr>
              <p:cNvPr id="269"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0"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1"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2"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3"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4"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5"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6"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7"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8"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79"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cxnSp>
        <p:nvCxnSpPr>
          <p:cNvPr id="302" name="Straight Arrow Connector 301"/>
          <p:cNvCxnSpPr>
            <a:cxnSpLocks/>
            <a:endCxn id="264" idx="1"/>
          </p:cNvCxnSpPr>
          <p:nvPr/>
        </p:nvCxnSpPr>
        <p:spPr>
          <a:xfrm>
            <a:off x="4049922" y="4287069"/>
            <a:ext cx="554447" cy="321384"/>
          </a:xfrm>
          <a:prstGeom prst="straightConnector1">
            <a:avLst/>
          </a:prstGeom>
          <a:noFill/>
          <a:ln w="9525" cap="flat" cmpd="sng" algn="ctr">
            <a:solidFill>
              <a:schemeClr val="tx2"/>
            </a:solidFill>
            <a:prstDash val="solid"/>
            <a:headEnd type="triangle"/>
            <a:tailEnd type="triangle"/>
          </a:ln>
          <a:effectLst/>
        </p:spPr>
      </p:cxnSp>
      <p:cxnSp>
        <p:nvCxnSpPr>
          <p:cNvPr id="304" name="Straight Arrow Connector 303"/>
          <p:cNvCxnSpPr>
            <a:cxnSpLocks/>
            <a:endCxn id="264" idx="3"/>
          </p:cNvCxnSpPr>
          <p:nvPr/>
        </p:nvCxnSpPr>
        <p:spPr>
          <a:xfrm flipH="1">
            <a:off x="5328481" y="4284088"/>
            <a:ext cx="574028" cy="324365"/>
          </a:xfrm>
          <a:prstGeom prst="straightConnector1">
            <a:avLst/>
          </a:prstGeom>
          <a:noFill/>
          <a:ln w="9525" cap="flat" cmpd="sng" algn="ctr">
            <a:solidFill>
              <a:schemeClr val="tx2"/>
            </a:solidFill>
            <a:prstDash val="solid"/>
            <a:headEnd type="triangle"/>
            <a:tailEnd type="triangle"/>
          </a:ln>
          <a:effectLst/>
        </p:spPr>
      </p:cxnSp>
      <p:sp>
        <p:nvSpPr>
          <p:cNvPr id="230" name="Oval 229">
            <a:extLst>
              <a:ext uri="{FF2B5EF4-FFF2-40B4-BE49-F238E27FC236}">
                <a16:creationId xmlns:a16="http://schemas.microsoft.com/office/drawing/2014/main" id="{2F9CB83E-2441-4548-9D85-027B601A89DC}"/>
              </a:ext>
            </a:extLst>
          </p:cNvPr>
          <p:cNvSpPr/>
          <p:nvPr/>
        </p:nvSpPr>
        <p:spPr>
          <a:xfrm>
            <a:off x="7194366" y="27927"/>
            <a:ext cx="1907007" cy="551238"/>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Not supported</a:t>
            </a:r>
          </a:p>
        </p:txBody>
      </p:sp>
      <p:pic>
        <p:nvPicPr>
          <p:cNvPr id="261" name="Picture 93" descr="Device_router_3057_RGB.png">
            <a:extLst>
              <a:ext uri="{FF2B5EF4-FFF2-40B4-BE49-F238E27FC236}">
                <a16:creationId xmlns:a16="http://schemas.microsoft.com/office/drawing/2014/main" id="{27172D88-E904-4F58-B36A-C637F7FF0C4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949168" y="380071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8" name="Straight Connector 57">
            <a:extLst>
              <a:ext uri="{FF2B5EF4-FFF2-40B4-BE49-F238E27FC236}">
                <a16:creationId xmlns:a16="http://schemas.microsoft.com/office/drawing/2014/main" id="{F22213E9-A156-48FA-BD4E-B4A07D61BA55}"/>
              </a:ext>
            </a:extLst>
          </p:cNvPr>
          <p:cNvCxnSpPr>
            <a:stCxn id="8" idx="2"/>
            <a:endCxn id="261" idx="0"/>
          </p:cNvCxnSpPr>
          <p:nvPr/>
        </p:nvCxnSpPr>
        <p:spPr>
          <a:xfrm>
            <a:off x="3325481" y="3664709"/>
            <a:ext cx="713452" cy="13601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81D546-943F-481D-BB9F-A09B139F669F}"/>
              </a:ext>
            </a:extLst>
          </p:cNvPr>
          <p:cNvCxnSpPr>
            <a:stCxn id="261" idx="0"/>
            <a:endCxn id="7" idx="2"/>
          </p:cNvCxnSpPr>
          <p:nvPr/>
        </p:nvCxnSpPr>
        <p:spPr>
          <a:xfrm flipH="1" flipV="1">
            <a:off x="3665785" y="3671708"/>
            <a:ext cx="373148" cy="12901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62" name="Picture 93" descr="Device_router_3057_RGB.png">
            <a:extLst>
              <a:ext uri="{FF2B5EF4-FFF2-40B4-BE49-F238E27FC236}">
                <a16:creationId xmlns:a16="http://schemas.microsoft.com/office/drawing/2014/main" id="{D15B216D-E236-4DD8-95CE-7505A73E92E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19284" y="3840189"/>
            <a:ext cx="179529" cy="79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2" name="Straight Connector 61">
            <a:extLst>
              <a:ext uri="{FF2B5EF4-FFF2-40B4-BE49-F238E27FC236}">
                <a16:creationId xmlns:a16="http://schemas.microsoft.com/office/drawing/2014/main" id="{AC437053-DF4F-4874-B819-F1CAFF58AA76}"/>
              </a:ext>
            </a:extLst>
          </p:cNvPr>
          <p:cNvCxnSpPr>
            <a:stCxn id="262" idx="0"/>
            <a:endCxn id="81" idx="2"/>
          </p:cNvCxnSpPr>
          <p:nvPr/>
        </p:nvCxnSpPr>
        <p:spPr>
          <a:xfrm flipV="1">
            <a:off x="5909049" y="3721516"/>
            <a:ext cx="285136" cy="118673"/>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CDC55F-385D-40AF-94A3-482C552DE629}"/>
              </a:ext>
            </a:extLst>
          </p:cNvPr>
          <p:cNvCxnSpPr>
            <a:stCxn id="262" idx="0"/>
            <a:endCxn id="80" idx="2"/>
          </p:cNvCxnSpPr>
          <p:nvPr/>
        </p:nvCxnSpPr>
        <p:spPr>
          <a:xfrm flipV="1">
            <a:off x="5909049" y="3722308"/>
            <a:ext cx="600523" cy="1178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303" name="Picture 11" descr="C:\Users\ecoffey\AppData\Local\Temp\Rar$DRa0.324\30072_Device_server_default_64.png">
            <a:extLst>
              <a:ext uri="{FF2B5EF4-FFF2-40B4-BE49-F238E27FC236}">
                <a16:creationId xmlns:a16="http://schemas.microsoft.com/office/drawing/2014/main" id="{6F6D7AA7-E9D1-4A42-BFE6-64F0C0AE5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813" y="3884245"/>
            <a:ext cx="201094" cy="277988"/>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11" descr="C:\Users\ecoffey\AppData\Local\Temp\Rar$DRa0.324\30072_Device_server_default_64.png">
            <a:extLst>
              <a:ext uri="{FF2B5EF4-FFF2-40B4-BE49-F238E27FC236}">
                <a16:creationId xmlns:a16="http://schemas.microsoft.com/office/drawing/2014/main" id="{D74B6E40-589B-4EB5-AB61-213DCFF3E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695" y="3889607"/>
            <a:ext cx="201094" cy="277988"/>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a:extLst>
              <a:ext uri="{FF2B5EF4-FFF2-40B4-BE49-F238E27FC236}">
                <a16:creationId xmlns:a16="http://schemas.microsoft.com/office/drawing/2014/main" id="{09AA15AA-835D-4FB8-9D8B-918B3B6D16E4}"/>
              </a:ext>
            </a:extLst>
          </p:cNvPr>
          <p:cNvCxnSpPr>
            <a:stCxn id="6" idx="2"/>
            <a:endCxn id="303" idx="0"/>
          </p:cNvCxnSpPr>
          <p:nvPr/>
        </p:nvCxnSpPr>
        <p:spPr>
          <a:xfrm>
            <a:off x="2621805" y="3663820"/>
            <a:ext cx="117555" cy="220425"/>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D5C0D92-EFD6-4FEC-960F-0D7F5EFE36F0}"/>
              </a:ext>
            </a:extLst>
          </p:cNvPr>
          <p:cNvCxnSpPr>
            <a:stCxn id="303" idx="0"/>
            <a:endCxn id="5" idx="2"/>
          </p:cNvCxnSpPr>
          <p:nvPr/>
        </p:nvCxnSpPr>
        <p:spPr>
          <a:xfrm flipV="1">
            <a:off x="2739360" y="3664709"/>
            <a:ext cx="191809" cy="2195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391D75A-E2DD-420A-894E-E90930AF988A}"/>
              </a:ext>
            </a:extLst>
          </p:cNvPr>
          <p:cNvCxnSpPr>
            <a:stCxn id="83" idx="2"/>
            <a:endCxn id="305" idx="0"/>
          </p:cNvCxnSpPr>
          <p:nvPr/>
        </p:nvCxnSpPr>
        <p:spPr>
          <a:xfrm>
            <a:off x="6911560" y="3722308"/>
            <a:ext cx="218682" cy="16729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601C3B4-2318-4ADE-9E9E-BA3296B2A799}"/>
              </a:ext>
            </a:extLst>
          </p:cNvPr>
          <p:cNvCxnSpPr>
            <a:stCxn id="305" idx="0"/>
            <a:endCxn id="82" idx="2"/>
          </p:cNvCxnSpPr>
          <p:nvPr/>
        </p:nvCxnSpPr>
        <p:spPr>
          <a:xfrm flipV="1">
            <a:off x="7130242" y="3728537"/>
            <a:ext cx="128248" cy="161070"/>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031742EE-366B-4B83-94B3-7DC249613C3C}"/>
              </a:ext>
            </a:extLst>
          </p:cNvPr>
          <p:cNvSpPr/>
          <p:nvPr/>
        </p:nvSpPr>
        <p:spPr>
          <a:xfrm>
            <a:off x="2660878" y="3793710"/>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307" name="Oval 306">
            <a:extLst>
              <a:ext uri="{FF2B5EF4-FFF2-40B4-BE49-F238E27FC236}">
                <a16:creationId xmlns:a16="http://schemas.microsoft.com/office/drawing/2014/main" id="{7743F8BE-073F-40C0-92A1-1D8F882CCA8F}"/>
              </a:ext>
            </a:extLst>
          </p:cNvPr>
          <p:cNvSpPr/>
          <p:nvPr/>
        </p:nvSpPr>
        <p:spPr>
          <a:xfrm>
            <a:off x="7045761" y="3815558"/>
            <a:ext cx="148605" cy="54915"/>
          </a:xfrm>
          <a:prstGeom prst="ellipse">
            <a:avLst/>
          </a:prstGeom>
          <a:solidFill>
            <a:schemeClr val="bg2"/>
          </a:solid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pic>
        <p:nvPicPr>
          <p:cNvPr id="227" name="Picture 93" descr="Device_router_3057_RGB.png">
            <a:extLst>
              <a:ext uri="{FF2B5EF4-FFF2-40B4-BE49-F238E27FC236}">
                <a16:creationId xmlns:a16="http://schemas.microsoft.com/office/drawing/2014/main" id="{60F131DB-67BD-4E8E-B879-9634627B5FB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06406" y="4008614"/>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28" name="Straight Connector 227">
            <a:extLst>
              <a:ext uri="{FF2B5EF4-FFF2-40B4-BE49-F238E27FC236}">
                <a16:creationId xmlns:a16="http://schemas.microsoft.com/office/drawing/2014/main" id="{9CAC20F9-4E57-4D14-BCC5-3733A5F34684}"/>
              </a:ext>
            </a:extLst>
          </p:cNvPr>
          <p:cNvCxnSpPr>
            <a:endCxn id="227" idx="0"/>
          </p:cNvCxnSpPr>
          <p:nvPr/>
        </p:nvCxnSpPr>
        <p:spPr>
          <a:xfrm>
            <a:off x="608213" y="3413812"/>
            <a:ext cx="577722"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07098E3-E8C5-4DA5-8C8F-8BDD98E4373B}"/>
              </a:ext>
            </a:extLst>
          </p:cNvPr>
          <p:cNvCxnSpPr>
            <a:stCxn id="227" idx="0"/>
          </p:cNvCxnSpPr>
          <p:nvPr/>
        </p:nvCxnSpPr>
        <p:spPr>
          <a:xfrm flipV="1">
            <a:off x="1185935" y="3413812"/>
            <a:ext cx="10343" cy="59480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241" name="Picture 93" descr="Device_router_3057_RGB.png">
            <a:extLst>
              <a:ext uri="{FF2B5EF4-FFF2-40B4-BE49-F238E27FC236}">
                <a16:creationId xmlns:a16="http://schemas.microsoft.com/office/drawing/2014/main" id="{7D8A31AE-2BBB-44D7-9EAE-344AC19F48B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417798" y="132555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2" name="Straight Connector 241">
            <a:extLst>
              <a:ext uri="{FF2B5EF4-FFF2-40B4-BE49-F238E27FC236}">
                <a16:creationId xmlns:a16="http://schemas.microsoft.com/office/drawing/2014/main" id="{9D13C783-26F1-41D2-95AC-32284923A314}"/>
              </a:ext>
            </a:extLst>
          </p:cNvPr>
          <p:cNvCxnSpPr>
            <a:cxnSpLocks/>
            <a:stCxn id="241" idx="2"/>
            <a:endCxn id="148" idx="0"/>
          </p:cNvCxnSpPr>
          <p:nvPr/>
        </p:nvCxnSpPr>
        <p:spPr>
          <a:xfrm>
            <a:off x="7597327" y="1477861"/>
            <a:ext cx="162904" cy="29044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F1DC77F5-F0F5-4320-B448-E7F41534F451}"/>
              </a:ext>
            </a:extLst>
          </p:cNvPr>
          <p:cNvCxnSpPr>
            <a:cxnSpLocks/>
            <a:stCxn id="241" idx="2"/>
            <a:endCxn id="147" idx="0"/>
          </p:cNvCxnSpPr>
          <p:nvPr/>
        </p:nvCxnSpPr>
        <p:spPr>
          <a:xfrm>
            <a:off x="7597327" y="1477861"/>
            <a:ext cx="750969" cy="28291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244" name="Rectangle 243">
            <a:extLst>
              <a:ext uri="{FF2B5EF4-FFF2-40B4-BE49-F238E27FC236}">
                <a16:creationId xmlns:a16="http://schemas.microsoft.com/office/drawing/2014/main" id="{9CA12CDC-E830-4019-8B95-F7F7A080D092}"/>
              </a:ext>
            </a:extLst>
          </p:cNvPr>
          <p:cNvSpPr/>
          <p:nvPr/>
        </p:nvSpPr>
        <p:spPr>
          <a:xfrm>
            <a:off x="92380" y="650669"/>
            <a:ext cx="5591347" cy="211774"/>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cxnSp>
        <p:nvCxnSpPr>
          <p:cNvPr id="35" name="Straight Connector 34">
            <a:extLst>
              <a:ext uri="{FF2B5EF4-FFF2-40B4-BE49-F238E27FC236}">
                <a16:creationId xmlns:a16="http://schemas.microsoft.com/office/drawing/2014/main" id="{2232C09E-A44C-46EC-B7C9-B10D4854C6BA}"/>
              </a:ext>
            </a:extLst>
          </p:cNvPr>
          <p:cNvCxnSpPr>
            <a:stCxn id="150" idx="3"/>
            <a:endCxn id="4" idx="0"/>
          </p:cNvCxnSpPr>
          <p:nvPr/>
        </p:nvCxnSpPr>
        <p:spPr>
          <a:xfrm>
            <a:off x="1915973" y="2258071"/>
            <a:ext cx="1378155" cy="715352"/>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F491EFCD-A5C8-483F-9328-32E439CB85DC}"/>
              </a:ext>
            </a:extLst>
          </p:cNvPr>
          <p:cNvCxnSpPr>
            <a:stCxn id="4" idx="0"/>
            <a:endCxn id="84" idx="0"/>
          </p:cNvCxnSpPr>
          <p:nvPr/>
        </p:nvCxnSpPr>
        <p:spPr>
          <a:xfrm rot="16200000" flipH="1">
            <a:off x="4905001" y="1362549"/>
            <a:ext cx="127569" cy="3349317"/>
          </a:xfrm>
          <a:prstGeom prst="bentConnector3">
            <a:avLst>
              <a:gd name="adj1" fmla="val -136532"/>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8239DD5-2347-46BD-A171-A0A96AE4856C}"/>
              </a:ext>
            </a:extLst>
          </p:cNvPr>
          <p:cNvCxnSpPr>
            <a:stCxn id="9" idx="0"/>
            <a:endCxn id="79" idx="0"/>
          </p:cNvCxnSpPr>
          <p:nvPr/>
        </p:nvCxnSpPr>
        <p:spPr>
          <a:xfrm rot="16200000" flipH="1">
            <a:off x="4900815" y="1128277"/>
            <a:ext cx="140451" cy="3817111"/>
          </a:xfrm>
          <a:prstGeom prst="bentConnector3">
            <a:avLst>
              <a:gd name="adj1" fmla="val -329396"/>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91E50B63-7736-4222-A8D0-A6CCADBE0E0B}"/>
              </a:ext>
            </a:extLst>
          </p:cNvPr>
          <p:cNvCxnSpPr>
            <a:stCxn id="84" idx="0"/>
            <a:endCxn id="9" idx="0"/>
          </p:cNvCxnSpPr>
          <p:nvPr/>
        </p:nvCxnSpPr>
        <p:spPr>
          <a:xfrm rot="16200000" flipV="1">
            <a:off x="4785774" y="1243320"/>
            <a:ext cx="134385" cy="3580959"/>
          </a:xfrm>
          <a:prstGeom prst="bentConnector3">
            <a:avLst>
              <a:gd name="adj1" fmla="val 330861"/>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74297C2-D23C-49DA-AE60-5CD4E48711DE}"/>
              </a:ext>
            </a:extLst>
          </p:cNvPr>
          <p:cNvCxnSpPr>
            <a:cxnSpLocks/>
            <a:stCxn id="4" idx="0"/>
            <a:endCxn id="79" idx="0"/>
          </p:cNvCxnSpPr>
          <p:nvPr/>
        </p:nvCxnSpPr>
        <p:spPr>
          <a:xfrm rot="16200000" flipH="1">
            <a:off x="5020044" y="1247506"/>
            <a:ext cx="133635" cy="3585469"/>
          </a:xfrm>
          <a:prstGeom prst="bentConnector3">
            <a:avLst>
              <a:gd name="adj1" fmla="val -456168"/>
            </a:avLst>
          </a:prstGeom>
          <a:ln>
            <a:solidFill>
              <a:srgbClr val="5859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862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a:spLocks noGrp="1"/>
          </p:cNvSpPr>
          <p:nvPr>
            <p:ph type="title" idx="4294967295"/>
          </p:nvPr>
        </p:nvSpPr>
        <p:spPr>
          <a:xfrm>
            <a:off x="228600" y="149225"/>
            <a:ext cx="8915400" cy="434975"/>
          </a:xfrm>
        </p:spPr>
        <p:txBody>
          <a:bodyPr/>
          <a:lstStyle/>
          <a:p>
            <a:r>
              <a:rPr lang="en-US" dirty="0"/>
              <a:t>Stretched L3out SVI on RL</a:t>
            </a:r>
          </a:p>
        </p:txBody>
      </p:sp>
      <p:sp>
        <p:nvSpPr>
          <p:cNvPr id="230" name="Oval 229">
            <a:extLst>
              <a:ext uri="{FF2B5EF4-FFF2-40B4-BE49-F238E27FC236}">
                <a16:creationId xmlns:a16="http://schemas.microsoft.com/office/drawing/2014/main" id="{2F9CB83E-2441-4548-9D85-027B601A89DC}"/>
              </a:ext>
            </a:extLst>
          </p:cNvPr>
          <p:cNvSpPr/>
          <p:nvPr/>
        </p:nvSpPr>
        <p:spPr>
          <a:xfrm>
            <a:off x="7194366" y="27927"/>
            <a:ext cx="1907007" cy="551238"/>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Not supported</a:t>
            </a:r>
          </a:p>
        </p:txBody>
      </p:sp>
      <p:sp>
        <p:nvSpPr>
          <p:cNvPr id="244" name="Rectangle 243">
            <a:extLst>
              <a:ext uri="{FF2B5EF4-FFF2-40B4-BE49-F238E27FC236}">
                <a16:creationId xmlns:a16="http://schemas.microsoft.com/office/drawing/2014/main" id="{9CA12CDC-E830-4019-8B95-F7F7A080D092}"/>
              </a:ext>
            </a:extLst>
          </p:cNvPr>
          <p:cNvSpPr/>
          <p:nvPr/>
        </p:nvSpPr>
        <p:spPr>
          <a:xfrm>
            <a:off x="92380" y="650669"/>
            <a:ext cx="5591347" cy="211774"/>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dirty="0"/>
          </a:p>
        </p:txBody>
      </p:sp>
      <p:sp>
        <p:nvSpPr>
          <p:cNvPr id="186" name="Rectangle 185">
            <a:extLst>
              <a:ext uri="{FF2B5EF4-FFF2-40B4-BE49-F238E27FC236}">
                <a16:creationId xmlns:a16="http://schemas.microsoft.com/office/drawing/2014/main" id="{CA248F0F-2973-42F4-AE83-0B18A5282A69}"/>
              </a:ext>
            </a:extLst>
          </p:cNvPr>
          <p:cNvSpPr/>
          <p:nvPr/>
        </p:nvSpPr>
        <p:spPr>
          <a:xfrm>
            <a:off x="249584" y="956769"/>
            <a:ext cx="5591347" cy="417816"/>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latin typeface="Arial" panose="020B0604020202020204" pitchFamily="34" charset="0"/>
                <a:cs typeface="Arial" panose="020B0604020202020204" pitchFamily="34" charset="0"/>
              </a:rPr>
              <a:t>L3out SVI can’t be stretched between RL pairs or from RL to ACI main DC</a:t>
            </a:r>
          </a:p>
        </p:txBody>
      </p:sp>
      <p:sp>
        <p:nvSpPr>
          <p:cNvPr id="190" name="Cloud 189">
            <a:extLst>
              <a:ext uri="{FF2B5EF4-FFF2-40B4-BE49-F238E27FC236}">
                <a16:creationId xmlns:a16="http://schemas.microsoft.com/office/drawing/2014/main" id="{A9E013A9-B0C8-432F-B96B-5BA93B77AE13}"/>
              </a:ext>
            </a:extLst>
          </p:cNvPr>
          <p:cNvSpPr/>
          <p:nvPr/>
        </p:nvSpPr>
        <p:spPr>
          <a:xfrm>
            <a:off x="1588619" y="2108436"/>
            <a:ext cx="4579509"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91" name="Rounded Rectangle 91">
            <a:extLst>
              <a:ext uri="{FF2B5EF4-FFF2-40B4-BE49-F238E27FC236}">
                <a16:creationId xmlns:a16="http://schemas.microsoft.com/office/drawing/2014/main" id="{1EE3CF59-E195-45C5-9DF7-B6C37C996010}"/>
              </a:ext>
            </a:extLst>
          </p:cNvPr>
          <p:cNvSpPr/>
          <p:nvPr/>
        </p:nvSpPr>
        <p:spPr>
          <a:xfrm>
            <a:off x="130793" y="2570826"/>
            <a:ext cx="3203286"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2" name="Rectangle 191">
            <a:extLst>
              <a:ext uri="{FF2B5EF4-FFF2-40B4-BE49-F238E27FC236}">
                <a16:creationId xmlns:a16="http://schemas.microsoft.com/office/drawing/2014/main" id="{D987A4FE-5246-4AA5-B71A-59E49873F138}"/>
              </a:ext>
            </a:extLst>
          </p:cNvPr>
          <p:cNvSpPr/>
          <p:nvPr/>
        </p:nvSpPr>
        <p:spPr>
          <a:xfrm>
            <a:off x="571324" y="466884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93" name="Group 192">
            <a:extLst>
              <a:ext uri="{FF2B5EF4-FFF2-40B4-BE49-F238E27FC236}">
                <a16:creationId xmlns:a16="http://schemas.microsoft.com/office/drawing/2014/main" id="{7BE6B90F-F72B-4894-81E5-8C56C42194D1}"/>
              </a:ext>
            </a:extLst>
          </p:cNvPr>
          <p:cNvGrpSpPr/>
          <p:nvPr/>
        </p:nvGrpSpPr>
        <p:grpSpPr>
          <a:xfrm>
            <a:off x="303141" y="2812046"/>
            <a:ext cx="2487226" cy="921340"/>
            <a:chOff x="951707" y="2531095"/>
            <a:chExt cx="2937225" cy="1550750"/>
          </a:xfrm>
        </p:grpSpPr>
        <p:pic>
          <p:nvPicPr>
            <p:cNvPr id="194" name="Picture 193" descr="C:\Users\ecoffey\AppData\Local\Temp\Rar$DRa0.027\Cisco Nexus 9300 Series\Png_64_24_16\Default\Cisco-Nexus-9300-Series_default_24.png">
              <a:extLst>
                <a:ext uri="{FF2B5EF4-FFF2-40B4-BE49-F238E27FC236}">
                  <a16:creationId xmlns:a16="http://schemas.microsoft.com/office/drawing/2014/main" id="{01FCEB3D-D36F-45F9-8217-1888343AA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95" descr="C:\Users\ecoffey\AppData\Local\Temp\Rar$DRa0.027\Cisco Nexus 9300 Series\Png_64_24_16\Default\Cisco-Nexus-9300-Series_default_24.png">
              <a:extLst>
                <a:ext uri="{FF2B5EF4-FFF2-40B4-BE49-F238E27FC236}">
                  <a16:creationId xmlns:a16="http://schemas.microsoft.com/office/drawing/2014/main" id="{A916A9CB-C9C5-4E90-AEA9-68622C8C8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196" descr="C:\Users\ecoffey\AppData\Local\Temp\Rar$DRa0.027\Cisco Nexus 9300 Series\Png_64_24_16\Default\Cisco-Nexus-9300-Series_default_24.png">
              <a:extLst>
                <a:ext uri="{FF2B5EF4-FFF2-40B4-BE49-F238E27FC236}">
                  <a16:creationId xmlns:a16="http://schemas.microsoft.com/office/drawing/2014/main" id="{BB02FF75-8468-43E7-8D62-34FA8C7FD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197" descr="C:\Users\ecoffey\AppData\Local\Temp\Rar$DRa0.027\Cisco Nexus 9300 Series\Png_64_24_16\Default\Cisco-Nexus-9300-Series_default_24.png">
              <a:extLst>
                <a:ext uri="{FF2B5EF4-FFF2-40B4-BE49-F238E27FC236}">
                  <a16:creationId xmlns:a16="http://schemas.microsoft.com/office/drawing/2014/main" id="{50BE5DD3-AD67-4931-8263-9ECE9007C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28" descr="C:\Users\ecoffey\AppData\Local\Temp\Rar$DRa0.027\Cisco Nexus 9300 Series\Png_64_24_16\Default\Cisco-Nexus-9300-Series_default_24.png">
              <a:extLst>
                <a:ext uri="{FF2B5EF4-FFF2-40B4-BE49-F238E27FC236}">
                  <a16:creationId xmlns:a16="http://schemas.microsoft.com/office/drawing/2014/main" id="{B2EAC98A-F723-419F-91F8-4832EEE8F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30" descr="C:\Users\ecoffey\AppData\Local\Temp\Rar$DRa0.027\Cisco Nexus 9300 Series\Png_64_24_16\Default\Cisco-Nexus-9300-Series_default_24.png">
              <a:extLst>
                <a:ext uri="{FF2B5EF4-FFF2-40B4-BE49-F238E27FC236}">
                  <a16:creationId xmlns:a16="http://schemas.microsoft.com/office/drawing/2014/main" id="{1C41E407-FF26-4BB2-9BA9-8379B90E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232" name="Straight Connector 231">
              <a:extLst>
                <a:ext uri="{FF2B5EF4-FFF2-40B4-BE49-F238E27FC236}">
                  <a16:creationId xmlns:a16="http://schemas.microsoft.com/office/drawing/2014/main" id="{16388C6C-42B1-4A97-828E-26F9D8BCA8FC}"/>
                </a:ext>
              </a:extLst>
            </p:cNvPr>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359F2DF-8601-44B0-AE6D-EE9BE40D06BE}"/>
                </a:ext>
              </a:extLst>
            </p:cNvPr>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349AF30-B065-4023-87EA-78EEBF4C06BD}"/>
                </a:ext>
              </a:extLst>
            </p:cNvPr>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117FC743-C779-4D20-A985-3508D4526BC8}"/>
                </a:ext>
              </a:extLst>
            </p:cNvPr>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9A9C351-F23F-44C3-B737-3AFF9B78F072}"/>
                </a:ext>
              </a:extLst>
            </p:cNvPr>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0BFF1D8-578B-4EEC-94B2-0681D1332107}"/>
                </a:ext>
              </a:extLst>
            </p:cNvPr>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08EADEED-93FC-44FA-BDFC-541AFE723F4E}"/>
                </a:ext>
              </a:extLst>
            </p:cNvPr>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BBE4D66-ADD9-44B4-BCCA-275129EC0862}"/>
                </a:ext>
              </a:extLst>
            </p:cNvPr>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C88B47D3-615E-4992-9F1B-E7E29D4F3477}"/>
              </a:ext>
            </a:extLst>
          </p:cNvPr>
          <p:cNvGrpSpPr/>
          <p:nvPr/>
        </p:nvGrpSpPr>
        <p:grpSpPr>
          <a:xfrm>
            <a:off x="187261" y="2762527"/>
            <a:ext cx="754493" cy="502291"/>
            <a:chOff x="614534" y="2759311"/>
            <a:chExt cx="1043267" cy="871763"/>
          </a:xfrm>
        </p:grpSpPr>
        <p:grpSp>
          <p:nvGrpSpPr>
            <p:cNvPr id="246" name="Shape 314">
              <a:extLst>
                <a:ext uri="{FF2B5EF4-FFF2-40B4-BE49-F238E27FC236}">
                  <a16:creationId xmlns:a16="http://schemas.microsoft.com/office/drawing/2014/main" id="{9F43CDE5-ADC5-4EDF-A11F-F0E8920415A8}"/>
                </a:ext>
              </a:extLst>
            </p:cNvPr>
            <p:cNvGrpSpPr/>
            <p:nvPr/>
          </p:nvGrpSpPr>
          <p:grpSpPr>
            <a:xfrm>
              <a:off x="614534" y="2759311"/>
              <a:ext cx="618543" cy="670935"/>
              <a:chOff x="1853" y="592"/>
              <a:chExt cx="2052" cy="2052"/>
            </a:xfrm>
          </p:grpSpPr>
          <p:sp>
            <p:nvSpPr>
              <p:cNvPr id="318" name="Shape 315">
                <a:extLst>
                  <a:ext uri="{FF2B5EF4-FFF2-40B4-BE49-F238E27FC236}">
                    <a16:creationId xmlns:a16="http://schemas.microsoft.com/office/drawing/2014/main" id="{652CDC54-A6CB-43A6-8FFE-68D49F948B29}"/>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9" name="Shape 316">
                <a:extLst>
                  <a:ext uri="{FF2B5EF4-FFF2-40B4-BE49-F238E27FC236}">
                    <a16:creationId xmlns:a16="http://schemas.microsoft.com/office/drawing/2014/main" id="{0B35FDB4-3BFC-4502-8A04-AAE7055158B8}"/>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0" name="Shape 317">
                <a:extLst>
                  <a:ext uri="{FF2B5EF4-FFF2-40B4-BE49-F238E27FC236}">
                    <a16:creationId xmlns:a16="http://schemas.microsoft.com/office/drawing/2014/main" id="{E95CDED3-0BF0-40F8-A8B5-BD90FD819C7A}"/>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1" name="Shape 318">
                <a:extLst>
                  <a:ext uri="{FF2B5EF4-FFF2-40B4-BE49-F238E27FC236}">
                    <a16:creationId xmlns:a16="http://schemas.microsoft.com/office/drawing/2014/main" id="{5C591FA2-8431-4248-9833-04617C82EEAD}"/>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2" name="Shape 319">
                <a:extLst>
                  <a:ext uri="{FF2B5EF4-FFF2-40B4-BE49-F238E27FC236}">
                    <a16:creationId xmlns:a16="http://schemas.microsoft.com/office/drawing/2014/main" id="{CBA92761-81FB-4054-961B-3075D4E8D5A5}"/>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3" name="Shape 320">
                <a:extLst>
                  <a:ext uri="{FF2B5EF4-FFF2-40B4-BE49-F238E27FC236}">
                    <a16:creationId xmlns:a16="http://schemas.microsoft.com/office/drawing/2014/main" id="{EE9E8F6A-8C10-4BB5-9967-C74626E82CE7}"/>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4" name="Shape 321">
                <a:extLst>
                  <a:ext uri="{FF2B5EF4-FFF2-40B4-BE49-F238E27FC236}">
                    <a16:creationId xmlns:a16="http://schemas.microsoft.com/office/drawing/2014/main" id="{CE1E61A7-9514-402A-ADFE-D9342C08E24C}"/>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5" name="Shape 322">
                <a:extLst>
                  <a:ext uri="{FF2B5EF4-FFF2-40B4-BE49-F238E27FC236}">
                    <a16:creationId xmlns:a16="http://schemas.microsoft.com/office/drawing/2014/main" id="{75964DE1-1045-45F5-9BDE-242A2BAB3CF2}"/>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6" name="Shape 323">
                <a:extLst>
                  <a:ext uri="{FF2B5EF4-FFF2-40B4-BE49-F238E27FC236}">
                    <a16:creationId xmlns:a16="http://schemas.microsoft.com/office/drawing/2014/main" id="{4707DCA8-A4CA-4B1E-9DDF-02D84ED7FAD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7" name="Shape 324">
                <a:extLst>
                  <a:ext uri="{FF2B5EF4-FFF2-40B4-BE49-F238E27FC236}">
                    <a16:creationId xmlns:a16="http://schemas.microsoft.com/office/drawing/2014/main" id="{C8CAC321-8360-4A28-AC9F-B1CAED23A85D}"/>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28" name="Shape 325">
                <a:extLst>
                  <a:ext uri="{FF2B5EF4-FFF2-40B4-BE49-F238E27FC236}">
                    <a16:creationId xmlns:a16="http://schemas.microsoft.com/office/drawing/2014/main" id="{7D69BC7D-4784-4C72-81CC-5319E07DA7D4}"/>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47" name="Shape 314">
              <a:extLst>
                <a:ext uri="{FF2B5EF4-FFF2-40B4-BE49-F238E27FC236}">
                  <a16:creationId xmlns:a16="http://schemas.microsoft.com/office/drawing/2014/main" id="{AEB0FDF5-40D7-4E2A-AAB6-15259F408B7E}"/>
                </a:ext>
              </a:extLst>
            </p:cNvPr>
            <p:cNvGrpSpPr/>
            <p:nvPr/>
          </p:nvGrpSpPr>
          <p:grpSpPr>
            <a:xfrm>
              <a:off x="838797" y="2850027"/>
              <a:ext cx="618543" cy="670935"/>
              <a:chOff x="1853" y="592"/>
              <a:chExt cx="2052" cy="2052"/>
            </a:xfrm>
          </p:grpSpPr>
          <p:sp>
            <p:nvSpPr>
              <p:cNvPr id="260" name="Shape 315">
                <a:extLst>
                  <a:ext uri="{FF2B5EF4-FFF2-40B4-BE49-F238E27FC236}">
                    <a16:creationId xmlns:a16="http://schemas.microsoft.com/office/drawing/2014/main" id="{0EFB4B3E-8B60-40CE-B1A8-32BB1787713F}"/>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8" name="Shape 316">
                <a:extLst>
                  <a:ext uri="{FF2B5EF4-FFF2-40B4-BE49-F238E27FC236}">
                    <a16:creationId xmlns:a16="http://schemas.microsoft.com/office/drawing/2014/main" id="{3B9F3432-B683-43DB-BDDC-84376C2A1A2C}"/>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9" name="Shape 317">
                <a:extLst>
                  <a:ext uri="{FF2B5EF4-FFF2-40B4-BE49-F238E27FC236}">
                    <a16:creationId xmlns:a16="http://schemas.microsoft.com/office/drawing/2014/main" id="{E5C27676-D278-4918-8048-AE7E3FE557AB}"/>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0" name="Shape 318">
                <a:extLst>
                  <a:ext uri="{FF2B5EF4-FFF2-40B4-BE49-F238E27FC236}">
                    <a16:creationId xmlns:a16="http://schemas.microsoft.com/office/drawing/2014/main" id="{7A32261D-82F7-4891-98DF-1927F98C1936}"/>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1" name="Shape 319">
                <a:extLst>
                  <a:ext uri="{FF2B5EF4-FFF2-40B4-BE49-F238E27FC236}">
                    <a16:creationId xmlns:a16="http://schemas.microsoft.com/office/drawing/2014/main" id="{B10AB27B-C93E-4778-8DC2-460891BD1E1A}"/>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2" name="Shape 320">
                <a:extLst>
                  <a:ext uri="{FF2B5EF4-FFF2-40B4-BE49-F238E27FC236}">
                    <a16:creationId xmlns:a16="http://schemas.microsoft.com/office/drawing/2014/main" id="{D50D7D77-BDBB-4AFF-A3D9-CE19C4E97518}"/>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3" name="Shape 321">
                <a:extLst>
                  <a:ext uri="{FF2B5EF4-FFF2-40B4-BE49-F238E27FC236}">
                    <a16:creationId xmlns:a16="http://schemas.microsoft.com/office/drawing/2014/main" id="{C1A77EBE-1F53-4FA1-B51B-563E555231B1}"/>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4" name="Shape 322">
                <a:extLst>
                  <a:ext uri="{FF2B5EF4-FFF2-40B4-BE49-F238E27FC236}">
                    <a16:creationId xmlns:a16="http://schemas.microsoft.com/office/drawing/2014/main" id="{E3557C2E-D8F4-47EA-95E1-3840FDC5CC4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5" name="Shape 323">
                <a:extLst>
                  <a:ext uri="{FF2B5EF4-FFF2-40B4-BE49-F238E27FC236}">
                    <a16:creationId xmlns:a16="http://schemas.microsoft.com/office/drawing/2014/main" id="{A0A96D29-C266-4F96-9575-5C77CACDD8FD}"/>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6" name="Shape 324">
                <a:extLst>
                  <a:ext uri="{FF2B5EF4-FFF2-40B4-BE49-F238E27FC236}">
                    <a16:creationId xmlns:a16="http://schemas.microsoft.com/office/drawing/2014/main" id="{012BFD2E-BBAD-4FBD-8872-F203837130BE}"/>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7" name="Shape 325">
                <a:extLst>
                  <a:ext uri="{FF2B5EF4-FFF2-40B4-BE49-F238E27FC236}">
                    <a16:creationId xmlns:a16="http://schemas.microsoft.com/office/drawing/2014/main" id="{7B494539-9CD3-4054-B7F9-673642C1B0B4}"/>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48" name="Shape 314">
              <a:extLst>
                <a:ext uri="{FF2B5EF4-FFF2-40B4-BE49-F238E27FC236}">
                  <a16:creationId xmlns:a16="http://schemas.microsoft.com/office/drawing/2014/main" id="{5A2E0BAE-3108-42EE-BE55-13D7E2E956EC}"/>
                </a:ext>
              </a:extLst>
            </p:cNvPr>
            <p:cNvGrpSpPr/>
            <p:nvPr/>
          </p:nvGrpSpPr>
          <p:grpSpPr>
            <a:xfrm>
              <a:off x="1039258" y="2960139"/>
              <a:ext cx="618543" cy="670935"/>
              <a:chOff x="1853" y="592"/>
              <a:chExt cx="2052" cy="2052"/>
            </a:xfrm>
          </p:grpSpPr>
          <p:sp>
            <p:nvSpPr>
              <p:cNvPr id="249" name="Shape 315">
                <a:extLst>
                  <a:ext uri="{FF2B5EF4-FFF2-40B4-BE49-F238E27FC236}">
                    <a16:creationId xmlns:a16="http://schemas.microsoft.com/office/drawing/2014/main" id="{2E03285B-856A-4CE3-BBAB-D58E8D0AE3C4}"/>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0" name="Shape 316">
                <a:extLst>
                  <a:ext uri="{FF2B5EF4-FFF2-40B4-BE49-F238E27FC236}">
                    <a16:creationId xmlns:a16="http://schemas.microsoft.com/office/drawing/2014/main" id="{AA0B92B1-6CE5-414B-B979-3E394944FEEC}"/>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1" name="Shape 317">
                <a:extLst>
                  <a:ext uri="{FF2B5EF4-FFF2-40B4-BE49-F238E27FC236}">
                    <a16:creationId xmlns:a16="http://schemas.microsoft.com/office/drawing/2014/main" id="{38F6A813-C5CD-4A83-97ED-70577AAAF748}"/>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2" name="Shape 318">
                <a:extLst>
                  <a:ext uri="{FF2B5EF4-FFF2-40B4-BE49-F238E27FC236}">
                    <a16:creationId xmlns:a16="http://schemas.microsoft.com/office/drawing/2014/main" id="{FBE1DF42-D7B5-4F4B-9290-7B287C556072}"/>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3" name="Shape 319">
                <a:extLst>
                  <a:ext uri="{FF2B5EF4-FFF2-40B4-BE49-F238E27FC236}">
                    <a16:creationId xmlns:a16="http://schemas.microsoft.com/office/drawing/2014/main" id="{3934923D-2EAF-4168-BF38-BCB7D5CAD718}"/>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4" name="Shape 320">
                <a:extLst>
                  <a:ext uri="{FF2B5EF4-FFF2-40B4-BE49-F238E27FC236}">
                    <a16:creationId xmlns:a16="http://schemas.microsoft.com/office/drawing/2014/main" id="{DA146388-071D-4663-BE7E-0CBA1C4DF986}"/>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5" name="Shape 321">
                <a:extLst>
                  <a:ext uri="{FF2B5EF4-FFF2-40B4-BE49-F238E27FC236}">
                    <a16:creationId xmlns:a16="http://schemas.microsoft.com/office/drawing/2014/main" id="{CAF66F2D-0268-43C4-BD5D-10678FAD2BAC}"/>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6" name="Shape 322">
                <a:extLst>
                  <a:ext uri="{FF2B5EF4-FFF2-40B4-BE49-F238E27FC236}">
                    <a16:creationId xmlns:a16="http://schemas.microsoft.com/office/drawing/2014/main" id="{651929C8-B35B-4166-ABE9-C72D9F3A3A20}"/>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7" name="Shape 323">
                <a:extLst>
                  <a:ext uri="{FF2B5EF4-FFF2-40B4-BE49-F238E27FC236}">
                    <a16:creationId xmlns:a16="http://schemas.microsoft.com/office/drawing/2014/main" id="{851C7510-3CB0-4A6D-871E-D7FA388E0949}"/>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8" name="Shape 324">
                <a:extLst>
                  <a:ext uri="{FF2B5EF4-FFF2-40B4-BE49-F238E27FC236}">
                    <a16:creationId xmlns:a16="http://schemas.microsoft.com/office/drawing/2014/main" id="{41467B4D-95C2-4567-8209-C4B875C7F5B4}"/>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259" name="Shape 325">
                <a:extLst>
                  <a:ext uri="{FF2B5EF4-FFF2-40B4-BE49-F238E27FC236}">
                    <a16:creationId xmlns:a16="http://schemas.microsoft.com/office/drawing/2014/main" id="{A06C8F29-A75E-4183-8959-EE3C43D95D8B}"/>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329" name="Picture 11" descr="C:\Users\ecoffey\AppData\Local\Temp\Rar$DRa0.386\30067_Device_router_default_64.png">
            <a:extLst>
              <a:ext uri="{FF2B5EF4-FFF2-40B4-BE49-F238E27FC236}">
                <a16:creationId xmlns:a16="http://schemas.microsoft.com/office/drawing/2014/main" id="{120A31EA-B017-472E-804C-888A3D2D3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269" y="2377821"/>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330" name="Picture 11" descr="C:\Users\ecoffey\AppData\Local\Temp\Rar$DRa0.386\30067_Device_router_default_64.png">
            <a:extLst>
              <a:ext uri="{FF2B5EF4-FFF2-40B4-BE49-F238E27FC236}">
                <a16:creationId xmlns:a16="http://schemas.microsoft.com/office/drawing/2014/main" id="{F427A02C-3D3A-4C2D-A1F9-DCF12E145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5" y="2533179"/>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31" name="Straight Connector 330">
            <a:extLst>
              <a:ext uri="{FF2B5EF4-FFF2-40B4-BE49-F238E27FC236}">
                <a16:creationId xmlns:a16="http://schemas.microsoft.com/office/drawing/2014/main" id="{DB4655A6-2F93-4B1D-A0FC-30F5FFC2752B}"/>
              </a:ext>
            </a:extLst>
          </p:cNvPr>
          <p:cNvCxnSpPr>
            <a:stCxn id="329" idx="1"/>
            <a:endCxn id="231" idx="0"/>
          </p:cNvCxnSpPr>
          <p:nvPr/>
        </p:nvCxnSpPr>
        <p:spPr>
          <a:xfrm flipH="1">
            <a:off x="1386401" y="2514273"/>
            <a:ext cx="85868" cy="29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7782464F-AA7C-491D-B4DB-F66B4006D01B}"/>
              </a:ext>
            </a:extLst>
          </p:cNvPr>
          <p:cNvCxnSpPr>
            <a:stCxn id="329" idx="1"/>
            <a:endCxn id="194" idx="0"/>
          </p:cNvCxnSpPr>
          <p:nvPr/>
        </p:nvCxnSpPr>
        <p:spPr>
          <a:xfrm>
            <a:off x="1472269" y="2514273"/>
            <a:ext cx="370963" cy="306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802AFBD-427C-4CB5-A9CD-B1175161A746}"/>
              </a:ext>
            </a:extLst>
          </p:cNvPr>
          <p:cNvCxnSpPr>
            <a:stCxn id="194" idx="0"/>
            <a:endCxn id="330" idx="1"/>
          </p:cNvCxnSpPr>
          <p:nvPr/>
        </p:nvCxnSpPr>
        <p:spPr>
          <a:xfrm flipV="1">
            <a:off x="1843232" y="2638589"/>
            <a:ext cx="88753" cy="182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1B9F80D-5622-4D91-8663-3151A82CA876}"/>
              </a:ext>
            </a:extLst>
          </p:cNvPr>
          <p:cNvCxnSpPr>
            <a:stCxn id="330" idx="1"/>
            <a:endCxn id="231" idx="0"/>
          </p:cNvCxnSpPr>
          <p:nvPr/>
        </p:nvCxnSpPr>
        <p:spPr>
          <a:xfrm flipH="1">
            <a:off x="1386401" y="2638589"/>
            <a:ext cx="545584" cy="17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5" name="Picture 334" descr="C:\Users\ecoffey\AppData\Local\Temp\Rar$DRa0.027\Cisco Nexus 9300 Series\Png_64_24_16\Default\Cisco-Nexus-9300-Series_default_24.png">
            <a:extLst>
              <a:ext uri="{FF2B5EF4-FFF2-40B4-BE49-F238E27FC236}">
                <a16:creationId xmlns:a16="http://schemas.microsoft.com/office/drawing/2014/main" id="{1D2430D8-DDB8-4DEA-ABED-DFC084B04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735" y="339874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335" descr="C:\Users\ecoffey\AppData\Local\Temp\Rar$DRa0.027\Cisco Nexus 9300 Series\Png_64_24_16\Default\Cisco-Nexus-9300-Series_default_24.png">
            <a:extLst>
              <a:ext uri="{FF2B5EF4-FFF2-40B4-BE49-F238E27FC236}">
                <a16:creationId xmlns:a16="http://schemas.microsoft.com/office/drawing/2014/main" id="{19AD0608-AF81-417B-8271-1E6286937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670" y="3406274"/>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337" name="Rounded Rectangle 45">
            <a:extLst>
              <a:ext uri="{FF2B5EF4-FFF2-40B4-BE49-F238E27FC236}">
                <a16:creationId xmlns:a16="http://schemas.microsoft.com/office/drawing/2014/main" id="{2E95F3D6-13DE-498A-9DEF-A5729020BCCF}"/>
              </a:ext>
            </a:extLst>
          </p:cNvPr>
          <p:cNvSpPr/>
          <p:nvPr/>
        </p:nvSpPr>
        <p:spPr>
          <a:xfrm>
            <a:off x="6122019" y="3289485"/>
            <a:ext cx="2042066"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38" name="Rectangle 337">
            <a:extLst>
              <a:ext uri="{FF2B5EF4-FFF2-40B4-BE49-F238E27FC236}">
                <a16:creationId xmlns:a16="http://schemas.microsoft.com/office/drawing/2014/main" id="{CCA106E8-DF2B-47D9-81A0-872AAA163C50}"/>
              </a:ext>
            </a:extLst>
          </p:cNvPr>
          <p:cNvSpPr/>
          <p:nvPr/>
        </p:nvSpPr>
        <p:spPr>
          <a:xfrm>
            <a:off x="5806861" y="4665448"/>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 - 1</a:t>
            </a:r>
          </a:p>
        </p:txBody>
      </p:sp>
      <p:sp>
        <p:nvSpPr>
          <p:cNvPr id="339" name="Left-Right Arrow 150">
            <a:extLst>
              <a:ext uri="{FF2B5EF4-FFF2-40B4-BE49-F238E27FC236}">
                <a16:creationId xmlns:a16="http://schemas.microsoft.com/office/drawing/2014/main" id="{E7A12B03-3DB1-403D-84A5-E4BF739B46B5}"/>
              </a:ext>
            </a:extLst>
          </p:cNvPr>
          <p:cNvSpPr/>
          <p:nvPr/>
        </p:nvSpPr>
        <p:spPr>
          <a:xfrm>
            <a:off x="6653461" y="3531290"/>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0" name="Picture 93" descr="Device_router_3057_RGB.png">
            <a:extLst>
              <a:ext uri="{FF2B5EF4-FFF2-40B4-BE49-F238E27FC236}">
                <a16:creationId xmlns:a16="http://schemas.microsoft.com/office/drawing/2014/main" id="{6E5CF2E8-CB3F-4D1B-9CC8-A16819A52F0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697715" y="416099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41" name="Straight Connector 340">
            <a:extLst>
              <a:ext uri="{FF2B5EF4-FFF2-40B4-BE49-F238E27FC236}">
                <a16:creationId xmlns:a16="http://schemas.microsoft.com/office/drawing/2014/main" id="{5ED4948F-984F-4B8C-8D9C-C29056DC2838}"/>
              </a:ext>
            </a:extLst>
          </p:cNvPr>
          <p:cNvCxnSpPr>
            <a:cxnSpLocks/>
            <a:stCxn id="336" idx="2"/>
            <a:endCxn id="340" idx="0"/>
          </p:cNvCxnSpPr>
          <p:nvPr/>
        </p:nvCxnSpPr>
        <p:spPr>
          <a:xfrm>
            <a:off x="6453733" y="3672228"/>
            <a:ext cx="1423511" cy="48877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7B743F4C-9AA7-475E-B0A5-0CBFA3BD3884}"/>
              </a:ext>
            </a:extLst>
          </p:cNvPr>
          <p:cNvCxnSpPr>
            <a:cxnSpLocks/>
            <a:stCxn id="340" idx="0"/>
            <a:endCxn id="335" idx="2"/>
          </p:cNvCxnSpPr>
          <p:nvPr/>
        </p:nvCxnSpPr>
        <p:spPr>
          <a:xfrm flipH="1" flipV="1">
            <a:off x="7041798" y="3672228"/>
            <a:ext cx="835446" cy="48877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343" name="Picture 342" descr="C:\Users\ecoffey\AppData\Local\Temp\Rar$DRa0.027\Cisco Nexus 9300 Series\Png_64_24_16\Default\Cisco-Nexus-9300-Series_default_24.png">
            <a:extLst>
              <a:ext uri="{FF2B5EF4-FFF2-40B4-BE49-F238E27FC236}">
                <a16:creationId xmlns:a16="http://schemas.microsoft.com/office/drawing/2014/main" id="{0BCBE9A0-E687-48A5-BCEB-2F314164C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505" y="110110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343" descr="C:\Users\ecoffey\AppData\Local\Temp\Rar$DRa0.027\Cisco Nexus 9300 Series\Png_64_24_16\Default\Cisco-Nexus-9300-Series_default_24.png">
            <a:extLst>
              <a:ext uri="{FF2B5EF4-FFF2-40B4-BE49-F238E27FC236}">
                <a16:creationId xmlns:a16="http://schemas.microsoft.com/office/drawing/2014/main" id="{11B2262D-0F7D-4C3A-A14D-433C51A19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440" y="1108631"/>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345" name="Rounded Rectangle 45">
            <a:extLst>
              <a:ext uri="{FF2B5EF4-FFF2-40B4-BE49-F238E27FC236}">
                <a16:creationId xmlns:a16="http://schemas.microsoft.com/office/drawing/2014/main" id="{A37E19FC-07A7-4007-BE90-5DC24254E9CE}"/>
              </a:ext>
            </a:extLst>
          </p:cNvPr>
          <p:cNvSpPr/>
          <p:nvPr/>
        </p:nvSpPr>
        <p:spPr>
          <a:xfrm>
            <a:off x="6208789" y="991842"/>
            <a:ext cx="2042066"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46" name="Left-Right Arrow 150">
            <a:extLst>
              <a:ext uri="{FF2B5EF4-FFF2-40B4-BE49-F238E27FC236}">
                <a16:creationId xmlns:a16="http://schemas.microsoft.com/office/drawing/2014/main" id="{A6EA7443-1644-4DF2-B802-CE8665C0CC01}"/>
              </a:ext>
            </a:extLst>
          </p:cNvPr>
          <p:cNvSpPr/>
          <p:nvPr/>
        </p:nvSpPr>
        <p:spPr>
          <a:xfrm>
            <a:off x="6740231" y="123364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7" name="Picture 93" descr="Device_router_3057_RGB.png">
            <a:extLst>
              <a:ext uri="{FF2B5EF4-FFF2-40B4-BE49-F238E27FC236}">
                <a16:creationId xmlns:a16="http://schemas.microsoft.com/office/drawing/2014/main" id="{3FE2A742-5D3C-450F-999F-40285DBA6E0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27491" y="20377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48" name="Straight Connector 347">
            <a:extLst>
              <a:ext uri="{FF2B5EF4-FFF2-40B4-BE49-F238E27FC236}">
                <a16:creationId xmlns:a16="http://schemas.microsoft.com/office/drawing/2014/main" id="{CAE98E05-361D-4ABF-9106-68BC9F2D5B9F}"/>
              </a:ext>
            </a:extLst>
          </p:cNvPr>
          <p:cNvCxnSpPr>
            <a:cxnSpLocks/>
            <a:stCxn id="343" idx="2"/>
            <a:endCxn id="347" idx="0"/>
          </p:cNvCxnSpPr>
          <p:nvPr/>
        </p:nvCxnSpPr>
        <p:spPr>
          <a:xfrm>
            <a:off x="7128568" y="1374585"/>
            <a:ext cx="778452" cy="66317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21B06F36-A952-492A-8DBA-61BCE2F95615}"/>
              </a:ext>
            </a:extLst>
          </p:cNvPr>
          <p:cNvCxnSpPr>
            <a:cxnSpLocks/>
            <a:stCxn id="347" idx="0"/>
            <a:endCxn id="344" idx="2"/>
          </p:cNvCxnSpPr>
          <p:nvPr/>
        </p:nvCxnSpPr>
        <p:spPr>
          <a:xfrm flipH="1" flipV="1">
            <a:off x="6540503" y="1374585"/>
            <a:ext cx="1366517" cy="66317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350" name="Picture 93" descr="Device_router_3057_RGB.png">
            <a:extLst>
              <a:ext uri="{FF2B5EF4-FFF2-40B4-BE49-F238E27FC236}">
                <a16:creationId xmlns:a16="http://schemas.microsoft.com/office/drawing/2014/main" id="{808E3630-FB6F-4710-98B1-961E8FA8C548}"/>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84703" y="425392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51" name="Straight Connector 350">
            <a:extLst>
              <a:ext uri="{FF2B5EF4-FFF2-40B4-BE49-F238E27FC236}">
                <a16:creationId xmlns:a16="http://schemas.microsoft.com/office/drawing/2014/main" id="{52C49593-CE36-4920-B799-E4F20B92019F}"/>
              </a:ext>
            </a:extLst>
          </p:cNvPr>
          <p:cNvCxnSpPr>
            <a:stCxn id="229" idx="2"/>
            <a:endCxn id="350" idx="0"/>
          </p:cNvCxnSpPr>
          <p:nvPr/>
        </p:nvCxnSpPr>
        <p:spPr>
          <a:xfrm>
            <a:off x="1905064" y="3724241"/>
            <a:ext cx="359168" cy="5296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72DDE85B-3E48-4F30-ACCC-6E37D4150817}"/>
              </a:ext>
            </a:extLst>
          </p:cNvPr>
          <p:cNvCxnSpPr>
            <a:stCxn id="350" idx="0"/>
            <a:endCxn id="198" idx="2"/>
          </p:cNvCxnSpPr>
          <p:nvPr/>
        </p:nvCxnSpPr>
        <p:spPr>
          <a:xfrm flipV="1">
            <a:off x="2264232" y="3733386"/>
            <a:ext cx="311963" cy="5205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353" name="Rectangle 352">
            <a:extLst>
              <a:ext uri="{FF2B5EF4-FFF2-40B4-BE49-F238E27FC236}">
                <a16:creationId xmlns:a16="http://schemas.microsoft.com/office/drawing/2014/main" id="{8A76878B-7DC0-406D-A78D-4FC86898F6C3}"/>
              </a:ext>
            </a:extLst>
          </p:cNvPr>
          <p:cNvSpPr/>
          <p:nvPr/>
        </p:nvSpPr>
        <p:spPr>
          <a:xfrm>
            <a:off x="5787823" y="68094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 - 2</a:t>
            </a:r>
          </a:p>
        </p:txBody>
      </p:sp>
      <p:sp>
        <p:nvSpPr>
          <p:cNvPr id="354" name="Rectangle: Rounded Corners 353">
            <a:extLst>
              <a:ext uri="{FF2B5EF4-FFF2-40B4-BE49-F238E27FC236}">
                <a16:creationId xmlns:a16="http://schemas.microsoft.com/office/drawing/2014/main" id="{7E0E89DD-18D1-4C57-97C5-A38293B775BC}"/>
              </a:ext>
            </a:extLst>
          </p:cNvPr>
          <p:cNvSpPr/>
          <p:nvPr/>
        </p:nvSpPr>
        <p:spPr>
          <a:xfrm>
            <a:off x="7671731" y="1484253"/>
            <a:ext cx="439336" cy="2906557"/>
          </a:xfrm>
          <a:prstGeom prst="roundRect">
            <a:avLst/>
          </a:pr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5" name="Rectangle: Rounded Corners 354">
            <a:extLst>
              <a:ext uri="{FF2B5EF4-FFF2-40B4-BE49-F238E27FC236}">
                <a16:creationId xmlns:a16="http://schemas.microsoft.com/office/drawing/2014/main" id="{02272B36-F3BD-419A-BD2D-BE3B2284E045}"/>
              </a:ext>
            </a:extLst>
          </p:cNvPr>
          <p:cNvSpPr/>
          <p:nvPr/>
        </p:nvSpPr>
        <p:spPr>
          <a:xfrm>
            <a:off x="1827566" y="4115768"/>
            <a:ext cx="6283501" cy="355583"/>
          </a:xfrm>
          <a:prstGeom prst="roundRect">
            <a:avLst/>
          </a:pr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6" name="TextBox 355">
            <a:extLst>
              <a:ext uri="{FF2B5EF4-FFF2-40B4-BE49-F238E27FC236}">
                <a16:creationId xmlns:a16="http://schemas.microsoft.com/office/drawing/2014/main" id="{1E6D928E-846F-4594-A577-11D997492D8B}"/>
              </a:ext>
            </a:extLst>
          </p:cNvPr>
          <p:cNvSpPr txBox="1"/>
          <p:nvPr/>
        </p:nvSpPr>
        <p:spPr>
          <a:xfrm>
            <a:off x="4376658" y="4102019"/>
            <a:ext cx="922047" cy="369332"/>
          </a:xfrm>
          <a:prstGeom prst="rect">
            <a:avLst/>
          </a:prstGeom>
          <a:noFill/>
        </p:spPr>
        <p:txBody>
          <a:bodyPr wrap="none" rtlCol="0">
            <a:spAutoFit/>
          </a:bodyPr>
          <a:lstStyle/>
          <a:p>
            <a:r>
              <a:rPr lang="en-US" dirty="0">
                <a:solidFill>
                  <a:schemeClr val="bg1"/>
                </a:solidFill>
                <a:latin typeface="+mn-lt"/>
              </a:rPr>
              <a:t>L3out1</a:t>
            </a:r>
          </a:p>
        </p:txBody>
      </p:sp>
      <p:sp>
        <p:nvSpPr>
          <p:cNvPr id="357" name="TextBox 356">
            <a:extLst>
              <a:ext uri="{FF2B5EF4-FFF2-40B4-BE49-F238E27FC236}">
                <a16:creationId xmlns:a16="http://schemas.microsoft.com/office/drawing/2014/main" id="{5D295635-2751-4FD9-8A66-3E1A752FF2D3}"/>
              </a:ext>
            </a:extLst>
          </p:cNvPr>
          <p:cNvSpPr txBox="1"/>
          <p:nvPr/>
        </p:nvSpPr>
        <p:spPr>
          <a:xfrm rot="16200000">
            <a:off x="7395374" y="2618739"/>
            <a:ext cx="922047" cy="369332"/>
          </a:xfrm>
          <a:prstGeom prst="rect">
            <a:avLst/>
          </a:prstGeom>
          <a:noFill/>
        </p:spPr>
        <p:txBody>
          <a:bodyPr wrap="none" rtlCol="0">
            <a:spAutoFit/>
          </a:bodyPr>
          <a:lstStyle/>
          <a:p>
            <a:r>
              <a:rPr lang="en-US" dirty="0">
                <a:solidFill>
                  <a:schemeClr val="bg1"/>
                </a:solidFill>
                <a:latin typeface="+mn-lt"/>
              </a:rPr>
              <a:t>L3out1</a:t>
            </a:r>
          </a:p>
        </p:txBody>
      </p:sp>
      <p:sp>
        <p:nvSpPr>
          <p:cNvPr id="358" name="TextBox 357">
            <a:extLst>
              <a:ext uri="{FF2B5EF4-FFF2-40B4-BE49-F238E27FC236}">
                <a16:creationId xmlns:a16="http://schemas.microsoft.com/office/drawing/2014/main" id="{3275635A-537C-474D-8E13-6F912B9F42A4}"/>
              </a:ext>
            </a:extLst>
          </p:cNvPr>
          <p:cNvSpPr txBox="1"/>
          <p:nvPr/>
        </p:nvSpPr>
        <p:spPr>
          <a:xfrm>
            <a:off x="6834535" y="1516070"/>
            <a:ext cx="780983" cy="276999"/>
          </a:xfrm>
          <a:prstGeom prst="rect">
            <a:avLst/>
          </a:prstGeom>
          <a:solidFill>
            <a:schemeClr val="bg2"/>
          </a:solidFill>
          <a:ln>
            <a:solidFill>
              <a:schemeClr val="bg1"/>
            </a:solidFill>
          </a:ln>
        </p:spPr>
        <p:txBody>
          <a:bodyPr wrap="none" rtlCol="0">
            <a:spAutoFit/>
          </a:bodyPr>
          <a:lstStyle/>
          <a:p>
            <a:r>
              <a:rPr lang="en-US" sz="1200" dirty="0">
                <a:latin typeface="+mn-lt"/>
              </a:rPr>
              <a:t>SVI-100</a:t>
            </a:r>
          </a:p>
        </p:txBody>
      </p:sp>
      <p:sp>
        <p:nvSpPr>
          <p:cNvPr id="359" name="TextBox 358">
            <a:extLst>
              <a:ext uri="{FF2B5EF4-FFF2-40B4-BE49-F238E27FC236}">
                <a16:creationId xmlns:a16="http://schemas.microsoft.com/office/drawing/2014/main" id="{99AAA265-F4F8-449B-83FC-9F0C4068463F}"/>
              </a:ext>
            </a:extLst>
          </p:cNvPr>
          <p:cNvSpPr txBox="1"/>
          <p:nvPr/>
        </p:nvSpPr>
        <p:spPr>
          <a:xfrm>
            <a:off x="6775664" y="3716646"/>
            <a:ext cx="780983" cy="276999"/>
          </a:xfrm>
          <a:prstGeom prst="rect">
            <a:avLst/>
          </a:prstGeom>
          <a:solidFill>
            <a:schemeClr val="bg2"/>
          </a:solidFill>
          <a:ln>
            <a:solidFill>
              <a:schemeClr val="bg1"/>
            </a:solidFill>
          </a:ln>
        </p:spPr>
        <p:txBody>
          <a:bodyPr wrap="none" rtlCol="0">
            <a:spAutoFit/>
          </a:bodyPr>
          <a:lstStyle/>
          <a:p>
            <a:r>
              <a:rPr lang="en-US" sz="1200" dirty="0">
                <a:latin typeface="+mn-lt"/>
              </a:rPr>
              <a:t>SVI-100</a:t>
            </a:r>
          </a:p>
        </p:txBody>
      </p:sp>
      <p:sp>
        <p:nvSpPr>
          <p:cNvPr id="360" name="TextBox 359">
            <a:extLst>
              <a:ext uri="{FF2B5EF4-FFF2-40B4-BE49-F238E27FC236}">
                <a16:creationId xmlns:a16="http://schemas.microsoft.com/office/drawing/2014/main" id="{9A9033C5-FA41-46EF-A71E-22AD8D84C58B}"/>
              </a:ext>
            </a:extLst>
          </p:cNvPr>
          <p:cNvSpPr txBox="1"/>
          <p:nvPr/>
        </p:nvSpPr>
        <p:spPr>
          <a:xfrm>
            <a:off x="1887608" y="3817675"/>
            <a:ext cx="780983" cy="276999"/>
          </a:xfrm>
          <a:prstGeom prst="rect">
            <a:avLst/>
          </a:prstGeom>
          <a:solidFill>
            <a:schemeClr val="bg2"/>
          </a:solidFill>
          <a:ln>
            <a:solidFill>
              <a:schemeClr val="bg1"/>
            </a:solidFill>
          </a:ln>
        </p:spPr>
        <p:txBody>
          <a:bodyPr wrap="none" rtlCol="0">
            <a:spAutoFit/>
          </a:bodyPr>
          <a:lstStyle/>
          <a:p>
            <a:r>
              <a:rPr lang="en-US" sz="1200" dirty="0">
                <a:latin typeface="+mn-lt"/>
              </a:rPr>
              <a:t>SVI-100</a:t>
            </a:r>
          </a:p>
        </p:txBody>
      </p:sp>
    </p:spTree>
    <p:extLst>
      <p:ext uri="{BB962C8B-B14F-4D97-AF65-F5344CB8AC3E}">
        <p14:creationId xmlns:p14="http://schemas.microsoft.com/office/powerpoint/2010/main" val="4235236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
          <p:cNvSpPr>
            <a:spLocks noGrp="1"/>
          </p:cNvSpPr>
          <p:nvPr>
            <p:ph type="title" idx="4294967295"/>
          </p:nvPr>
        </p:nvSpPr>
        <p:spPr>
          <a:xfrm>
            <a:off x="0" y="228600"/>
            <a:ext cx="8915400" cy="434975"/>
          </a:xfrm>
        </p:spPr>
        <p:txBody>
          <a:bodyPr/>
          <a:lstStyle/>
          <a:p>
            <a:r>
              <a:rPr lang="en-US" dirty="0"/>
              <a:t>Stretched L3out on RL</a:t>
            </a:r>
          </a:p>
        </p:txBody>
      </p:sp>
      <p:sp>
        <p:nvSpPr>
          <p:cNvPr id="230" name="Oval 229">
            <a:extLst>
              <a:ext uri="{FF2B5EF4-FFF2-40B4-BE49-F238E27FC236}">
                <a16:creationId xmlns:a16="http://schemas.microsoft.com/office/drawing/2014/main" id="{2F9CB83E-2441-4548-9D85-027B601A89DC}"/>
              </a:ext>
            </a:extLst>
          </p:cNvPr>
          <p:cNvSpPr/>
          <p:nvPr/>
        </p:nvSpPr>
        <p:spPr>
          <a:xfrm>
            <a:off x="7194366" y="27927"/>
            <a:ext cx="1907007" cy="55123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Supported</a:t>
            </a:r>
          </a:p>
        </p:txBody>
      </p:sp>
      <p:sp>
        <p:nvSpPr>
          <p:cNvPr id="244" name="Rectangle 243">
            <a:extLst>
              <a:ext uri="{FF2B5EF4-FFF2-40B4-BE49-F238E27FC236}">
                <a16:creationId xmlns:a16="http://schemas.microsoft.com/office/drawing/2014/main" id="{9CA12CDC-E830-4019-8B95-F7F7A080D092}"/>
              </a:ext>
            </a:extLst>
          </p:cNvPr>
          <p:cNvSpPr/>
          <p:nvPr/>
        </p:nvSpPr>
        <p:spPr>
          <a:xfrm>
            <a:off x="249584" y="956769"/>
            <a:ext cx="5591347" cy="737058"/>
          </a:xfrm>
          <a:prstGeom prst="rect">
            <a:avLst/>
          </a:prstGeom>
          <a:solidFill>
            <a:schemeClr val="bg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latin typeface="Arial" panose="020B0604020202020204" pitchFamily="34" charset="0"/>
                <a:cs typeface="Arial" panose="020B0604020202020204" pitchFamily="34" charset="0"/>
              </a:rPr>
              <a:t>Same L3out can be configured with nodes from ACI main DC and multiple Remote Leaf switches. However same SVI can’t be stretched from RL to main DC or between RL pairs.</a:t>
            </a:r>
          </a:p>
        </p:txBody>
      </p:sp>
      <p:sp>
        <p:nvSpPr>
          <p:cNvPr id="7" name="Cloud 6">
            <a:extLst>
              <a:ext uri="{FF2B5EF4-FFF2-40B4-BE49-F238E27FC236}">
                <a16:creationId xmlns:a16="http://schemas.microsoft.com/office/drawing/2014/main" id="{4D66E4BB-6B22-4907-BED6-6D28C94974B3}"/>
              </a:ext>
            </a:extLst>
          </p:cNvPr>
          <p:cNvSpPr/>
          <p:nvPr/>
        </p:nvSpPr>
        <p:spPr>
          <a:xfrm>
            <a:off x="1588619" y="2108436"/>
            <a:ext cx="4579509"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8" name="Rounded Rectangle 91">
            <a:extLst>
              <a:ext uri="{FF2B5EF4-FFF2-40B4-BE49-F238E27FC236}">
                <a16:creationId xmlns:a16="http://schemas.microsoft.com/office/drawing/2014/main" id="{A9366CF5-69F4-4924-8B2D-3A152E0AE6ED}"/>
              </a:ext>
            </a:extLst>
          </p:cNvPr>
          <p:cNvSpPr/>
          <p:nvPr/>
        </p:nvSpPr>
        <p:spPr>
          <a:xfrm>
            <a:off x="130793" y="2570826"/>
            <a:ext cx="3203286"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1D99897F-448F-46DC-97EF-77754A72F178}"/>
              </a:ext>
            </a:extLst>
          </p:cNvPr>
          <p:cNvSpPr/>
          <p:nvPr/>
        </p:nvSpPr>
        <p:spPr>
          <a:xfrm>
            <a:off x="571324" y="4668846"/>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0" name="Group 9">
            <a:extLst>
              <a:ext uri="{FF2B5EF4-FFF2-40B4-BE49-F238E27FC236}">
                <a16:creationId xmlns:a16="http://schemas.microsoft.com/office/drawing/2014/main" id="{3060D431-F5E5-40CF-B730-D6BD7107476E}"/>
              </a:ext>
            </a:extLst>
          </p:cNvPr>
          <p:cNvGrpSpPr/>
          <p:nvPr/>
        </p:nvGrpSpPr>
        <p:grpSpPr>
          <a:xfrm>
            <a:off x="303141" y="2812046"/>
            <a:ext cx="2487226" cy="921340"/>
            <a:chOff x="951707" y="2531095"/>
            <a:chExt cx="2937225" cy="1550750"/>
          </a:xfrm>
        </p:grpSpPr>
        <p:pic>
          <p:nvPicPr>
            <p:cNvPr id="11" name="Picture 10" descr="C:\Users\ecoffey\AppData\Local\Temp\Rar$DRa0.027\Cisco Nexus 9300 Series\Png_64_24_16\Default\Cisco-Nexus-9300-Series_default_24.png">
              <a:extLst>
                <a:ext uri="{FF2B5EF4-FFF2-40B4-BE49-F238E27FC236}">
                  <a16:creationId xmlns:a16="http://schemas.microsoft.com/office/drawing/2014/main" id="{21D71248-7ECE-49FC-9865-805914170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ecoffey\AppData\Local\Temp\Rar$DRa0.027\Cisco Nexus 9300 Series\Png_64_24_16\Default\Cisco-Nexus-9300-Series_default_24.png">
              <a:extLst>
                <a:ext uri="{FF2B5EF4-FFF2-40B4-BE49-F238E27FC236}">
                  <a16:creationId xmlns:a16="http://schemas.microsoft.com/office/drawing/2014/main" id="{E130C60A-AE67-4DDC-A47B-36C66B065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ecoffey\AppData\Local\Temp\Rar$DRa0.027\Cisco Nexus 9300 Series\Png_64_24_16\Default\Cisco-Nexus-9300-Series_default_24.png">
              <a:extLst>
                <a:ext uri="{FF2B5EF4-FFF2-40B4-BE49-F238E27FC236}">
                  <a16:creationId xmlns:a16="http://schemas.microsoft.com/office/drawing/2014/main" id="{1F25184B-B3F5-4F0F-A974-6545333F4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ecoffey\AppData\Local\Temp\Rar$DRa0.027\Cisco Nexus 9300 Series\Png_64_24_16\Default\Cisco-Nexus-9300-Series_default_24.png">
              <a:extLst>
                <a:ext uri="{FF2B5EF4-FFF2-40B4-BE49-F238E27FC236}">
                  <a16:creationId xmlns:a16="http://schemas.microsoft.com/office/drawing/2014/main" id="{46314D26-9399-470B-8183-4005E1257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ecoffey\AppData\Local\Temp\Rar$DRa0.027\Cisco Nexus 9300 Series\Png_64_24_16\Default\Cisco-Nexus-9300-Series_default_24.png">
              <a:extLst>
                <a:ext uri="{FF2B5EF4-FFF2-40B4-BE49-F238E27FC236}">
                  <a16:creationId xmlns:a16="http://schemas.microsoft.com/office/drawing/2014/main" id="{8207C445-C01E-4997-BDEE-80C3E242E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ecoffey\AppData\Local\Temp\Rar$DRa0.027\Cisco Nexus 9300 Series\Png_64_24_16\Default\Cisco-Nexus-9300-Series_default_24.png">
              <a:extLst>
                <a:ext uri="{FF2B5EF4-FFF2-40B4-BE49-F238E27FC236}">
                  <a16:creationId xmlns:a16="http://schemas.microsoft.com/office/drawing/2014/main" id="{0C5D3347-3961-4E10-AAD3-B3FAE35C1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292506A0-DD1B-4B24-A8CA-3AC23421D9A2}"/>
                </a:ext>
              </a:extLst>
            </p:cNvPr>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4DF1B3-6841-4FC9-A604-D9B173B020B4}"/>
                </a:ext>
              </a:extLst>
            </p:cNvPr>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F8CD4C-6FF2-4F9C-9FC1-EF245A4ED795}"/>
                </a:ext>
              </a:extLst>
            </p:cNvPr>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AFF35-9FD8-461E-9181-8EC83D3D70D9}"/>
                </a:ext>
              </a:extLst>
            </p:cNvPr>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1D75D9-6EBB-4944-8BB2-27762465BB45}"/>
                </a:ext>
              </a:extLst>
            </p:cNvPr>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B88E9B-3518-4C9A-B5E8-9F8C0ACF285F}"/>
                </a:ext>
              </a:extLst>
            </p:cNvPr>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E6F5AB-FD42-4BB6-B928-9F3FF9ADABBA}"/>
                </a:ext>
              </a:extLst>
            </p:cNvPr>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78B763A-5922-419F-B07C-D37D1D0454E0}"/>
                </a:ext>
              </a:extLst>
            </p:cNvPr>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A222420-A98D-4AEA-BC44-BAB2FFF2E8DD}"/>
              </a:ext>
            </a:extLst>
          </p:cNvPr>
          <p:cNvGrpSpPr/>
          <p:nvPr/>
        </p:nvGrpSpPr>
        <p:grpSpPr>
          <a:xfrm>
            <a:off x="187261" y="2762527"/>
            <a:ext cx="754493" cy="502291"/>
            <a:chOff x="614534" y="2759311"/>
            <a:chExt cx="1043267" cy="871763"/>
          </a:xfrm>
        </p:grpSpPr>
        <p:grpSp>
          <p:nvGrpSpPr>
            <p:cNvPr id="26" name="Shape 314">
              <a:extLst>
                <a:ext uri="{FF2B5EF4-FFF2-40B4-BE49-F238E27FC236}">
                  <a16:creationId xmlns:a16="http://schemas.microsoft.com/office/drawing/2014/main" id="{3EEEDD1F-3982-4010-AAA5-16118CB79C5B}"/>
                </a:ext>
              </a:extLst>
            </p:cNvPr>
            <p:cNvGrpSpPr/>
            <p:nvPr/>
          </p:nvGrpSpPr>
          <p:grpSpPr>
            <a:xfrm>
              <a:off x="614534" y="2759311"/>
              <a:ext cx="618543" cy="670935"/>
              <a:chOff x="1853" y="592"/>
              <a:chExt cx="2052" cy="2052"/>
            </a:xfrm>
          </p:grpSpPr>
          <p:sp>
            <p:nvSpPr>
              <p:cNvPr id="53" name="Shape 315">
                <a:extLst>
                  <a:ext uri="{FF2B5EF4-FFF2-40B4-BE49-F238E27FC236}">
                    <a16:creationId xmlns:a16="http://schemas.microsoft.com/office/drawing/2014/main" id="{DA272A26-ADEB-42F5-99C7-8933BD02A050}"/>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4" name="Shape 316">
                <a:extLst>
                  <a:ext uri="{FF2B5EF4-FFF2-40B4-BE49-F238E27FC236}">
                    <a16:creationId xmlns:a16="http://schemas.microsoft.com/office/drawing/2014/main" id="{4D03854C-E797-43FF-8B04-10C0273120B5}"/>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5" name="Shape 317">
                <a:extLst>
                  <a:ext uri="{FF2B5EF4-FFF2-40B4-BE49-F238E27FC236}">
                    <a16:creationId xmlns:a16="http://schemas.microsoft.com/office/drawing/2014/main" id="{945F6765-2631-452D-91E0-CBAE95D4EAFC}"/>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6" name="Shape 318">
                <a:extLst>
                  <a:ext uri="{FF2B5EF4-FFF2-40B4-BE49-F238E27FC236}">
                    <a16:creationId xmlns:a16="http://schemas.microsoft.com/office/drawing/2014/main" id="{0AF97723-B74D-4819-ACF3-ADC774DF062E}"/>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7" name="Shape 319">
                <a:extLst>
                  <a:ext uri="{FF2B5EF4-FFF2-40B4-BE49-F238E27FC236}">
                    <a16:creationId xmlns:a16="http://schemas.microsoft.com/office/drawing/2014/main" id="{3FEA8E18-5CAB-4D0E-B031-7BEC20A81F8E}"/>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8" name="Shape 320">
                <a:extLst>
                  <a:ext uri="{FF2B5EF4-FFF2-40B4-BE49-F238E27FC236}">
                    <a16:creationId xmlns:a16="http://schemas.microsoft.com/office/drawing/2014/main" id="{679523EC-36A9-4D87-88D8-0815C4B946B7}"/>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9" name="Shape 321">
                <a:extLst>
                  <a:ext uri="{FF2B5EF4-FFF2-40B4-BE49-F238E27FC236}">
                    <a16:creationId xmlns:a16="http://schemas.microsoft.com/office/drawing/2014/main" id="{EDEE3952-14D5-4BC3-8C93-2D89E62B38C9}"/>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0" name="Shape 322">
                <a:extLst>
                  <a:ext uri="{FF2B5EF4-FFF2-40B4-BE49-F238E27FC236}">
                    <a16:creationId xmlns:a16="http://schemas.microsoft.com/office/drawing/2014/main" id="{969F79BD-758D-4F1B-9DFB-46F1ACE6E17A}"/>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1" name="Shape 323">
                <a:extLst>
                  <a:ext uri="{FF2B5EF4-FFF2-40B4-BE49-F238E27FC236}">
                    <a16:creationId xmlns:a16="http://schemas.microsoft.com/office/drawing/2014/main" id="{6D507E14-9C42-40DE-A743-55A577657E24}"/>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2" name="Shape 324">
                <a:extLst>
                  <a:ext uri="{FF2B5EF4-FFF2-40B4-BE49-F238E27FC236}">
                    <a16:creationId xmlns:a16="http://schemas.microsoft.com/office/drawing/2014/main" id="{852D6BCC-396A-4804-8F9A-70AA1614A31C}"/>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63" name="Shape 325">
                <a:extLst>
                  <a:ext uri="{FF2B5EF4-FFF2-40B4-BE49-F238E27FC236}">
                    <a16:creationId xmlns:a16="http://schemas.microsoft.com/office/drawing/2014/main" id="{F689C89B-57F2-4699-9DBF-EF0E88627A94}"/>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7" name="Shape 314">
              <a:extLst>
                <a:ext uri="{FF2B5EF4-FFF2-40B4-BE49-F238E27FC236}">
                  <a16:creationId xmlns:a16="http://schemas.microsoft.com/office/drawing/2014/main" id="{48FEC0BA-5FF2-4493-A02A-706F5CFBDF4C}"/>
                </a:ext>
              </a:extLst>
            </p:cNvPr>
            <p:cNvGrpSpPr/>
            <p:nvPr/>
          </p:nvGrpSpPr>
          <p:grpSpPr>
            <a:xfrm>
              <a:off x="838797" y="2850027"/>
              <a:ext cx="618543" cy="670935"/>
              <a:chOff x="1853" y="592"/>
              <a:chExt cx="2052" cy="2052"/>
            </a:xfrm>
          </p:grpSpPr>
          <p:sp>
            <p:nvSpPr>
              <p:cNvPr id="42" name="Shape 315">
                <a:extLst>
                  <a:ext uri="{FF2B5EF4-FFF2-40B4-BE49-F238E27FC236}">
                    <a16:creationId xmlns:a16="http://schemas.microsoft.com/office/drawing/2014/main" id="{F5670767-A445-4CD4-A563-696714427B18}"/>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3" name="Shape 316">
                <a:extLst>
                  <a:ext uri="{FF2B5EF4-FFF2-40B4-BE49-F238E27FC236}">
                    <a16:creationId xmlns:a16="http://schemas.microsoft.com/office/drawing/2014/main" id="{20AA22AA-5132-40F1-963D-0F521966F15E}"/>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4" name="Shape 317">
                <a:extLst>
                  <a:ext uri="{FF2B5EF4-FFF2-40B4-BE49-F238E27FC236}">
                    <a16:creationId xmlns:a16="http://schemas.microsoft.com/office/drawing/2014/main" id="{99E2709D-0D45-4F68-AA49-FE68ACE5E547}"/>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5" name="Shape 318">
                <a:extLst>
                  <a:ext uri="{FF2B5EF4-FFF2-40B4-BE49-F238E27FC236}">
                    <a16:creationId xmlns:a16="http://schemas.microsoft.com/office/drawing/2014/main" id="{B7CEB372-7C24-4AB2-8E88-D0ADA087E65C}"/>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6" name="Shape 319">
                <a:extLst>
                  <a:ext uri="{FF2B5EF4-FFF2-40B4-BE49-F238E27FC236}">
                    <a16:creationId xmlns:a16="http://schemas.microsoft.com/office/drawing/2014/main" id="{6B5B127A-20C4-4D59-8120-5B60116AB28A}"/>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7" name="Shape 320">
                <a:extLst>
                  <a:ext uri="{FF2B5EF4-FFF2-40B4-BE49-F238E27FC236}">
                    <a16:creationId xmlns:a16="http://schemas.microsoft.com/office/drawing/2014/main" id="{4C331C67-2313-4F7C-BF3F-9C338182C709}"/>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8" name="Shape 321">
                <a:extLst>
                  <a:ext uri="{FF2B5EF4-FFF2-40B4-BE49-F238E27FC236}">
                    <a16:creationId xmlns:a16="http://schemas.microsoft.com/office/drawing/2014/main" id="{46D05757-0309-4E5C-826E-2065CD9B78A3}"/>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9" name="Shape 322">
                <a:extLst>
                  <a:ext uri="{FF2B5EF4-FFF2-40B4-BE49-F238E27FC236}">
                    <a16:creationId xmlns:a16="http://schemas.microsoft.com/office/drawing/2014/main" id="{B5CA0CD4-0741-4759-BC21-8D25F1D29636}"/>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0" name="Shape 323">
                <a:extLst>
                  <a:ext uri="{FF2B5EF4-FFF2-40B4-BE49-F238E27FC236}">
                    <a16:creationId xmlns:a16="http://schemas.microsoft.com/office/drawing/2014/main" id="{A9E79A0C-3AE6-496B-BBD2-A49917D3F768}"/>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1" name="Shape 324">
                <a:extLst>
                  <a:ext uri="{FF2B5EF4-FFF2-40B4-BE49-F238E27FC236}">
                    <a16:creationId xmlns:a16="http://schemas.microsoft.com/office/drawing/2014/main" id="{8B350F81-C338-4FA1-9F6A-36DF69F940F6}"/>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52" name="Shape 325">
                <a:extLst>
                  <a:ext uri="{FF2B5EF4-FFF2-40B4-BE49-F238E27FC236}">
                    <a16:creationId xmlns:a16="http://schemas.microsoft.com/office/drawing/2014/main" id="{0D9DA358-39F2-4C9A-9016-24ED09D841EF}"/>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28" name="Shape 314">
              <a:extLst>
                <a:ext uri="{FF2B5EF4-FFF2-40B4-BE49-F238E27FC236}">
                  <a16:creationId xmlns:a16="http://schemas.microsoft.com/office/drawing/2014/main" id="{7EF3F459-DCAC-47A2-923A-990DBF65F6E1}"/>
                </a:ext>
              </a:extLst>
            </p:cNvPr>
            <p:cNvGrpSpPr/>
            <p:nvPr/>
          </p:nvGrpSpPr>
          <p:grpSpPr>
            <a:xfrm>
              <a:off x="1039258" y="2960139"/>
              <a:ext cx="618543" cy="670935"/>
              <a:chOff x="1853" y="592"/>
              <a:chExt cx="2052" cy="2052"/>
            </a:xfrm>
          </p:grpSpPr>
          <p:sp>
            <p:nvSpPr>
              <p:cNvPr id="29" name="Shape 315">
                <a:extLst>
                  <a:ext uri="{FF2B5EF4-FFF2-40B4-BE49-F238E27FC236}">
                    <a16:creationId xmlns:a16="http://schemas.microsoft.com/office/drawing/2014/main" id="{3BDCEB3A-C78B-433B-BDE6-EED458561E81}"/>
                  </a:ext>
                </a:extLst>
              </p:cNvPr>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0" name="Shape 316">
                <a:extLst>
                  <a:ext uri="{FF2B5EF4-FFF2-40B4-BE49-F238E27FC236}">
                    <a16:creationId xmlns:a16="http://schemas.microsoft.com/office/drawing/2014/main" id="{98E087CC-8209-4E1C-AD64-73DE78BBF7C7}"/>
                  </a:ext>
                </a:extLst>
              </p:cNvPr>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1" name="Shape 317">
                <a:extLst>
                  <a:ext uri="{FF2B5EF4-FFF2-40B4-BE49-F238E27FC236}">
                    <a16:creationId xmlns:a16="http://schemas.microsoft.com/office/drawing/2014/main" id="{178B4FCF-DA16-408F-B705-61426091C613}"/>
                  </a:ext>
                </a:extLst>
              </p:cNvPr>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3" name="Shape 318">
                <a:extLst>
                  <a:ext uri="{FF2B5EF4-FFF2-40B4-BE49-F238E27FC236}">
                    <a16:creationId xmlns:a16="http://schemas.microsoft.com/office/drawing/2014/main" id="{AC3DB3DE-F651-4C96-B962-632071366455}"/>
                  </a:ext>
                </a:extLst>
              </p:cNvPr>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5" name="Shape 319">
                <a:extLst>
                  <a:ext uri="{FF2B5EF4-FFF2-40B4-BE49-F238E27FC236}">
                    <a16:creationId xmlns:a16="http://schemas.microsoft.com/office/drawing/2014/main" id="{DE08A0A8-9EC8-4F6C-AE23-F65634F4080D}"/>
                  </a:ext>
                </a:extLst>
              </p:cNvPr>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6" name="Shape 320">
                <a:extLst>
                  <a:ext uri="{FF2B5EF4-FFF2-40B4-BE49-F238E27FC236}">
                    <a16:creationId xmlns:a16="http://schemas.microsoft.com/office/drawing/2014/main" id="{3D680117-E041-4E15-BD51-C46F2FB7E478}"/>
                  </a:ext>
                </a:extLst>
              </p:cNvPr>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7" name="Shape 321">
                <a:extLst>
                  <a:ext uri="{FF2B5EF4-FFF2-40B4-BE49-F238E27FC236}">
                    <a16:creationId xmlns:a16="http://schemas.microsoft.com/office/drawing/2014/main" id="{897AF005-A0F2-452F-AA79-2624E436D119}"/>
                  </a:ext>
                </a:extLst>
              </p:cNvPr>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8" name="Shape 322">
                <a:extLst>
                  <a:ext uri="{FF2B5EF4-FFF2-40B4-BE49-F238E27FC236}">
                    <a16:creationId xmlns:a16="http://schemas.microsoft.com/office/drawing/2014/main" id="{79CBB493-BFC1-4F69-B70E-B993BA0D7289}"/>
                  </a:ext>
                </a:extLst>
              </p:cNvPr>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39" name="Shape 323">
                <a:extLst>
                  <a:ext uri="{FF2B5EF4-FFF2-40B4-BE49-F238E27FC236}">
                    <a16:creationId xmlns:a16="http://schemas.microsoft.com/office/drawing/2014/main" id="{123B4F33-A5D5-4363-8984-A48EF32C2913}"/>
                  </a:ext>
                </a:extLst>
              </p:cNvPr>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0" name="Shape 324">
                <a:extLst>
                  <a:ext uri="{FF2B5EF4-FFF2-40B4-BE49-F238E27FC236}">
                    <a16:creationId xmlns:a16="http://schemas.microsoft.com/office/drawing/2014/main" id="{B955CE21-7946-40A3-AFA6-EC2FD73BB3E5}"/>
                  </a:ext>
                </a:extLst>
              </p:cNvPr>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41" name="Shape 325">
                <a:extLst>
                  <a:ext uri="{FF2B5EF4-FFF2-40B4-BE49-F238E27FC236}">
                    <a16:creationId xmlns:a16="http://schemas.microsoft.com/office/drawing/2014/main" id="{8822CDF1-000E-4EC1-B001-501D0754A38D}"/>
                  </a:ext>
                </a:extLst>
              </p:cNvPr>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pic>
        <p:nvPicPr>
          <p:cNvPr id="76" name="Picture 11" descr="C:\Users\ecoffey\AppData\Local\Temp\Rar$DRa0.386\30067_Device_router_default_64.png">
            <a:extLst>
              <a:ext uri="{FF2B5EF4-FFF2-40B4-BE49-F238E27FC236}">
                <a16:creationId xmlns:a16="http://schemas.microsoft.com/office/drawing/2014/main" id="{77623267-FA32-4DA4-BEDD-E7E78D573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269" y="2377821"/>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77" name="Picture 11" descr="C:\Users\ecoffey\AppData\Local\Temp\Rar$DRa0.386\30067_Device_router_default_64.png">
            <a:extLst>
              <a:ext uri="{FF2B5EF4-FFF2-40B4-BE49-F238E27FC236}">
                <a16:creationId xmlns:a16="http://schemas.microsoft.com/office/drawing/2014/main" id="{288E2188-F3A1-4F73-9B1D-49EC3928E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5" y="2533179"/>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6AD2952F-7CD2-440A-BF5B-E20AC898886E}"/>
              </a:ext>
            </a:extLst>
          </p:cNvPr>
          <p:cNvCxnSpPr>
            <a:stCxn id="76" idx="1"/>
            <a:endCxn id="16" idx="0"/>
          </p:cNvCxnSpPr>
          <p:nvPr/>
        </p:nvCxnSpPr>
        <p:spPr>
          <a:xfrm flipH="1">
            <a:off x="1386401" y="2514273"/>
            <a:ext cx="85868" cy="29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8B9DCFB-CBB2-4F9D-8B15-D08A59EA7215}"/>
              </a:ext>
            </a:extLst>
          </p:cNvPr>
          <p:cNvCxnSpPr>
            <a:stCxn id="76" idx="1"/>
            <a:endCxn id="11" idx="0"/>
          </p:cNvCxnSpPr>
          <p:nvPr/>
        </p:nvCxnSpPr>
        <p:spPr>
          <a:xfrm>
            <a:off x="1472269" y="2514273"/>
            <a:ext cx="370963" cy="306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050636C-4761-491C-9A3C-873FB075A556}"/>
              </a:ext>
            </a:extLst>
          </p:cNvPr>
          <p:cNvCxnSpPr>
            <a:stCxn id="11" idx="0"/>
            <a:endCxn id="77" idx="1"/>
          </p:cNvCxnSpPr>
          <p:nvPr/>
        </p:nvCxnSpPr>
        <p:spPr>
          <a:xfrm flipV="1">
            <a:off x="1843232" y="2638589"/>
            <a:ext cx="88753" cy="182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FF32605-5A35-45AD-8F93-F6FD055C6925}"/>
              </a:ext>
            </a:extLst>
          </p:cNvPr>
          <p:cNvCxnSpPr>
            <a:stCxn id="77" idx="1"/>
            <a:endCxn id="16" idx="0"/>
          </p:cNvCxnSpPr>
          <p:nvPr/>
        </p:nvCxnSpPr>
        <p:spPr>
          <a:xfrm flipH="1">
            <a:off x="1386401" y="2638589"/>
            <a:ext cx="545584" cy="17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Picture 82" descr="C:\Users\ecoffey\AppData\Local\Temp\Rar$DRa0.027\Cisco Nexus 9300 Series\Png_64_24_16\Default\Cisco-Nexus-9300-Series_default_24.png">
            <a:extLst>
              <a:ext uri="{FF2B5EF4-FFF2-40B4-BE49-F238E27FC236}">
                <a16:creationId xmlns:a16="http://schemas.microsoft.com/office/drawing/2014/main" id="{8459D029-01D1-4BCC-A32D-02E562C78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735" y="3398747"/>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C:\Users\ecoffey\AppData\Local\Temp\Rar$DRa0.027\Cisco Nexus 9300 Series\Png_64_24_16\Default\Cisco-Nexus-9300-Series_default_24.png">
            <a:extLst>
              <a:ext uri="{FF2B5EF4-FFF2-40B4-BE49-F238E27FC236}">
                <a16:creationId xmlns:a16="http://schemas.microsoft.com/office/drawing/2014/main" id="{633B8A33-B0F6-49A7-B781-4AF624E41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670" y="3406274"/>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45">
            <a:extLst>
              <a:ext uri="{FF2B5EF4-FFF2-40B4-BE49-F238E27FC236}">
                <a16:creationId xmlns:a16="http://schemas.microsoft.com/office/drawing/2014/main" id="{1C7E0C27-B86E-4C79-8061-40CC4E272B05}"/>
              </a:ext>
            </a:extLst>
          </p:cNvPr>
          <p:cNvSpPr/>
          <p:nvPr/>
        </p:nvSpPr>
        <p:spPr>
          <a:xfrm>
            <a:off x="6122019" y="3289485"/>
            <a:ext cx="2042066"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58CC43D7-FD88-4668-9F7D-67AE82268730}"/>
              </a:ext>
            </a:extLst>
          </p:cNvPr>
          <p:cNvSpPr/>
          <p:nvPr/>
        </p:nvSpPr>
        <p:spPr>
          <a:xfrm>
            <a:off x="5806861" y="4665448"/>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 - 1</a:t>
            </a:r>
          </a:p>
        </p:txBody>
      </p:sp>
      <p:sp>
        <p:nvSpPr>
          <p:cNvPr id="90" name="Left-Right Arrow 150">
            <a:extLst>
              <a:ext uri="{FF2B5EF4-FFF2-40B4-BE49-F238E27FC236}">
                <a16:creationId xmlns:a16="http://schemas.microsoft.com/office/drawing/2014/main" id="{D40F9CEF-A20F-4288-9C3D-98AE553D624C}"/>
              </a:ext>
            </a:extLst>
          </p:cNvPr>
          <p:cNvSpPr/>
          <p:nvPr/>
        </p:nvSpPr>
        <p:spPr>
          <a:xfrm>
            <a:off x="6653461" y="3531290"/>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3" descr="Device_router_3057_RGB.png">
            <a:extLst>
              <a:ext uri="{FF2B5EF4-FFF2-40B4-BE49-F238E27FC236}">
                <a16:creationId xmlns:a16="http://schemas.microsoft.com/office/drawing/2014/main" id="{AD87B95A-1582-4028-A3FD-79F2E33AAFB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697715" y="4160999"/>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2" name="Straight Connector 91">
            <a:extLst>
              <a:ext uri="{FF2B5EF4-FFF2-40B4-BE49-F238E27FC236}">
                <a16:creationId xmlns:a16="http://schemas.microsoft.com/office/drawing/2014/main" id="{A21F05AB-31B3-4441-A82A-3E8F10539074}"/>
              </a:ext>
            </a:extLst>
          </p:cNvPr>
          <p:cNvCxnSpPr>
            <a:cxnSpLocks/>
            <a:stCxn id="84" idx="2"/>
            <a:endCxn id="91" idx="0"/>
          </p:cNvCxnSpPr>
          <p:nvPr/>
        </p:nvCxnSpPr>
        <p:spPr>
          <a:xfrm>
            <a:off x="6453733" y="3672228"/>
            <a:ext cx="1423511" cy="48877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5F7F1AE-FA63-4E6A-AC72-94DEE38462C7}"/>
              </a:ext>
            </a:extLst>
          </p:cNvPr>
          <p:cNvCxnSpPr>
            <a:cxnSpLocks/>
            <a:stCxn id="91" idx="0"/>
            <a:endCxn id="83" idx="2"/>
          </p:cNvCxnSpPr>
          <p:nvPr/>
        </p:nvCxnSpPr>
        <p:spPr>
          <a:xfrm flipH="1" flipV="1">
            <a:off x="7041798" y="3672228"/>
            <a:ext cx="835446" cy="48877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95" name="Picture 94" descr="C:\Users\ecoffey\AppData\Local\Temp\Rar$DRa0.027\Cisco Nexus 9300 Series\Png_64_24_16\Default\Cisco-Nexus-9300-Series_default_24.png">
            <a:extLst>
              <a:ext uri="{FF2B5EF4-FFF2-40B4-BE49-F238E27FC236}">
                <a16:creationId xmlns:a16="http://schemas.microsoft.com/office/drawing/2014/main" id="{DA79D284-0D5A-4FB6-B374-498A3C407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505" y="1101104"/>
            <a:ext cx="368125" cy="2734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descr="C:\Users\ecoffey\AppData\Local\Temp\Rar$DRa0.027\Cisco Nexus 9300 Series\Png_64_24_16\Default\Cisco-Nexus-9300-Series_default_24.png">
            <a:extLst>
              <a:ext uri="{FF2B5EF4-FFF2-40B4-BE49-F238E27FC236}">
                <a16:creationId xmlns:a16="http://schemas.microsoft.com/office/drawing/2014/main" id="{29EF03D3-05CE-448C-9424-441A46BB2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440" y="1108631"/>
            <a:ext cx="368125" cy="265954"/>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45">
            <a:extLst>
              <a:ext uri="{FF2B5EF4-FFF2-40B4-BE49-F238E27FC236}">
                <a16:creationId xmlns:a16="http://schemas.microsoft.com/office/drawing/2014/main" id="{26C63CCE-313E-47E3-AC66-845A5BCFCA9F}"/>
              </a:ext>
            </a:extLst>
          </p:cNvPr>
          <p:cNvSpPr/>
          <p:nvPr/>
        </p:nvSpPr>
        <p:spPr>
          <a:xfrm>
            <a:off x="6208789" y="991842"/>
            <a:ext cx="2042066" cy="1350907"/>
          </a:xfrm>
          <a:prstGeom prst="roundRect">
            <a:avLst/>
          </a:prstGeom>
          <a:no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1" name="Left-Right Arrow 150">
            <a:extLst>
              <a:ext uri="{FF2B5EF4-FFF2-40B4-BE49-F238E27FC236}">
                <a16:creationId xmlns:a16="http://schemas.microsoft.com/office/drawing/2014/main" id="{80E1123A-26B5-4961-A92E-26C7B3B205C2}"/>
              </a:ext>
            </a:extLst>
          </p:cNvPr>
          <p:cNvSpPr/>
          <p:nvPr/>
        </p:nvSpPr>
        <p:spPr>
          <a:xfrm>
            <a:off x="6740231" y="1233647"/>
            <a:ext cx="188608" cy="81548"/>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93" descr="Device_router_3057_RGB.png">
            <a:extLst>
              <a:ext uri="{FF2B5EF4-FFF2-40B4-BE49-F238E27FC236}">
                <a16:creationId xmlns:a16="http://schemas.microsoft.com/office/drawing/2014/main" id="{8999B6D8-303F-420E-A18E-93FE252D980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727491" y="2037763"/>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3" name="Straight Connector 102">
            <a:extLst>
              <a:ext uri="{FF2B5EF4-FFF2-40B4-BE49-F238E27FC236}">
                <a16:creationId xmlns:a16="http://schemas.microsoft.com/office/drawing/2014/main" id="{884579C9-0AAA-4528-864B-E26BCD0A9C43}"/>
              </a:ext>
            </a:extLst>
          </p:cNvPr>
          <p:cNvCxnSpPr>
            <a:cxnSpLocks/>
            <a:stCxn id="95" idx="2"/>
            <a:endCxn id="102" idx="0"/>
          </p:cNvCxnSpPr>
          <p:nvPr/>
        </p:nvCxnSpPr>
        <p:spPr>
          <a:xfrm>
            <a:off x="7128568" y="1374585"/>
            <a:ext cx="778452" cy="66317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072FA26-7550-46D8-814A-912DC0369006}"/>
              </a:ext>
            </a:extLst>
          </p:cNvPr>
          <p:cNvCxnSpPr>
            <a:cxnSpLocks/>
            <a:stCxn id="102" idx="0"/>
            <a:endCxn id="96" idx="2"/>
          </p:cNvCxnSpPr>
          <p:nvPr/>
        </p:nvCxnSpPr>
        <p:spPr>
          <a:xfrm flipH="1" flipV="1">
            <a:off x="6540503" y="1374585"/>
            <a:ext cx="1366517" cy="663178"/>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pic>
        <p:nvPicPr>
          <p:cNvPr id="126" name="Picture 93" descr="Device_router_3057_RGB.png">
            <a:extLst>
              <a:ext uri="{FF2B5EF4-FFF2-40B4-BE49-F238E27FC236}">
                <a16:creationId xmlns:a16="http://schemas.microsoft.com/office/drawing/2014/main" id="{E2A30B5A-5E7B-445C-B4B9-B6BEDA102DF9}"/>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084703" y="4253922"/>
            <a:ext cx="359057" cy="15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4" name="Straight Connector 123">
            <a:extLst>
              <a:ext uri="{FF2B5EF4-FFF2-40B4-BE49-F238E27FC236}">
                <a16:creationId xmlns:a16="http://schemas.microsoft.com/office/drawing/2014/main" id="{AED28BB8-18C1-48AD-8F7A-86B81407EF0D}"/>
              </a:ext>
            </a:extLst>
          </p:cNvPr>
          <p:cNvCxnSpPr>
            <a:stCxn id="15" idx="2"/>
            <a:endCxn id="126" idx="0"/>
          </p:cNvCxnSpPr>
          <p:nvPr/>
        </p:nvCxnSpPr>
        <p:spPr>
          <a:xfrm>
            <a:off x="1905064" y="3724241"/>
            <a:ext cx="359168" cy="52968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560F2BB-CB07-479E-A0D2-F6659FC37A29}"/>
              </a:ext>
            </a:extLst>
          </p:cNvPr>
          <p:cNvCxnSpPr>
            <a:stCxn id="126" idx="0"/>
            <a:endCxn id="14" idx="2"/>
          </p:cNvCxnSpPr>
          <p:nvPr/>
        </p:nvCxnSpPr>
        <p:spPr>
          <a:xfrm flipV="1">
            <a:off x="2264232" y="3733386"/>
            <a:ext cx="311963" cy="5205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5E4ABFCF-5B7D-43F4-927B-5E7C8EAC1A27}"/>
              </a:ext>
            </a:extLst>
          </p:cNvPr>
          <p:cNvSpPr/>
          <p:nvPr/>
        </p:nvSpPr>
        <p:spPr>
          <a:xfrm>
            <a:off x="5787823" y="680942"/>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4BAF"/>
                </a:solidFill>
                <a:effectLst/>
                <a:uLnTx/>
                <a:uFillTx/>
                <a:latin typeface="Arial"/>
                <a:ea typeface="ＭＳ Ｐゴシック" panose="020B0600070205080204" pitchFamily="34" charset="-128"/>
                <a:cs typeface="+mn-cs"/>
              </a:rPr>
              <a:t>Remote Location - 2</a:t>
            </a:r>
          </a:p>
        </p:txBody>
      </p:sp>
      <p:sp>
        <p:nvSpPr>
          <p:cNvPr id="132" name="Rectangle: Rounded Corners 131">
            <a:extLst>
              <a:ext uri="{FF2B5EF4-FFF2-40B4-BE49-F238E27FC236}">
                <a16:creationId xmlns:a16="http://schemas.microsoft.com/office/drawing/2014/main" id="{B9238193-F08D-4D1A-95DC-1D282073E6CB}"/>
              </a:ext>
            </a:extLst>
          </p:cNvPr>
          <p:cNvSpPr/>
          <p:nvPr/>
        </p:nvSpPr>
        <p:spPr>
          <a:xfrm>
            <a:off x="7671731" y="1484253"/>
            <a:ext cx="439336" cy="2906557"/>
          </a:xfrm>
          <a:prstGeom prst="roundRect">
            <a:avLst/>
          </a:pr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4" name="Rectangle: Rounded Corners 133">
            <a:extLst>
              <a:ext uri="{FF2B5EF4-FFF2-40B4-BE49-F238E27FC236}">
                <a16:creationId xmlns:a16="http://schemas.microsoft.com/office/drawing/2014/main" id="{CD9915ED-A28C-4C87-B13E-F992C663F57A}"/>
              </a:ext>
            </a:extLst>
          </p:cNvPr>
          <p:cNvSpPr/>
          <p:nvPr/>
        </p:nvSpPr>
        <p:spPr>
          <a:xfrm>
            <a:off x="1827566" y="4115768"/>
            <a:ext cx="6283501" cy="355583"/>
          </a:xfrm>
          <a:prstGeom prst="roundRect">
            <a:avLst/>
          </a:pr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TextBox 134">
            <a:extLst>
              <a:ext uri="{FF2B5EF4-FFF2-40B4-BE49-F238E27FC236}">
                <a16:creationId xmlns:a16="http://schemas.microsoft.com/office/drawing/2014/main" id="{B1850E32-4F5F-4217-AAE7-56CD5E9A1DD3}"/>
              </a:ext>
            </a:extLst>
          </p:cNvPr>
          <p:cNvSpPr txBox="1"/>
          <p:nvPr/>
        </p:nvSpPr>
        <p:spPr>
          <a:xfrm>
            <a:off x="4376658" y="4102019"/>
            <a:ext cx="922047" cy="369332"/>
          </a:xfrm>
          <a:prstGeom prst="rect">
            <a:avLst/>
          </a:prstGeom>
          <a:noFill/>
        </p:spPr>
        <p:txBody>
          <a:bodyPr wrap="none" rtlCol="0">
            <a:spAutoFit/>
          </a:bodyPr>
          <a:lstStyle/>
          <a:p>
            <a:r>
              <a:rPr lang="en-US" dirty="0">
                <a:solidFill>
                  <a:schemeClr val="bg1"/>
                </a:solidFill>
                <a:latin typeface="+mn-lt"/>
              </a:rPr>
              <a:t>L3out1</a:t>
            </a:r>
          </a:p>
        </p:txBody>
      </p:sp>
      <p:sp>
        <p:nvSpPr>
          <p:cNvPr id="139" name="TextBox 138">
            <a:extLst>
              <a:ext uri="{FF2B5EF4-FFF2-40B4-BE49-F238E27FC236}">
                <a16:creationId xmlns:a16="http://schemas.microsoft.com/office/drawing/2014/main" id="{3926D136-0221-434E-BB00-166C6D8425EF}"/>
              </a:ext>
            </a:extLst>
          </p:cNvPr>
          <p:cNvSpPr txBox="1"/>
          <p:nvPr/>
        </p:nvSpPr>
        <p:spPr>
          <a:xfrm rot="16200000">
            <a:off x="7395374" y="2618739"/>
            <a:ext cx="922047" cy="369332"/>
          </a:xfrm>
          <a:prstGeom prst="rect">
            <a:avLst/>
          </a:prstGeom>
          <a:noFill/>
        </p:spPr>
        <p:txBody>
          <a:bodyPr wrap="none" rtlCol="0">
            <a:spAutoFit/>
          </a:bodyPr>
          <a:lstStyle/>
          <a:p>
            <a:r>
              <a:rPr lang="en-US" dirty="0">
                <a:solidFill>
                  <a:schemeClr val="bg1"/>
                </a:solidFill>
                <a:latin typeface="+mn-lt"/>
              </a:rPr>
              <a:t>L3out1</a:t>
            </a:r>
          </a:p>
        </p:txBody>
      </p:sp>
      <p:sp>
        <p:nvSpPr>
          <p:cNvPr id="136" name="TextBox 135">
            <a:extLst>
              <a:ext uri="{FF2B5EF4-FFF2-40B4-BE49-F238E27FC236}">
                <a16:creationId xmlns:a16="http://schemas.microsoft.com/office/drawing/2014/main" id="{22C3F24B-B2A3-4108-A923-98F99D3F6081}"/>
              </a:ext>
            </a:extLst>
          </p:cNvPr>
          <p:cNvSpPr txBox="1"/>
          <p:nvPr/>
        </p:nvSpPr>
        <p:spPr>
          <a:xfrm>
            <a:off x="6834535" y="1516070"/>
            <a:ext cx="780983" cy="276999"/>
          </a:xfrm>
          <a:prstGeom prst="rect">
            <a:avLst/>
          </a:prstGeom>
          <a:solidFill>
            <a:schemeClr val="bg2"/>
          </a:solidFill>
          <a:ln>
            <a:solidFill>
              <a:schemeClr val="bg1"/>
            </a:solidFill>
          </a:ln>
        </p:spPr>
        <p:txBody>
          <a:bodyPr wrap="none" rtlCol="0">
            <a:spAutoFit/>
          </a:bodyPr>
          <a:lstStyle/>
          <a:p>
            <a:r>
              <a:rPr lang="en-US" sz="1200" dirty="0">
                <a:latin typeface="+mn-lt"/>
              </a:rPr>
              <a:t>SVI-100</a:t>
            </a:r>
          </a:p>
        </p:txBody>
      </p:sp>
      <p:sp>
        <p:nvSpPr>
          <p:cNvPr id="147" name="TextBox 146">
            <a:extLst>
              <a:ext uri="{FF2B5EF4-FFF2-40B4-BE49-F238E27FC236}">
                <a16:creationId xmlns:a16="http://schemas.microsoft.com/office/drawing/2014/main" id="{7F38F0D2-C5BF-47C3-B00C-FE7109419ECF}"/>
              </a:ext>
            </a:extLst>
          </p:cNvPr>
          <p:cNvSpPr txBox="1"/>
          <p:nvPr/>
        </p:nvSpPr>
        <p:spPr>
          <a:xfrm>
            <a:off x="6775664" y="3716646"/>
            <a:ext cx="780983" cy="276999"/>
          </a:xfrm>
          <a:prstGeom prst="rect">
            <a:avLst/>
          </a:prstGeom>
          <a:solidFill>
            <a:schemeClr val="bg2"/>
          </a:solidFill>
          <a:ln>
            <a:solidFill>
              <a:schemeClr val="bg1"/>
            </a:solidFill>
          </a:ln>
        </p:spPr>
        <p:txBody>
          <a:bodyPr wrap="none" rtlCol="0">
            <a:spAutoFit/>
          </a:bodyPr>
          <a:lstStyle/>
          <a:p>
            <a:r>
              <a:rPr lang="en-US" sz="1200" dirty="0">
                <a:latin typeface="+mn-lt"/>
              </a:rPr>
              <a:t>SVI-101</a:t>
            </a:r>
          </a:p>
        </p:txBody>
      </p:sp>
      <p:sp>
        <p:nvSpPr>
          <p:cNvPr id="148" name="TextBox 147">
            <a:extLst>
              <a:ext uri="{FF2B5EF4-FFF2-40B4-BE49-F238E27FC236}">
                <a16:creationId xmlns:a16="http://schemas.microsoft.com/office/drawing/2014/main" id="{A526B9E0-BA1B-49C0-8F34-1B22E8F8C35D}"/>
              </a:ext>
            </a:extLst>
          </p:cNvPr>
          <p:cNvSpPr txBox="1"/>
          <p:nvPr/>
        </p:nvSpPr>
        <p:spPr>
          <a:xfrm>
            <a:off x="1887608" y="3817675"/>
            <a:ext cx="780983" cy="276999"/>
          </a:xfrm>
          <a:prstGeom prst="rect">
            <a:avLst/>
          </a:prstGeom>
          <a:solidFill>
            <a:schemeClr val="bg2"/>
          </a:solidFill>
          <a:ln>
            <a:solidFill>
              <a:schemeClr val="bg1"/>
            </a:solidFill>
          </a:ln>
        </p:spPr>
        <p:txBody>
          <a:bodyPr wrap="none" rtlCol="0">
            <a:spAutoFit/>
          </a:bodyPr>
          <a:lstStyle/>
          <a:p>
            <a:r>
              <a:rPr lang="en-US" sz="1200" dirty="0">
                <a:latin typeface="+mn-lt"/>
              </a:rPr>
              <a:t>SVI-102</a:t>
            </a:r>
          </a:p>
        </p:txBody>
      </p:sp>
    </p:spTree>
    <p:extLst>
      <p:ext uri="{BB962C8B-B14F-4D97-AF65-F5344CB8AC3E}">
        <p14:creationId xmlns:p14="http://schemas.microsoft.com/office/powerpoint/2010/main" val="8608653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D5468-DF09-43F8-8F46-656DC47ECA15}"/>
              </a:ext>
            </a:extLst>
          </p:cNvPr>
          <p:cNvSpPr>
            <a:spLocks noGrp="1"/>
          </p:cNvSpPr>
          <p:nvPr>
            <p:ph type="title" idx="4294967295"/>
          </p:nvPr>
        </p:nvSpPr>
        <p:spPr>
          <a:xfrm>
            <a:off x="0" y="49213"/>
            <a:ext cx="8345488" cy="731837"/>
          </a:xfrm>
        </p:spPr>
        <p:txBody>
          <a:bodyPr/>
          <a:lstStyle/>
          <a:p>
            <a:r>
              <a:rPr lang="en-US" dirty="0"/>
              <a:t>Scale</a:t>
            </a:r>
          </a:p>
        </p:txBody>
      </p:sp>
      <p:graphicFrame>
        <p:nvGraphicFramePr>
          <p:cNvPr id="4" name="Diagram 3">
            <a:extLst>
              <a:ext uri="{FF2B5EF4-FFF2-40B4-BE49-F238E27FC236}">
                <a16:creationId xmlns:a16="http://schemas.microsoft.com/office/drawing/2014/main" id="{53D77BA8-7260-4A0E-9796-A392F46769FA}"/>
              </a:ext>
            </a:extLst>
          </p:cNvPr>
          <p:cNvGraphicFramePr/>
          <p:nvPr>
            <p:extLst/>
          </p:nvPr>
        </p:nvGraphicFramePr>
        <p:xfrm>
          <a:off x="437766" y="1073150"/>
          <a:ext cx="8378070" cy="2899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5BAACF3-E89F-4A14-A04E-FF38DA386675}"/>
              </a:ext>
            </a:extLst>
          </p:cNvPr>
          <p:cNvSpPr txBox="1"/>
          <p:nvPr/>
        </p:nvSpPr>
        <p:spPr>
          <a:xfrm>
            <a:off x="393161" y="777258"/>
            <a:ext cx="3954929"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Feature scale is same as Local Leaf</a:t>
            </a:r>
          </a:p>
        </p:txBody>
      </p:sp>
      <p:sp>
        <p:nvSpPr>
          <p:cNvPr id="2" name="Rectangle 1">
            <a:extLst>
              <a:ext uri="{FF2B5EF4-FFF2-40B4-BE49-F238E27FC236}">
                <a16:creationId xmlns:a16="http://schemas.microsoft.com/office/drawing/2014/main" id="{B7154DA8-5312-4504-BCBD-7ADBC990A4CE}"/>
              </a:ext>
            </a:extLst>
          </p:cNvPr>
          <p:cNvSpPr/>
          <p:nvPr/>
        </p:nvSpPr>
        <p:spPr>
          <a:xfrm>
            <a:off x="275531" y="4049727"/>
            <a:ext cx="8289907" cy="646331"/>
          </a:xfrm>
          <a:prstGeom prst="rect">
            <a:avLst/>
          </a:prstGeom>
        </p:spPr>
        <p:txBody>
          <a:bodyPr wrap="square">
            <a:spAutoFit/>
          </a:bodyPr>
          <a:lstStyle/>
          <a:p>
            <a:pPr marL="0" marR="0">
              <a:spcBef>
                <a:spcPts val="0"/>
              </a:spcBef>
              <a:spcAft>
                <a:spcPts val="0"/>
              </a:spcAft>
            </a:pPr>
            <a:r>
              <a:rPr lang="en-US" dirty="0">
                <a:solidFill>
                  <a:schemeClr val="bg1"/>
                </a:solidFill>
                <a:latin typeface="Arial" panose="020B0604020202020204" pitchFamily="34" charset="0"/>
                <a:cs typeface="Arial" panose="020B0604020202020204" pitchFamily="34" charset="0"/>
              </a:rPr>
              <a:t>RL nodes are counted toward the max number of leaf nodes supported in a single Pod fabric (200) or Multi-Pod fabric (400)</a:t>
            </a:r>
          </a:p>
        </p:txBody>
      </p:sp>
    </p:spTree>
    <p:extLst>
      <p:ext uri="{BB962C8B-B14F-4D97-AF65-F5344CB8AC3E}">
        <p14:creationId xmlns:p14="http://schemas.microsoft.com/office/powerpoint/2010/main" val="15798232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Remote Leaf Configuration and Verification</a:t>
            </a:r>
          </a:p>
        </p:txBody>
      </p:sp>
      <p:sp>
        <p:nvSpPr>
          <p:cNvPr id="3" name="TextBox 2">
            <a:extLst>
              <a:ext uri="{FF2B5EF4-FFF2-40B4-BE49-F238E27FC236}">
                <a16:creationId xmlns:a16="http://schemas.microsoft.com/office/drawing/2014/main" id="{070792EA-D67D-49CD-8517-F5EE3FC18DA7}"/>
              </a:ext>
            </a:extLst>
          </p:cNvPr>
          <p:cNvSpPr txBox="1"/>
          <p:nvPr/>
        </p:nvSpPr>
        <p:spPr>
          <a:xfrm>
            <a:off x="367990" y="4014439"/>
            <a:ext cx="2618024" cy="369332"/>
          </a:xfrm>
          <a:prstGeom prst="rect">
            <a:avLst/>
          </a:prstGeom>
          <a:noFill/>
        </p:spPr>
        <p:txBody>
          <a:bodyPr wrap="none" rtlCol="0">
            <a:spAutoFit/>
          </a:bodyPr>
          <a:lstStyle/>
          <a:p>
            <a:r>
              <a:rPr lang="en-US" dirty="0">
                <a:latin typeface="+mn-lt"/>
              </a:rPr>
              <a:t>Updated with ACI 4.1.2</a:t>
            </a:r>
          </a:p>
        </p:txBody>
      </p:sp>
    </p:spTree>
    <p:extLst>
      <p:ext uri="{BB962C8B-B14F-4D97-AF65-F5344CB8AC3E}">
        <p14:creationId xmlns:p14="http://schemas.microsoft.com/office/powerpoint/2010/main" val="3738045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AFC7-474B-4E37-B3F8-1C4FA12D4C58}"/>
              </a:ext>
            </a:extLst>
          </p:cNvPr>
          <p:cNvSpPr>
            <a:spLocks noGrp="1"/>
          </p:cNvSpPr>
          <p:nvPr>
            <p:ph type="ctrTitle"/>
          </p:nvPr>
        </p:nvSpPr>
        <p:spPr/>
        <p:txBody>
          <a:bodyPr/>
          <a:lstStyle/>
          <a:p>
            <a:r>
              <a:rPr lang="en-US" dirty="0"/>
              <a:t>Setting up IPN connectivity</a:t>
            </a:r>
          </a:p>
        </p:txBody>
      </p:sp>
    </p:spTree>
    <p:extLst>
      <p:ext uri="{BB962C8B-B14F-4D97-AF65-F5344CB8AC3E}">
        <p14:creationId xmlns:p14="http://schemas.microsoft.com/office/powerpoint/2010/main" val="13935165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472A3-42D5-4ED3-AB09-094F8065D15C}"/>
              </a:ext>
            </a:extLst>
          </p:cNvPr>
          <p:cNvSpPr>
            <a:spLocks noGrp="1"/>
          </p:cNvSpPr>
          <p:nvPr>
            <p:ph type="title"/>
          </p:nvPr>
        </p:nvSpPr>
        <p:spPr>
          <a:xfrm>
            <a:off x="61331" y="188584"/>
            <a:ext cx="8345488" cy="428121"/>
          </a:xfrm>
        </p:spPr>
        <p:txBody>
          <a:bodyPr/>
          <a:lstStyle/>
          <a:p>
            <a:r>
              <a:rPr lang="en-US" dirty="0"/>
              <a:t>Configure IPN on the Spine</a:t>
            </a:r>
          </a:p>
        </p:txBody>
      </p:sp>
      <p:pic>
        <p:nvPicPr>
          <p:cNvPr id="2" name="Picture 1">
            <a:extLst>
              <a:ext uri="{FF2B5EF4-FFF2-40B4-BE49-F238E27FC236}">
                <a16:creationId xmlns:a16="http://schemas.microsoft.com/office/drawing/2014/main" id="{C3807D44-8F0D-4349-9D33-5C2EAB541D31}"/>
              </a:ext>
            </a:extLst>
          </p:cNvPr>
          <p:cNvPicPr>
            <a:picLocks noChangeAspect="1"/>
          </p:cNvPicPr>
          <p:nvPr/>
        </p:nvPicPr>
        <p:blipFill>
          <a:blip r:embed="rId2"/>
          <a:stretch>
            <a:fillRect/>
          </a:stretch>
        </p:blipFill>
        <p:spPr>
          <a:xfrm>
            <a:off x="61331" y="1208535"/>
            <a:ext cx="9021337" cy="3558611"/>
          </a:xfrm>
          <a:prstGeom prst="rect">
            <a:avLst/>
          </a:prstGeom>
        </p:spPr>
      </p:pic>
      <p:sp>
        <p:nvSpPr>
          <p:cNvPr id="4" name="TextBox 3">
            <a:extLst>
              <a:ext uri="{FF2B5EF4-FFF2-40B4-BE49-F238E27FC236}">
                <a16:creationId xmlns:a16="http://schemas.microsoft.com/office/drawing/2014/main" id="{B1C9C9EE-0E4B-49F6-A78C-7034261741C2}"/>
              </a:ext>
            </a:extLst>
          </p:cNvPr>
          <p:cNvSpPr txBox="1"/>
          <p:nvPr/>
        </p:nvSpPr>
        <p:spPr>
          <a:xfrm>
            <a:off x="61331" y="746869"/>
            <a:ext cx="565250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latin typeface="+mn-lt"/>
              </a:rPr>
              <a:t>Recommendation to use Wizard for configuration</a:t>
            </a:r>
          </a:p>
          <a:p>
            <a:pPr marL="285750" indent="-285750">
              <a:buFont typeface="Arial" panose="020B0604020202020204" pitchFamily="34" charset="0"/>
              <a:buChar char="•"/>
            </a:pPr>
            <a:r>
              <a:rPr lang="en-US" sz="1200" dirty="0">
                <a:latin typeface="+mn-lt"/>
              </a:rPr>
              <a:t>This step is required for the first time if IPN is not configured on the Spines</a:t>
            </a:r>
          </a:p>
        </p:txBody>
      </p:sp>
    </p:spTree>
    <p:extLst>
      <p:ext uri="{BB962C8B-B14F-4D97-AF65-F5344CB8AC3E}">
        <p14:creationId xmlns:p14="http://schemas.microsoft.com/office/powerpoint/2010/main" val="11134070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472A3-42D5-4ED3-AB09-094F8065D15C}"/>
              </a:ext>
            </a:extLst>
          </p:cNvPr>
          <p:cNvSpPr>
            <a:spLocks noGrp="1"/>
          </p:cNvSpPr>
          <p:nvPr>
            <p:ph type="title"/>
          </p:nvPr>
        </p:nvSpPr>
        <p:spPr>
          <a:xfrm>
            <a:off x="61331" y="188584"/>
            <a:ext cx="8345488" cy="428121"/>
          </a:xfrm>
        </p:spPr>
        <p:txBody>
          <a:bodyPr/>
          <a:lstStyle/>
          <a:p>
            <a:r>
              <a:rPr lang="en-US" dirty="0"/>
              <a:t>Configure IPN on the Spine</a:t>
            </a:r>
          </a:p>
        </p:txBody>
      </p:sp>
      <p:sp>
        <p:nvSpPr>
          <p:cNvPr id="4" name="TextBox 3">
            <a:extLst>
              <a:ext uri="{FF2B5EF4-FFF2-40B4-BE49-F238E27FC236}">
                <a16:creationId xmlns:a16="http://schemas.microsoft.com/office/drawing/2014/main" id="{B1C9C9EE-0E4B-49F6-A78C-7034261741C2}"/>
              </a:ext>
            </a:extLst>
          </p:cNvPr>
          <p:cNvSpPr txBox="1"/>
          <p:nvPr/>
        </p:nvSpPr>
        <p:spPr>
          <a:xfrm>
            <a:off x="61331" y="746869"/>
            <a:ext cx="3687228" cy="276999"/>
          </a:xfrm>
          <a:prstGeom prst="rect">
            <a:avLst/>
          </a:prstGeom>
          <a:noFill/>
        </p:spPr>
        <p:txBody>
          <a:bodyPr wrap="none" rtlCol="0">
            <a:spAutoFit/>
          </a:bodyPr>
          <a:lstStyle/>
          <a:p>
            <a:r>
              <a:rPr lang="en-US" sz="1200" dirty="0">
                <a:latin typeface="+mn-lt"/>
              </a:rPr>
              <a:t>Configure the Spine interfaces for IPN connectivity</a:t>
            </a:r>
          </a:p>
        </p:txBody>
      </p:sp>
      <p:pic>
        <p:nvPicPr>
          <p:cNvPr id="6" name="Picture 5">
            <a:extLst>
              <a:ext uri="{FF2B5EF4-FFF2-40B4-BE49-F238E27FC236}">
                <a16:creationId xmlns:a16="http://schemas.microsoft.com/office/drawing/2014/main" id="{D18987CD-B28D-48D4-BCE3-649DCCC62CAC}"/>
              </a:ext>
            </a:extLst>
          </p:cNvPr>
          <p:cNvPicPr>
            <a:picLocks noChangeAspect="1"/>
          </p:cNvPicPr>
          <p:nvPr/>
        </p:nvPicPr>
        <p:blipFill>
          <a:blip r:embed="rId2"/>
          <a:stretch>
            <a:fillRect/>
          </a:stretch>
        </p:blipFill>
        <p:spPr>
          <a:xfrm>
            <a:off x="129168" y="1154032"/>
            <a:ext cx="9014832" cy="3540631"/>
          </a:xfrm>
          <a:prstGeom prst="rect">
            <a:avLst/>
          </a:prstGeom>
        </p:spPr>
      </p:pic>
    </p:spTree>
    <p:extLst>
      <p:ext uri="{BB962C8B-B14F-4D97-AF65-F5344CB8AC3E}">
        <p14:creationId xmlns:p14="http://schemas.microsoft.com/office/powerpoint/2010/main" val="123790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472A3-42D5-4ED3-AB09-094F8065D15C}"/>
              </a:ext>
            </a:extLst>
          </p:cNvPr>
          <p:cNvSpPr>
            <a:spLocks noGrp="1"/>
          </p:cNvSpPr>
          <p:nvPr>
            <p:ph type="title"/>
          </p:nvPr>
        </p:nvSpPr>
        <p:spPr>
          <a:xfrm>
            <a:off x="61331" y="188584"/>
            <a:ext cx="8345488" cy="428121"/>
          </a:xfrm>
        </p:spPr>
        <p:txBody>
          <a:bodyPr/>
          <a:lstStyle/>
          <a:p>
            <a:r>
              <a:rPr lang="en-US" dirty="0"/>
              <a:t>Configure IPN on the Spine</a:t>
            </a:r>
          </a:p>
        </p:txBody>
      </p:sp>
      <p:sp>
        <p:nvSpPr>
          <p:cNvPr id="4" name="TextBox 3">
            <a:extLst>
              <a:ext uri="{FF2B5EF4-FFF2-40B4-BE49-F238E27FC236}">
                <a16:creationId xmlns:a16="http://schemas.microsoft.com/office/drawing/2014/main" id="{B1C9C9EE-0E4B-49F6-A78C-7034261741C2}"/>
              </a:ext>
            </a:extLst>
          </p:cNvPr>
          <p:cNvSpPr txBox="1"/>
          <p:nvPr/>
        </p:nvSpPr>
        <p:spPr>
          <a:xfrm>
            <a:off x="61331" y="746869"/>
            <a:ext cx="3251211" cy="276999"/>
          </a:xfrm>
          <a:prstGeom prst="rect">
            <a:avLst/>
          </a:prstGeom>
          <a:noFill/>
        </p:spPr>
        <p:txBody>
          <a:bodyPr wrap="none" rtlCol="0">
            <a:spAutoFit/>
          </a:bodyPr>
          <a:lstStyle/>
          <a:p>
            <a:r>
              <a:rPr lang="en-US" sz="1200" dirty="0">
                <a:latin typeface="+mn-lt"/>
              </a:rPr>
              <a:t>Configure the OSPF between Spine and IPN</a:t>
            </a:r>
          </a:p>
        </p:txBody>
      </p:sp>
      <p:pic>
        <p:nvPicPr>
          <p:cNvPr id="2" name="Picture 1">
            <a:extLst>
              <a:ext uri="{FF2B5EF4-FFF2-40B4-BE49-F238E27FC236}">
                <a16:creationId xmlns:a16="http://schemas.microsoft.com/office/drawing/2014/main" id="{191C16BA-A765-49E6-A3D6-85CCDEC16A5B}"/>
              </a:ext>
            </a:extLst>
          </p:cNvPr>
          <p:cNvPicPr>
            <a:picLocks noChangeAspect="1"/>
          </p:cNvPicPr>
          <p:nvPr/>
        </p:nvPicPr>
        <p:blipFill>
          <a:blip r:embed="rId2"/>
          <a:stretch>
            <a:fillRect/>
          </a:stretch>
        </p:blipFill>
        <p:spPr>
          <a:xfrm>
            <a:off x="250902" y="1193062"/>
            <a:ext cx="8893098" cy="3535056"/>
          </a:xfrm>
          <a:prstGeom prst="rect">
            <a:avLst/>
          </a:prstGeom>
        </p:spPr>
      </p:pic>
    </p:spTree>
    <p:extLst>
      <p:ext uri="{BB962C8B-B14F-4D97-AF65-F5344CB8AC3E}">
        <p14:creationId xmlns:p14="http://schemas.microsoft.com/office/powerpoint/2010/main" val="37163681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472A3-42D5-4ED3-AB09-094F8065D15C}"/>
              </a:ext>
            </a:extLst>
          </p:cNvPr>
          <p:cNvSpPr>
            <a:spLocks noGrp="1"/>
          </p:cNvSpPr>
          <p:nvPr>
            <p:ph type="title"/>
          </p:nvPr>
        </p:nvSpPr>
        <p:spPr>
          <a:xfrm>
            <a:off x="61331" y="188584"/>
            <a:ext cx="8345488" cy="428121"/>
          </a:xfrm>
        </p:spPr>
        <p:txBody>
          <a:bodyPr/>
          <a:lstStyle/>
          <a:p>
            <a:r>
              <a:rPr lang="en-US" dirty="0"/>
              <a:t>Configure IPN on the Spine</a:t>
            </a:r>
          </a:p>
        </p:txBody>
      </p:sp>
      <p:sp>
        <p:nvSpPr>
          <p:cNvPr id="4" name="TextBox 3">
            <a:extLst>
              <a:ext uri="{FF2B5EF4-FFF2-40B4-BE49-F238E27FC236}">
                <a16:creationId xmlns:a16="http://schemas.microsoft.com/office/drawing/2014/main" id="{B1C9C9EE-0E4B-49F6-A78C-7034261741C2}"/>
              </a:ext>
            </a:extLst>
          </p:cNvPr>
          <p:cNvSpPr txBox="1"/>
          <p:nvPr/>
        </p:nvSpPr>
        <p:spPr>
          <a:xfrm>
            <a:off x="100360" y="746869"/>
            <a:ext cx="8113118"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latin typeface="+mn-lt"/>
              </a:rPr>
              <a:t>Configure external TEP pool for Pod</a:t>
            </a:r>
          </a:p>
          <a:p>
            <a:pPr marL="171450" indent="-171450">
              <a:buFont typeface="Arial" panose="020B0604020202020204" pitchFamily="34" charset="0"/>
              <a:buChar char="•"/>
            </a:pPr>
            <a:r>
              <a:rPr lang="en-US" sz="1200" dirty="0">
                <a:latin typeface="+mn-lt"/>
              </a:rPr>
              <a:t>Use default so that Spine’s are automatically configured with Router-id and RL-</a:t>
            </a:r>
            <a:r>
              <a:rPr lang="en-US" sz="1200" dirty="0" err="1">
                <a:latin typeface="+mn-lt"/>
              </a:rPr>
              <a:t>Ucast</a:t>
            </a:r>
            <a:r>
              <a:rPr lang="en-US" sz="1200" dirty="0">
                <a:latin typeface="+mn-lt"/>
              </a:rPr>
              <a:t>-IP from external TEP pool</a:t>
            </a:r>
          </a:p>
        </p:txBody>
      </p:sp>
      <p:pic>
        <p:nvPicPr>
          <p:cNvPr id="6" name="Picture 5">
            <a:extLst>
              <a:ext uri="{FF2B5EF4-FFF2-40B4-BE49-F238E27FC236}">
                <a16:creationId xmlns:a16="http://schemas.microsoft.com/office/drawing/2014/main" id="{E0DE510F-E41E-40F0-AFC0-68D6121100C6}"/>
              </a:ext>
            </a:extLst>
          </p:cNvPr>
          <p:cNvPicPr>
            <a:picLocks noChangeAspect="1"/>
          </p:cNvPicPr>
          <p:nvPr/>
        </p:nvPicPr>
        <p:blipFill>
          <a:blip r:embed="rId2"/>
          <a:stretch>
            <a:fillRect/>
          </a:stretch>
        </p:blipFill>
        <p:spPr>
          <a:xfrm>
            <a:off x="183997" y="1577898"/>
            <a:ext cx="4527394" cy="3172522"/>
          </a:xfrm>
          <a:prstGeom prst="rect">
            <a:avLst/>
          </a:prstGeom>
          <a:ln>
            <a:solidFill>
              <a:schemeClr val="bg1"/>
            </a:solidFill>
          </a:ln>
        </p:spPr>
      </p:pic>
      <p:sp>
        <p:nvSpPr>
          <p:cNvPr id="7" name="Rectangle 6">
            <a:extLst>
              <a:ext uri="{FF2B5EF4-FFF2-40B4-BE49-F238E27FC236}">
                <a16:creationId xmlns:a16="http://schemas.microsoft.com/office/drawing/2014/main" id="{85FD693B-0D4D-4712-998D-027187E82097}"/>
              </a:ext>
            </a:extLst>
          </p:cNvPr>
          <p:cNvSpPr/>
          <p:nvPr/>
        </p:nvSpPr>
        <p:spPr>
          <a:xfrm>
            <a:off x="446048" y="3250580"/>
            <a:ext cx="1087244" cy="189571"/>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A0910CE-51D7-45A2-9021-A97BFD842CB3}"/>
              </a:ext>
            </a:extLst>
          </p:cNvPr>
          <p:cNvPicPr>
            <a:picLocks noChangeAspect="1"/>
          </p:cNvPicPr>
          <p:nvPr/>
        </p:nvPicPr>
        <p:blipFill>
          <a:blip r:embed="rId3"/>
          <a:stretch>
            <a:fillRect/>
          </a:stretch>
        </p:blipFill>
        <p:spPr>
          <a:xfrm>
            <a:off x="4789448" y="1577898"/>
            <a:ext cx="4276494" cy="3172522"/>
          </a:xfrm>
          <a:prstGeom prst="rect">
            <a:avLst/>
          </a:prstGeom>
          <a:ln>
            <a:solidFill>
              <a:schemeClr val="bg1"/>
            </a:solidFill>
          </a:ln>
        </p:spPr>
      </p:pic>
      <p:sp>
        <p:nvSpPr>
          <p:cNvPr id="9" name="Rectangle 8">
            <a:extLst>
              <a:ext uri="{FF2B5EF4-FFF2-40B4-BE49-F238E27FC236}">
                <a16:creationId xmlns:a16="http://schemas.microsoft.com/office/drawing/2014/main" id="{8914195D-658F-407D-B587-6756A2C8DC50}"/>
              </a:ext>
            </a:extLst>
          </p:cNvPr>
          <p:cNvSpPr/>
          <p:nvPr/>
        </p:nvSpPr>
        <p:spPr>
          <a:xfrm>
            <a:off x="4913970" y="3250579"/>
            <a:ext cx="1087244" cy="189571"/>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1771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2"/>
          <p:cNvSpPr txBox="1">
            <a:spLocks/>
          </p:cNvSpPr>
          <p:nvPr/>
        </p:nvSpPr>
        <p:spPr bwMode="auto">
          <a:xfrm>
            <a:off x="50332" y="187588"/>
            <a:ext cx="8817090" cy="48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CiscoSansTT Light" panose="020B0503020201020303" pitchFamily="34" charset="0"/>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RL to RL Packet Flow for </a:t>
            </a:r>
            <a:r>
              <a:rPr lang="en-US" dirty="0" err="1"/>
              <a:t>vPC</a:t>
            </a:r>
            <a:r>
              <a:rPr lang="en-US" dirty="0"/>
              <a:t> attached host</a:t>
            </a:r>
          </a:p>
        </p:txBody>
      </p:sp>
      <p:sp>
        <p:nvSpPr>
          <p:cNvPr id="123" name="Cloud 122"/>
          <p:cNvSpPr/>
          <p:nvPr/>
        </p:nvSpPr>
        <p:spPr>
          <a:xfrm>
            <a:off x="1887520" y="1433374"/>
            <a:ext cx="4579509" cy="714554"/>
          </a:xfrm>
          <a:prstGeom prst="cloud">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lumMod val="75000"/>
                  </a:srgbClr>
                </a:solidFill>
                <a:effectLst/>
                <a:uLnTx/>
                <a:uFillTx/>
                <a:latin typeface="Arial"/>
                <a:ea typeface="+mn-ea"/>
                <a:cs typeface="+mn-cs"/>
              </a:rPr>
              <a:t> IP Network</a:t>
            </a:r>
          </a:p>
        </p:txBody>
      </p:sp>
      <p:sp>
        <p:nvSpPr>
          <p:cNvPr id="124" name="Rounded Rectangle 123"/>
          <p:cNvSpPr/>
          <p:nvPr/>
        </p:nvSpPr>
        <p:spPr>
          <a:xfrm>
            <a:off x="4792190" y="1910674"/>
            <a:ext cx="3648425" cy="2091145"/>
          </a:xfrm>
          <a:prstGeom prst="roundRect">
            <a:avLst/>
          </a:prstGeom>
          <a:solidFill>
            <a:schemeClr val="bg2"/>
          </a:solidFill>
          <a:ln>
            <a:solidFill>
              <a:srgbClr val="0377A3"/>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a:t>
            </a:r>
          </a:p>
        </p:txBody>
      </p:sp>
      <p:sp>
        <p:nvSpPr>
          <p:cNvPr id="125" name="Rounded Rectangle 124"/>
          <p:cNvSpPr/>
          <p:nvPr/>
        </p:nvSpPr>
        <p:spPr>
          <a:xfrm>
            <a:off x="429694" y="1895764"/>
            <a:ext cx="3203286" cy="2069566"/>
          </a:xfrm>
          <a:prstGeom prst="roundRect">
            <a:avLst/>
          </a:prstGeom>
          <a:noFill/>
          <a:ln>
            <a:solidFill>
              <a:srgbClr val="00B05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26" name="Rectangle 125"/>
          <p:cNvSpPr/>
          <p:nvPr/>
        </p:nvSpPr>
        <p:spPr>
          <a:xfrm>
            <a:off x="870225" y="3993784"/>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B050"/>
                </a:solidFill>
                <a:effectLst/>
                <a:uLnTx/>
                <a:uFillTx/>
                <a:latin typeface="Arial"/>
                <a:ea typeface="ＭＳ Ｐゴシック" panose="020B0600070205080204" pitchFamily="34" charset="-128"/>
                <a:cs typeface="+mn-cs"/>
              </a:rPr>
              <a:t>ACI Main DC</a:t>
            </a:r>
          </a:p>
        </p:txBody>
      </p:sp>
      <p:grpSp>
        <p:nvGrpSpPr>
          <p:cNvPr id="127" name="Group 126"/>
          <p:cNvGrpSpPr/>
          <p:nvPr/>
        </p:nvGrpSpPr>
        <p:grpSpPr>
          <a:xfrm>
            <a:off x="602042" y="2136984"/>
            <a:ext cx="2487226" cy="921340"/>
            <a:chOff x="951707" y="2531095"/>
            <a:chExt cx="2937225" cy="1550750"/>
          </a:xfrm>
        </p:grpSpPr>
        <p:pic>
          <p:nvPicPr>
            <p:cNvPr id="128" name="Picture 127"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700" y="2546085"/>
              <a:ext cx="349476" cy="570408"/>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1"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707" y="3774270"/>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090" y="3791619"/>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536" y="3776226"/>
              <a:ext cx="505842" cy="29022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7" y="2531095"/>
              <a:ext cx="349476" cy="570408"/>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Straight Connector 133"/>
            <p:cNvCxnSpPr/>
            <p:nvPr/>
          </p:nvCxnSpPr>
          <p:spPr>
            <a:xfrm flipV="1">
              <a:off x="1204628" y="3101503"/>
              <a:ext cx="1026327" cy="6727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1204628" y="3116493"/>
              <a:ext cx="1565810" cy="6577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925122" y="3101503"/>
              <a:ext cx="305833"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1925122" y="3116493"/>
              <a:ext cx="845316"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flipV="1">
              <a:off x="2230955" y="3101503"/>
              <a:ext cx="612502" cy="674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2770438" y="3116493"/>
              <a:ext cx="73019" cy="659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2770438" y="3116493"/>
              <a:ext cx="865573" cy="675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flipV="1">
              <a:off x="2230955" y="3101503"/>
              <a:ext cx="1405056" cy="6901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486162" y="2087465"/>
            <a:ext cx="754493" cy="502291"/>
            <a:chOff x="614534" y="2759311"/>
            <a:chExt cx="1043267" cy="871763"/>
          </a:xfrm>
        </p:grpSpPr>
        <p:grpSp>
          <p:nvGrpSpPr>
            <p:cNvPr id="143" name="Shape 314"/>
            <p:cNvGrpSpPr/>
            <p:nvPr/>
          </p:nvGrpSpPr>
          <p:grpSpPr>
            <a:xfrm>
              <a:off x="614534" y="2759311"/>
              <a:ext cx="618543" cy="670935"/>
              <a:chOff x="1853" y="592"/>
              <a:chExt cx="2052" cy="2052"/>
            </a:xfrm>
          </p:grpSpPr>
          <p:sp>
            <p:nvSpPr>
              <p:cNvPr id="168"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9"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0"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1"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2"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3"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4"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5"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6"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7"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78"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4" name="Shape 314"/>
            <p:cNvGrpSpPr/>
            <p:nvPr/>
          </p:nvGrpSpPr>
          <p:grpSpPr>
            <a:xfrm>
              <a:off x="838797" y="2850027"/>
              <a:ext cx="618543" cy="670935"/>
              <a:chOff x="1853" y="592"/>
              <a:chExt cx="2052" cy="2052"/>
            </a:xfrm>
          </p:grpSpPr>
          <p:sp>
            <p:nvSpPr>
              <p:cNvPr id="157"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8"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9"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0"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1"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2"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3"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4"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5"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6"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67"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nvGrpSpPr>
            <p:cNvPr id="145" name="Shape 314"/>
            <p:cNvGrpSpPr/>
            <p:nvPr/>
          </p:nvGrpSpPr>
          <p:grpSpPr>
            <a:xfrm>
              <a:off x="1039258" y="2960139"/>
              <a:ext cx="618543" cy="670935"/>
              <a:chOff x="1853" y="592"/>
              <a:chExt cx="2052" cy="2052"/>
            </a:xfrm>
          </p:grpSpPr>
          <p:sp>
            <p:nvSpPr>
              <p:cNvPr id="146" name="Shape 315"/>
              <p:cNvSpPr/>
              <p:nvPr/>
            </p:nvSpPr>
            <p:spPr>
              <a:xfrm>
                <a:off x="1853" y="592"/>
                <a:ext cx="2052" cy="2052"/>
              </a:xfrm>
              <a:custGeom>
                <a:avLst/>
                <a:gdLst/>
                <a:ahLst/>
                <a:cxnLst/>
                <a:rect l="0" t="0" r="0" b="0"/>
                <a:pathLst>
                  <a:path w="120000" h="120000" extrusionOk="0">
                    <a:moveTo>
                      <a:pt x="56258" y="1939"/>
                    </a:moveTo>
                    <a:cubicBezTo>
                      <a:pt x="58337" y="0"/>
                      <a:pt x="61662" y="0"/>
                      <a:pt x="63602" y="1939"/>
                    </a:cubicBezTo>
                    <a:cubicBezTo>
                      <a:pt x="118060" y="56397"/>
                      <a:pt x="118060" y="56397"/>
                      <a:pt x="118060" y="56397"/>
                    </a:cubicBezTo>
                    <a:cubicBezTo>
                      <a:pt x="120000" y="58337"/>
                      <a:pt x="120000" y="61662"/>
                      <a:pt x="118060" y="63741"/>
                    </a:cubicBezTo>
                    <a:cubicBezTo>
                      <a:pt x="63741" y="118060"/>
                      <a:pt x="63741" y="118060"/>
                      <a:pt x="63741" y="118060"/>
                    </a:cubicBezTo>
                    <a:cubicBezTo>
                      <a:pt x="61662" y="120000"/>
                      <a:pt x="58337" y="120000"/>
                      <a:pt x="56397" y="118060"/>
                    </a:cubicBezTo>
                    <a:cubicBezTo>
                      <a:pt x="1939" y="63602"/>
                      <a:pt x="1939" y="63602"/>
                      <a:pt x="1939" y="63602"/>
                    </a:cubicBezTo>
                    <a:cubicBezTo>
                      <a:pt x="0" y="61662"/>
                      <a:pt x="0" y="58337"/>
                      <a:pt x="1939" y="56258"/>
                    </a:cubicBezTo>
                    <a:lnTo>
                      <a:pt x="56258" y="1939"/>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7" name="Shape 316"/>
              <p:cNvSpPr/>
              <p:nvPr/>
            </p:nvSpPr>
            <p:spPr>
              <a:xfrm>
                <a:off x="2297" y="1038"/>
                <a:ext cx="1161" cy="1161"/>
              </a:xfrm>
              <a:custGeom>
                <a:avLst/>
                <a:gdLst/>
                <a:ahLst/>
                <a:cxnLst/>
                <a:rect l="0" t="0" r="0" b="0"/>
                <a:pathLst>
                  <a:path w="120000" h="120000" extrusionOk="0">
                    <a:moveTo>
                      <a:pt x="56326" y="1959"/>
                    </a:moveTo>
                    <a:cubicBezTo>
                      <a:pt x="58285" y="0"/>
                      <a:pt x="61714" y="0"/>
                      <a:pt x="63673" y="1959"/>
                    </a:cubicBezTo>
                    <a:cubicBezTo>
                      <a:pt x="118040" y="56326"/>
                      <a:pt x="118040" y="56326"/>
                      <a:pt x="118040" y="56326"/>
                    </a:cubicBezTo>
                    <a:cubicBezTo>
                      <a:pt x="120000" y="58285"/>
                      <a:pt x="120000" y="61714"/>
                      <a:pt x="118040" y="63673"/>
                    </a:cubicBezTo>
                    <a:cubicBezTo>
                      <a:pt x="63673" y="118040"/>
                      <a:pt x="63673" y="118040"/>
                      <a:pt x="63673" y="118040"/>
                    </a:cubicBezTo>
                    <a:cubicBezTo>
                      <a:pt x="61714" y="120000"/>
                      <a:pt x="58285" y="120000"/>
                      <a:pt x="56326" y="118040"/>
                    </a:cubicBezTo>
                    <a:cubicBezTo>
                      <a:pt x="1959" y="63673"/>
                      <a:pt x="1959" y="63673"/>
                      <a:pt x="1959" y="63673"/>
                    </a:cubicBezTo>
                    <a:cubicBezTo>
                      <a:pt x="0" y="61714"/>
                      <a:pt x="0" y="58285"/>
                      <a:pt x="1959" y="56326"/>
                    </a:cubicBezTo>
                    <a:lnTo>
                      <a:pt x="56326" y="1959"/>
                    </a:ln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8" name="Shape 317"/>
              <p:cNvSpPr/>
              <p:nvPr/>
            </p:nvSpPr>
            <p:spPr>
              <a:xfrm>
                <a:off x="2500" y="1514"/>
                <a:ext cx="220" cy="218"/>
              </a:xfrm>
              <a:custGeom>
                <a:avLst/>
                <a:gdLst/>
                <a:ahLst/>
                <a:cxnLst/>
                <a:rect l="0" t="0" r="0" b="0"/>
                <a:pathLst>
                  <a:path w="120000" h="120000" extrusionOk="0">
                    <a:moveTo>
                      <a:pt x="120000" y="120000"/>
                    </a:moveTo>
                    <a:lnTo>
                      <a:pt x="92727" y="120000"/>
                    </a:lnTo>
                    <a:lnTo>
                      <a:pt x="82363" y="93027"/>
                    </a:lnTo>
                    <a:lnTo>
                      <a:pt x="36000" y="93027"/>
                    </a:lnTo>
                    <a:lnTo>
                      <a:pt x="25636" y="120000"/>
                    </a:lnTo>
                    <a:lnTo>
                      <a:pt x="0" y="120000"/>
                    </a:lnTo>
                    <a:lnTo>
                      <a:pt x="46363" y="0"/>
                    </a:lnTo>
                    <a:lnTo>
                      <a:pt x="72000" y="0"/>
                    </a:lnTo>
                    <a:lnTo>
                      <a:pt x="120000" y="120000"/>
                    </a:lnTo>
                    <a:close/>
                    <a:moveTo>
                      <a:pt x="74727" y="72110"/>
                    </a:moveTo>
                    <a:lnTo>
                      <a:pt x="59454" y="27522"/>
                    </a:lnTo>
                    <a:lnTo>
                      <a:pt x="42545" y="72110"/>
                    </a:lnTo>
                    <a:lnTo>
                      <a:pt x="74727" y="72110"/>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49" name="Shape 318"/>
              <p:cNvSpPr/>
              <p:nvPr/>
            </p:nvSpPr>
            <p:spPr>
              <a:xfrm>
                <a:off x="2737" y="1514"/>
                <a:ext cx="166" cy="218"/>
              </a:xfrm>
              <a:custGeom>
                <a:avLst/>
                <a:gdLst/>
                <a:ahLst/>
                <a:cxnLst/>
                <a:rect l="0" t="0" r="0" b="0"/>
                <a:pathLst>
                  <a:path w="120000" h="120000" extrusionOk="0">
                    <a:moveTo>
                      <a:pt x="0" y="120000"/>
                    </a:moveTo>
                    <a:cubicBezTo>
                      <a:pt x="0" y="0"/>
                      <a:pt x="0" y="0"/>
                      <a:pt x="0" y="0"/>
                    </a:cubicBezTo>
                    <a:cubicBezTo>
                      <a:pt x="49714" y="0"/>
                      <a:pt x="49714" y="0"/>
                      <a:pt x="49714" y="0"/>
                    </a:cubicBezTo>
                    <a:cubicBezTo>
                      <a:pt x="70285" y="0"/>
                      <a:pt x="82285" y="0"/>
                      <a:pt x="87428" y="1304"/>
                    </a:cubicBezTo>
                    <a:cubicBezTo>
                      <a:pt x="97714" y="2608"/>
                      <a:pt x="104571" y="6521"/>
                      <a:pt x="111428" y="13043"/>
                    </a:cubicBezTo>
                    <a:cubicBezTo>
                      <a:pt x="116571" y="19565"/>
                      <a:pt x="120000" y="27391"/>
                      <a:pt x="120000" y="36521"/>
                    </a:cubicBezTo>
                    <a:cubicBezTo>
                      <a:pt x="120000" y="44347"/>
                      <a:pt x="118285" y="49565"/>
                      <a:pt x="114857" y="54782"/>
                    </a:cubicBezTo>
                    <a:cubicBezTo>
                      <a:pt x="111428" y="60000"/>
                      <a:pt x="106285" y="63913"/>
                      <a:pt x="101142" y="66521"/>
                    </a:cubicBezTo>
                    <a:cubicBezTo>
                      <a:pt x="96000" y="69130"/>
                      <a:pt x="90857" y="71739"/>
                      <a:pt x="85714" y="73043"/>
                    </a:cubicBezTo>
                    <a:cubicBezTo>
                      <a:pt x="77142" y="73043"/>
                      <a:pt x="66857" y="74347"/>
                      <a:pt x="51428" y="74347"/>
                    </a:cubicBezTo>
                    <a:cubicBezTo>
                      <a:pt x="30857" y="74347"/>
                      <a:pt x="30857" y="74347"/>
                      <a:pt x="30857" y="74347"/>
                    </a:cubicBezTo>
                    <a:cubicBezTo>
                      <a:pt x="30857" y="120000"/>
                      <a:pt x="30857" y="120000"/>
                      <a:pt x="30857" y="120000"/>
                    </a:cubicBezTo>
                    <a:lnTo>
                      <a:pt x="0" y="120000"/>
                    </a:lnTo>
                    <a:close/>
                    <a:moveTo>
                      <a:pt x="30857" y="19565"/>
                    </a:moveTo>
                    <a:cubicBezTo>
                      <a:pt x="30857" y="53478"/>
                      <a:pt x="30857" y="53478"/>
                      <a:pt x="30857" y="53478"/>
                    </a:cubicBezTo>
                    <a:cubicBezTo>
                      <a:pt x="48000" y="53478"/>
                      <a:pt x="48000" y="53478"/>
                      <a:pt x="48000" y="53478"/>
                    </a:cubicBezTo>
                    <a:cubicBezTo>
                      <a:pt x="61714" y="53478"/>
                      <a:pt x="70285" y="53478"/>
                      <a:pt x="73714" y="52173"/>
                    </a:cubicBezTo>
                    <a:cubicBezTo>
                      <a:pt x="77142" y="50869"/>
                      <a:pt x="80571" y="48260"/>
                      <a:pt x="84000" y="45652"/>
                    </a:cubicBezTo>
                    <a:cubicBezTo>
                      <a:pt x="85714" y="43043"/>
                      <a:pt x="87428" y="40434"/>
                      <a:pt x="87428" y="36521"/>
                    </a:cubicBezTo>
                    <a:cubicBezTo>
                      <a:pt x="87428" y="32608"/>
                      <a:pt x="85714" y="28695"/>
                      <a:pt x="82285" y="26086"/>
                    </a:cubicBezTo>
                    <a:cubicBezTo>
                      <a:pt x="78857" y="23478"/>
                      <a:pt x="73714" y="20869"/>
                      <a:pt x="68571" y="20869"/>
                    </a:cubicBezTo>
                    <a:cubicBezTo>
                      <a:pt x="65142" y="19565"/>
                      <a:pt x="58285" y="19565"/>
                      <a:pt x="46285" y="19565"/>
                    </a:cubicBezTo>
                    <a:lnTo>
                      <a:pt x="30857" y="19565"/>
                    </a:ln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0" name="Shape 319"/>
              <p:cNvSpPr/>
              <p:nvPr/>
            </p:nvSpPr>
            <p:spPr>
              <a:xfrm>
                <a:off x="2936" y="1514"/>
                <a:ext cx="42" cy="218"/>
              </a:xfrm>
              <a:prstGeom prst="rect">
                <a:avLst/>
              </a:pr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1" name="Shape 320"/>
              <p:cNvSpPr/>
              <p:nvPr/>
            </p:nvSpPr>
            <p:spPr>
              <a:xfrm>
                <a:off x="3009" y="1510"/>
                <a:ext cx="189" cy="225"/>
              </a:xfrm>
              <a:custGeom>
                <a:avLst/>
                <a:gdLst/>
                <a:ahLst/>
                <a:cxnLst/>
                <a:rect l="0" t="0" r="0" b="0"/>
                <a:pathLst>
                  <a:path w="120000" h="120000" extrusionOk="0">
                    <a:moveTo>
                      <a:pt x="93000" y="75789"/>
                    </a:moveTo>
                    <a:cubicBezTo>
                      <a:pt x="120000" y="82105"/>
                      <a:pt x="120000" y="82105"/>
                      <a:pt x="120000" y="82105"/>
                    </a:cubicBezTo>
                    <a:cubicBezTo>
                      <a:pt x="115500" y="96000"/>
                      <a:pt x="108000" y="104842"/>
                      <a:pt x="99000" y="111157"/>
                    </a:cubicBezTo>
                    <a:cubicBezTo>
                      <a:pt x="90000" y="117473"/>
                      <a:pt x="76500" y="120000"/>
                      <a:pt x="63000" y="120000"/>
                    </a:cubicBezTo>
                    <a:cubicBezTo>
                      <a:pt x="43500" y="120000"/>
                      <a:pt x="28500" y="114947"/>
                      <a:pt x="16500" y="104842"/>
                    </a:cubicBezTo>
                    <a:cubicBezTo>
                      <a:pt x="6000" y="93473"/>
                      <a:pt x="0" y="79578"/>
                      <a:pt x="0" y="60631"/>
                    </a:cubicBezTo>
                    <a:cubicBezTo>
                      <a:pt x="0" y="41684"/>
                      <a:pt x="6000" y="26526"/>
                      <a:pt x="18000" y="16421"/>
                    </a:cubicBezTo>
                    <a:cubicBezTo>
                      <a:pt x="28500" y="5052"/>
                      <a:pt x="45000" y="0"/>
                      <a:pt x="64500" y="0"/>
                    </a:cubicBezTo>
                    <a:cubicBezTo>
                      <a:pt x="81000" y="0"/>
                      <a:pt x="94500" y="3789"/>
                      <a:pt x="105000" y="12631"/>
                    </a:cubicBezTo>
                    <a:cubicBezTo>
                      <a:pt x="111000" y="17684"/>
                      <a:pt x="115500" y="25263"/>
                      <a:pt x="118500" y="34105"/>
                    </a:cubicBezTo>
                    <a:cubicBezTo>
                      <a:pt x="91500" y="39157"/>
                      <a:pt x="91500" y="39157"/>
                      <a:pt x="91500" y="39157"/>
                    </a:cubicBezTo>
                    <a:cubicBezTo>
                      <a:pt x="90000" y="34105"/>
                      <a:pt x="87000" y="29052"/>
                      <a:pt x="81000" y="25263"/>
                    </a:cubicBezTo>
                    <a:cubicBezTo>
                      <a:pt x="76500" y="21473"/>
                      <a:pt x="70500" y="20210"/>
                      <a:pt x="63000" y="20210"/>
                    </a:cubicBezTo>
                    <a:cubicBezTo>
                      <a:pt x="52500" y="20210"/>
                      <a:pt x="43500" y="22736"/>
                      <a:pt x="37500" y="29052"/>
                    </a:cubicBezTo>
                    <a:cubicBezTo>
                      <a:pt x="31500" y="35368"/>
                      <a:pt x="28500" y="45473"/>
                      <a:pt x="28500" y="59368"/>
                    </a:cubicBezTo>
                    <a:cubicBezTo>
                      <a:pt x="28500" y="74526"/>
                      <a:pt x="31500" y="84631"/>
                      <a:pt x="37500" y="90947"/>
                    </a:cubicBezTo>
                    <a:cubicBezTo>
                      <a:pt x="43500" y="97263"/>
                      <a:pt x="52500" y="99789"/>
                      <a:pt x="61500" y="99789"/>
                    </a:cubicBezTo>
                    <a:cubicBezTo>
                      <a:pt x="69000" y="99789"/>
                      <a:pt x="76500" y="98526"/>
                      <a:pt x="81000" y="94736"/>
                    </a:cubicBezTo>
                    <a:cubicBezTo>
                      <a:pt x="87000" y="89684"/>
                      <a:pt x="90000" y="84631"/>
                      <a:pt x="93000" y="75789"/>
                    </a:cubicBezTo>
                    <a:close/>
                  </a:path>
                </a:pathLst>
              </a:custGeom>
              <a:solidFill>
                <a:srgbClr val="2969A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2" name="Shape 321"/>
              <p:cNvSpPr/>
              <p:nvPr/>
            </p:nvSpPr>
            <p:spPr>
              <a:xfrm>
                <a:off x="2727" y="680"/>
                <a:ext cx="293" cy="321"/>
              </a:xfrm>
              <a:custGeom>
                <a:avLst/>
                <a:gdLst/>
                <a:ahLst/>
                <a:cxnLst/>
                <a:rect l="0" t="0" r="0" b="0"/>
                <a:pathLst>
                  <a:path w="120000" h="120000" extrusionOk="0">
                    <a:moveTo>
                      <a:pt x="119032" y="110294"/>
                    </a:moveTo>
                    <a:cubicBezTo>
                      <a:pt x="116129" y="91764"/>
                      <a:pt x="102580" y="91764"/>
                      <a:pt x="97741" y="90882"/>
                    </a:cubicBezTo>
                    <a:cubicBezTo>
                      <a:pt x="91935" y="90000"/>
                      <a:pt x="75483" y="84705"/>
                      <a:pt x="75483" y="80294"/>
                    </a:cubicBezTo>
                    <a:cubicBezTo>
                      <a:pt x="75483" y="76764"/>
                      <a:pt x="75483" y="69705"/>
                      <a:pt x="75483" y="67058"/>
                    </a:cubicBezTo>
                    <a:cubicBezTo>
                      <a:pt x="78387" y="62647"/>
                      <a:pt x="80322" y="56470"/>
                      <a:pt x="81290" y="56470"/>
                    </a:cubicBezTo>
                    <a:cubicBezTo>
                      <a:pt x="83225" y="56470"/>
                      <a:pt x="84193" y="55588"/>
                      <a:pt x="84193" y="52941"/>
                    </a:cubicBezTo>
                    <a:cubicBezTo>
                      <a:pt x="85161" y="51176"/>
                      <a:pt x="90000" y="50294"/>
                      <a:pt x="90000" y="45882"/>
                    </a:cubicBezTo>
                    <a:cubicBezTo>
                      <a:pt x="90967" y="40588"/>
                      <a:pt x="87096" y="40588"/>
                      <a:pt x="87096" y="40588"/>
                    </a:cubicBezTo>
                    <a:cubicBezTo>
                      <a:pt x="87096" y="40588"/>
                      <a:pt x="99677" y="13235"/>
                      <a:pt x="76451" y="3529"/>
                    </a:cubicBezTo>
                    <a:cubicBezTo>
                      <a:pt x="71612" y="1764"/>
                      <a:pt x="66774" y="0"/>
                      <a:pt x="60000" y="0"/>
                    </a:cubicBezTo>
                    <a:cubicBezTo>
                      <a:pt x="53225" y="0"/>
                      <a:pt x="48387" y="1764"/>
                      <a:pt x="44516" y="3529"/>
                    </a:cubicBezTo>
                    <a:cubicBezTo>
                      <a:pt x="20322" y="13235"/>
                      <a:pt x="32903" y="40588"/>
                      <a:pt x="32903" y="40588"/>
                    </a:cubicBezTo>
                    <a:cubicBezTo>
                      <a:pt x="32903" y="40588"/>
                      <a:pt x="29032" y="40588"/>
                      <a:pt x="30000" y="45882"/>
                    </a:cubicBezTo>
                    <a:cubicBezTo>
                      <a:pt x="30000" y="50294"/>
                      <a:pt x="34838" y="51176"/>
                      <a:pt x="35806" y="52941"/>
                    </a:cubicBezTo>
                    <a:cubicBezTo>
                      <a:pt x="35806" y="55588"/>
                      <a:pt x="36774" y="56470"/>
                      <a:pt x="38709" y="56470"/>
                    </a:cubicBezTo>
                    <a:cubicBezTo>
                      <a:pt x="39677" y="56470"/>
                      <a:pt x="41612" y="62647"/>
                      <a:pt x="45483" y="67941"/>
                    </a:cubicBezTo>
                    <a:cubicBezTo>
                      <a:pt x="44516" y="67941"/>
                      <a:pt x="44516" y="67941"/>
                      <a:pt x="44516" y="67941"/>
                    </a:cubicBezTo>
                    <a:cubicBezTo>
                      <a:pt x="44516" y="67941"/>
                      <a:pt x="44516" y="76764"/>
                      <a:pt x="44516" y="80294"/>
                    </a:cubicBezTo>
                    <a:cubicBezTo>
                      <a:pt x="44516" y="84705"/>
                      <a:pt x="28064" y="90000"/>
                      <a:pt x="23225" y="90882"/>
                    </a:cubicBezTo>
                    <a:cubicBezTo>
                      <a:pt x="17419" y="91764"/>
                      <a:pt x="4838" y="91764"/>
                      <a:pt x="967" y="110294"/>
                    </a:cubicBezTo>
                    <a:cubicBezTo>
                      <a:pt x="967" y="110294"/>
                      <a:pt x="0" y="120000"/>
                      <a:pt x="60000" y="120000"/>
                    </a:cubicBezTo>
                    <a:cubicBezTo>
                      <a:pt x="60000" y="120000"/>
                      <a:pt x="60000" y="120000"/>
                      <a:pt x="60000" y="120000"/>
                    </a:cubicBezTo>
                    <a:cubicBezTo>
                      <a:pt x="120000" y="120000"/>
                      <a:pt x="119032" y="110294"/>
                      <a:pt x="119032" y="110294"/>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3" name="Shape 322"/>
              <p:cNvSpPr/>
              <p:nvPr/>
            </p:nvSpPr>
            <p:spPr>
              <a:xfrm>
                <a:off x="3518" y="1428"/>
                <a:ext cx="220" cy="291"/>
              </a:xfrm>
              <a:custGeom>
                <a:avLst/>
                <a:gdLst/>
                <a:ahLst/>
                <a:cxnLst/>
                <a:rect l="0" t="0" r="0" b="0"/>
                <a:pathLst>
                  <a:path w="120000" h="120000" extrusionOk="0">
                    <a:moveTo>
                      <a:pt x="110967" y="41951"/>
                    </a:moveTo>
                    <a:cubicBezTo>
                      <a:pt x="103225" y="41951"/>
                      <a:pt x="103225" y="41951"/>
                      <a:pt x="103225" y="41951"/>
                    </a:cubicBezTo>
                    <a:cubicBezTo>
                      <a:pt x="103225" y="39024"/>
                      <a:pt x="103225" y="39024"/>
                      <a:pt x="103225" y="39024"/>
                    </a:cubicBezTo>
                    <a:cubicBezTo>
                      <a:pt x="101935" y="39024"/>
                      <a:pt x="101935" y="39024"/>
                      <a:pt x="101935" y="39024"/>
                    </a:cubicBezTo>
                    <a:cubicBezTo>
                      <a:pt x="101935" y="31219"/>
                      <a:pt x="101935" y="31219"/>
                      <a:pt x="101935" y="31219"/>
                    </a:cubicBezTo>
                    <a:cubicBezTo>
                      <a:pt x="101935" y="13658"/>
                      <a:pt x="82580" y="0"/>
                      <a:pt x="59354" y="0"/>
                    </a:cubicBezTo>
                    <a:cubicBezTo>
                      <a:pt x="37419" y="0"/>
                      <a:pt x="18064" y="13658"/>
                      <a:pt x="18064" y="31219"/>
                    </a:cubicBezTo>
                    <a:cubicBezTo>
                      <a:pt x="18064" y="39024"/>
                      <a:pt x="18064" y="39024"/>
                      <a:pt x="18064" y="39024"/>
                    </a:cubicBezTo>
                    <a:cubicBezTo>
                      <a:pt x="16774" y="39024"/>
                      <a:pt x="16774" y="39024"/>
                      <a:pt x="16774" y="39024"/>
                    </a:cubicBezTo>
                    <a:cubicBezTo>
                      <a:pt x="16774" y="41951"/>
                      <a:pt x="16774" y="41951"/>
                      <a:pt x="16774" y="41951"/>
                    </a:cubicBezTo>
                    <a:cubicBezTo>
                      <a:pt x="9032" y="41951"/>
                      <a:pt x="9032" y="41951"/>
                      <a:pt x="9032" y="41951"/>
                    </a:cubicBezTo>
                    <a:cubicBezTo>
                      <a:pt x="3870" y="41951"/>
                      <a:pt x="0" y="44878"/>
                      <a:pt x="0" y="48780"/>
                    </a:cubicBezTo>
                    <a:cubicBezTo>
                      <a:pt x="0" y="113170"/>
                      <a:pt x="0" y="113170"/>
                      <a:pt x="0" y="113170"/>
                    </a:cubicBezTo>
                    <a:cubicBezTo>
                      <a:pt x="0" y="117073"/>
                      <a:pt x="3870" y="120000"/>
                      <a:pt x="9032" y="120000"/>
                    </a:cubicBezTo>
                    <a:cubicBezTo>
                      <a:pt x="110967" y="120000"/>
                      <a:pt x="110967" y="120000"/>
                      <a:pt x="110967" y="120000"/>
                    </a:cubicBezTo>
                    <a:cubicBezTo>
                      <a:pt x="114838" y="120000"/>
                      <a:pt x="120000" y="117073"/>
                      <a:pt x="120000" y="113170"/>
                    </a:cubicBezTo>
                    <a:cubicBezTo>
                      <a:pt x="120000" y="48780"/>
                      <a:pt x="120000" y="48780"/>
                      <a:pt x="120000" y="48780"/>
                    </a:cubicBezTo>
                    <a:cubicBezTo>
                      <a:pt x="120000" y="44878"/>
                      <a:pt x="114838" y="41951"/>
                      <a:pt x="110967" y="41951"/>
                    </a:cubicBezTo>
                    <a:close/>
                    <a:moveTo>
                      <a:pt x="32258" y="31219"/>
                    </a:moveTo>
                    <a:cubicBezTo>
                      <a:pt x="32258" y="19512"/>
                      <a:pt x="43870" y="9756"/>
                      <a:pt x="59354" y="9756"/>
                    </a:cubicBezTo>
                    <a:cubicBezTo>
                      <a:pt x="74838" y="9756"/>
                      <a:pt x="87741" y="19512"/>
                      <a:pt x="87741" y="31219"/>
                    </a:cubicBezTo>
                    <a:cubicBezTo>
                      <a:pt x="87741" y="39024"/>
                      <a:pt x="87741" y="39024"/>
                      <a:pt x="87741" y="39024"/>
                    </a:cubicBezTo>
                    <a:cubicBezTo>
                      <a:pt x="86451" y="39024"/>
                      <a:pt x="86451" y="39024"/>
                      <a:pt x="86451" y="39024"/>
                    </a:cubicBezTo>
                    <a:cubicBezTo>
                      <a:pt x="86451" y="41951"/>
                      <a:pt x="86451" y="41951"/>
                      <a:pt x="86451" y="41951"/>
                    </a:cubicBezTo>
                    <a:cubicBezTo>
                      <a:pt x="33548" y="41951"/>
                      <a:pt x="33548" y="41951"/>
                      <a:pt x="33548" y="41951"/>
                    </a:cubicBezTo>
                    <a:cubicBezTo>
                      <a:pt x="33548" y="39024"/>
                      <a:pt x="33548" y="39024"/>
                      <a:pt x="33548" y="39024"/>
                    </a:cubicBezTo>
                    <a:cubicBezTo>
                      <a:pt x="32258" y="39024"/>
                      <a:pt x="32258" y="39024"/>
                      <a:pt x="32258" y="39024"/>
                    </a:cubicBezTo>
                    <a:cubicBezTo>
                      <a:pt x="32258" y="31219"/>
                      <a:pt x="32258" y="31219"/>
                      <a:pt x="32258" y="31219"/>
                    </a:cubicBezTo>
                    <a:cubicBezTo>
                      <a:pt x="32258" y="31219"/>
                      <a:pt x="32258" y="31219"/>
                      <a:pt x="32258" y="31219"/>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4" name="Shape 323"/>
              <p:cNvSpPr/>
              <p:nvPr/>
            </p:nvSpPr>
            <p:spPr>
              <a:xfrm>
                <a:off x="1937" y="1496"/>
                <a:ext cx="327" cy="188"/>
              </a:xfrm>
              <a:custGeom>
                <a:avLst/>
                <a:gdLst/>
                <a:ahLst/>
                <a:cxnLst/>
                <a:rect l="0" t="0" r="0" b="0"/>
                <a:pathLst>
                  <a:path w="120000" h="120000" extrusionOk="0">
                    <a:moveTo>
                      <a:pt x="60000" y="0"/>
                    </a:moveTo>
                    <a:cubicBezTo>
                      <a:pt x="26956" y="0"/>
                      <a:pt x="0" y="46500"/>
                      <a:pt x="0" y="105000"/>
                    </a:cubicBezTo>
                    <a:cubicBezTo>
                      <a:pt x="0" y="114000"/>
                      <a:pt x="3478" y="120000"/>
                      <a:pt x="9565" y="120000"/>
                    </a:cubicBezTo>
                    <a:cubicBezTo>
                      <a:pt x="110434" y="120000"/>
                      <a:pt x="110434" y="120000"/>
                      <a:pt x="110434" y="120000"/>
                    </a:cubicBezTo>
                    <a:cubicBezTo>
                      <a:pt x="117391" y="120000"/>
                      <a:pt x="120000" y="114000"/>
                      <a:pt x="120000" y="105000"/>
                    </a:cubicBezTo>
                    <a:cubicBezTo>
                      <a:pt x="120000" y="46500"/>
                      <a:pt x="93043" y="0"/>
                      <a:pt x="60000" y="0"/>
                    </a:cubicBezTo>
                    <a:close/>
                    <a:moveTo>
                      <a:pt x="9565" y="79500"/>
                    </a:moveTo>
                    <a:cubicBezTo>
                      <a:pt x="8695" y="82500"/>
                      <a:pt x="7826" y="84000"/>
                      <a:pt x="6086" y="82500"/>
                    </a:cubicBezTo>
                    <a:cubicBezTo>
                      <a:pt x="3478" y="81000"/>
                      <a:pt x="3478" y="81000"/>
                      <a:pt x="3478" y="81000"/>
                    </a:cubicBezTo>
                    <a:cubicBezTo>
                      <a:pt x="3478" y="78000"/>
                      <a:pt x="4347" y="73500"/>
                      <a:pt x="5217" y="72000"/>
                    </a:cubicBezTo>
                    <a:cubicBezTo>
                      <a:pt x="7826" y="73500"/>
                      <a:pt x="7826" y="73500"/>
                      <a:pt x="7826" y="73500"/>
                    </a:cubicBezTo>
                    <a:cubicBezTo>
                      <a:pt x="9565" y="75000"/>
                      <a:pt x="9565" y="78000"/>
                      <a:pt x="9565" y="79500"/>
                    </a:cubicBezTo>
                    <a:close/>
                    <a:moveTo>
                      <a:pt x="80000" y="15000"/>
                    </a:moveTo>
                    <a:cubicBezTo>
                      <a:pt x="80869" y="10500"/>
                      <a:pt x="80869" y="10500"/>
                      <a:pt x="80869" y="10500"/>
                    </a:cubicBezTo>
                    <a:cubicBezTo>
                      <a:pt x="82608" y="12000"/>
                      <a:pt x="83478" y="12000"/>
                      <a:pt x="85217" y="13500"/>
                    </a:cubicBezTo>
                    <a:cubicBezTo>
                      <a:pt x="84347" y="18000"/>
                      <a:pt x="84347" y="18000"/>
                      <a:pt x="84347" y="18000"/>
                    </a:cubicBezTo>
                    <a:cubicBezTo>
                      <a:pt x="83478" y="21000"/>
                      <a:pt x="82608" y="22500"/>
                      <a:pt x="80869" y="21000"/>
                    </a:cubicBezTo>
                    <a:cubicBezTo>
                      <a:pt x="80000" y="19500"/>
                      <a:pt x="79130" y="18000"/>
                      <a:pt x="80000" y="15000"/>
                    </a:cubicBezTo>
                    <a:close/>
                    <a:moveTo>
                      <a:pt x="57391" y="4500"/>
                    </a:moveTo>
                    <a:cubicBezTo>
                      <a:pt x="58260" y="4500"/>
                      <a:pt x="59130" y="4500"/>
                      <a:pt x="60000" y="4500"/>
                    </a:cubicBezTo>
                    <a:cubicBezTo>
                      <a:pt x="60869" y="4500"/>
                      <a:pt x="61739" y="4500"/>
                      <a:pt x="62608" y="4500"/>
                    </a:cubicBezTo>
                    <a:cubicBezTo>
                      <a:pt x="62608" y="7500"/>
                      <a:pt x="62608" y="7500"/>
                      <a:pt x="62608" y="7500"/>
                    </a:cubicBezTo>
                    <a:cubicBezTo>
                      <a:pt x="62608" y="10500"/>
                      <a:pt x="61739" y="12000"/>
                      <a:pt x="60000" y="12000"/>
                    </a:cubicBezTo>
                    <a:cubicBezTo>
                      <a:pt x="59130" y="12000"/>
                      <a:pt x="57391" y="10500"/>
                      <a:pt x="57391" y="7500"/>
                    </a:cubicBezTo>
                    <a:cubicBezTo>
                      <a:pt x="57391" y="4500"/>
                      <a:pt x="57391" y="4500"/>
                      <a:pt x="57391" y="4500"/>
                    </a:cubicBezTo>
                    <a:cubicBezTo>
                      <a:pt x="57391" y="4500"/>
                      <a:pt x="57391" y="4500"/>
                      <a:pt x="57391" y="4500"/>
                    </a:cubicBezTo>
                    <a:close/>
                    <a:moveTo>
                      <a:pt x="20869" y="45000"/>
                    </a:moveTo>
                    <a:cubicBezTo>
                      <a:pt x="20000" y="46500"/>
                      <a:pt x="19130" y="46500"/>
                      <a:pt x="18260" y="45000"/>
                    </a:cubicBezTo>
                    <a:cubicBezTo>
                      <a:pt x="15652" y="40500"/>
                      <a:pt x="15652" y="40500"/>
                      <a:pt x="15652" y="40500"/>
                    </a:cubicBezTo>
                    <a:cubicBezTo>
                      <a:pt x="16521" y="37500"/>
                      <a:pt x="17391" y="36000"/>
                      <a:pt x="19130" y="33000"/>
                    </a:cubicBezTo>
                    <a:cubicBezTo>
                      <a:pt x="20869" y="37500"/>
                      <a:pt x="20869" y="37500"/>
                      <a:pt x="20869" y="37500"/>
                    </a:cubicBezTo>
                    <a:cubicBezTo>
                      <a:pt x="22608" y="40500"/>
                      <a:pt x="22608" y="43500"/>
                      <a:pt x="20869" y="45000"/>
                    </a:cubicBezTo>
                    <a:close/>
                    <a:moveTo>
                      <a:pt x="39130" y="21000"/>
                    </a:moveTo>
                    <a:cubicBezTo>
                      <a:pt x="37391" y="22500"/>
                      <a:pt x="36521" y="21000"/>
                      <a:pt x="35652" y="18000"/>
                    </a:cubicBezTo>
                    <a:cubicBezTo>
                      <a:pt x="34782" y="13500"/>
                      <a:pt x="34782" y="13500"/>
                      <a:pt x="34782" y="13500"/>
                    </a:cubicBezTo>
                    <a:cubicBezTo>
                      <a:pt x="36521" y="12000"/>
                      <a:pt x="38260" y="12000"/>
                      <a:pt x="40000" y="10500"/>
                    </a:cubicBezTo>
                    <a:cubicBezTo>
                      <a:pt x="40000" y="15000"/>
                      <a:pt x="40000" y="15000"/>
                      <a:pt x="40000" y="15000"/>
                    </a:cubicBezTo>
                    <a:cubicBezTo>
                      <a:pt x="40869" y="18000"/>
                      <a:pt x="40000" y="19500"/>
                      <a:pt x="39130" y="21000"/>
                    </a:cubicBezTo>
                    <a:close/>
                    <a:moveTo>
                      <a:pt x="65217" y="106500"/>
                    </a:moveTo>
                    <a:cubicBezTo>
                      <a:pt x="63478" y="111000"/>
                      <a:pt x="60000" y="111000"/>
                      <a:pt x="57391" y="106500"/>
                    </a:cubicBezTo>
                    <a:cubicBezTo>
                      <a:pt x="55652" y="103500"/>
                      <a:pt x="54782" y="96000"/>
                      <a:pt x="57391" y="91500"/>
                    </a:cubicBezTo>
                    <a:cubicBezTo>
                      <a:pt x="86086" y="40500"/>
                      <a:pt x="86086" y="40500"/>
                      <a:pt x="86086" y="40500"/>
                    </a:cubicBezTo>
                    <a:cubicBezTo>
                      <a:pt x="86956" y="42000"/>
                      <a:pt x="86956" y="42000"/>
                      <a:pt x="86956" y="42000"/>
                    </a:cubicBezTo>
                    <a:cubicBezTo>
                      <a:pt x="65217" y="106500"/>
                      <a:pt x="65217" y="106500"/>
                      <a:pt x="65217" y="106500"/>
                    </a:cubicBezTo>
                    <a:cubicBezTo>
                      <a:pt x="65217" y="106500"/>
                      <a:pt x="65217" y="106500"/>
                      <a:pt x="65217" y="106500"/>
                    </a:cubicBezTo>
                    <a:close/>
                    <a:moveTo>
                      <a:pt x="101739" y="45000"/>
                    </a:moveTo>
                    <a:cubicBezTo>
                      <a:pt x="100869" y="46500"/>
                      <a:pt x="100000" y="46500"/>
                      <a:pt x="98260" y="45000"/>
                    </a:cubicBezTo>
                    <a:cubicBezTo>
                      <a:pt x="97391" y="43500"/>
                      <a:pt x="97391" y="40500"/>
                      <a:pt x="98260" y="37500"/>
                    </a:cubicBezTo>
                    <a:cubicBezTo>
                      <a:pt x="100869" y="33000"/>
                      <a:pt x="100869" y="33000"/>
                      <a:pt x="100869" y="33000"/>
                    </a:cubicBezTo>
                    <a:cubicBezTo>
                      <a:pt x="102608" y="36000"/>
                      <a:pt x="103478" y="37500"/>
                      <a:pt x="104347" y="40500"/>
                    </a:cubicBezTo>
                    <a:cubicBezTo>
                      <a:pt x="101739" y="45000"/>
                      <a:pt x="101739" y="45000"/>
                      <a:pt x="101739" y="45000"/>
                    </a:cubicBezTo>
                    <a:cubicBezTo>
                      <a:pt x="101739" y="45000"/>
                      <a:pt x="101739" y="45000"/>
                      <a:pt x="101739" y="45000"/>
                    </a:cubicBezTo>
                    <a:close/>
                    <a:moveTo>
                      <a:pt x="113913" y="82500"/>
                    </a:moveTo>
                    <a:cubicBezTo>
                      <a:pt x="112173" y="84000"/>
                      <a:pt x="111304" y="82500"/>
                      <a:pt x="110434" y="79500"/>
                    </a:cubicBezTo>
                    <a:cubicBezTo>
                      <a:pt x="110434" y="78000"/>
                      <a:pt x="110434" y="75000"/>
                      <a:pt x="112173" y="73500"/>
                    </a:cubicBezTo>
                    <a:cubicBezTo>
                      <a:pt x="114782" y="72000"/>
                      <a:pt x="114782" y="72000"/>
                      <a:pt x="114782" y="72000"/>
                    </a:cubicBezTo>
                    <a:cubicBezTo>
                      <a:pt x="115652" y="73500"/>
                      <a:pt x="116521" y="78000"/>
                      <a:pt x="116521" y="79500"/>
                    </a:cubicBezTo>
                    <a:cubicBezTo>
                      <a:pt x="113913" y="82500"/>
                      <a:pt x="113913" y="82500"/>
                      <a:pt x="113913" y="82500"/>
                    </a:cubicBezTo>
                    <a:cubicBezTo>
                      <a:pt x="113913" y="82500"/>
                      <a:pt x="113913" y="82500"/>
                      <a:pt x="113913" y="825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5" name="Shape 324"/>
              <p:cNvSpPr/>
              <p:nvPr/>
            </p:nvSpPr>
            <p:spPr>
              <a:xfrm>
                <a:off x="2757" y="2275"/>
                <a:ext cx="236" cy="236"/>
              </a:xfrm>
              <a:custGeom>
                <a:avLst/>
                <a:gdLst/>
                <a:ahLst/>
                <a:cxnLst/>
                <a:rect l="0" t="0" r="0" b="0"/>
                <a:pathLst>
                  <a:path w="120000" h="120000" extrusionOk="0">
                    <a:moveTo>
                      <a:pt x="60000" y="0"/>
                    </a:moveTo>
                    <a:cubicBezTo>
                      <a:pt x="26400" y="0"/>
                      <a:pt x="0" y="26400"/>
                      <a:pt x="0" y="60000"/>
                    </a:cubicBezTo>
                    <a:cubicBezTo>
                      <a:pt x="0" y="92400"/>
                      <a:pt x="26400" y="120000"/>
                      <a:pt x="60000" y="120000"/>
                    </a:cubicBezTo>
                    <a:cubicBezTo>
                      <a:pt x="93600" y="120000"/>
                      <a:pt x="120000" y="92400"/>
                      <a:pt x="120000" y="60000"/>
                    </a:cubicBezTo>
                    <a:cubicBezTo>
                      <a:pt x="120000" y="26400"/>
                      <a:pt x="93600" y="0"/>
                      <a:pt x="60000" y="0"/>
                    </a:cubicBezTo>
                    <a:close/>
                    <a:moveTo>
                      <a:pt x="98400" y="81600"/>
                    </a:moveTo>
                    <a:cubicBezTo>
                      <a:pt x="97200" y="84000"/>
                      <a:pt x="94800" y="85200"/>
                      <a:pt x="92400" y="84000"/>
                    </a:cubicBezTo>
                    <a:cubicBezTo>
                      <a:pt x="55200" y="64800"/>
                      <a:pt x="55200" y="64800"/>
                      <a:pt x="55200" y="64800"/>
                    </a:cubicBezTo>
                    <a:cubicBezTo>
                      <a:pt x="54000" y="64800"/>
                      <a:pt x="54000" y="62400"/>
                      <a:pt x="54000" y="61200"/>
                    </a:cubicBezTo>
                    <a:cubicBezTo>
                      <a:pt x="54000" y="61200"/>
                      <a:pt x="54000" y="61200"/>
                      <a:pt x="54000" y="61200"/>
                    </a:cubicBezTo>
                    <a:cubicBezTo>
                      <a:pt x="54000" y="20400"/>
                      <a:pt x="54000" y="20400"/>
                      <a:pt x="54000" y="20400"/>
                    </a:cubicBezTo>
                    <a:cubicBezTo>
                      <a:pt x="54000" y="18000"/>
                      <a:pt x="55200" y="15600"/>
                      <a:pt x="57600" y="15600"/>
                    </a:cubicBezTo>
                    <a:cubicBezTo>
                      <a:pt x="61200" y="15600"/>
                      <a:pt x="62400" y="18000"/>
                      <a:pt x="62400" y="20400"/>
                    </a:cubicBezTo>
                    <a:cubicBezTo>
                      <a:pt x="62400" y="58800"/>
                      <a:pt x="62400" y="58800"/>
                      <a:pt x="62400" y="58800"/>
                    </a:cubicBezTo>
                    <a:cubicBezTo>
                      <a:pt x="96000" y="75600"/>
                      <a:pt x="96000" y="75600"/>
                      <a:pt x="96000" y="75600"/>
                    </a:cubicBezTo>
                    <a:cubicBezTo>
                      <a:pt x="99600" y="76800"/>
                      <a:pt x="99600" y="79200"/>
                      <a:pt x="98400" y="816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sp>
            <p:nvSpPr>
              <p:cNvPr id="156" name="Shape 325"/>
              <p:cNvSpPr/>
              <p:nvPr/>
            </p:nvSpPr>
            <p:spPr>
              <a:xfrm>
                <a:off x="2807" y="2237"/>
                <a:ext cx="140" cy="18"/>
              </a:xfrm>
              <a:custGeom>
                <a:avLst/>
                <a:gdLst/>
                <a:ahLst/>
                <a:cxnLst/>
                <a:rect l="0" t="0" r="0" b="0"/>
                <a:pathLst>
                  <a:path w="120000" h="120000" extrusionOk="0">
                    <a:moveTo>
                      <a:pt x="120000" y="60000"/>
                    </a:moveTo>
                    <a:cubicBezTo>
                      <a:pt x="120000" y="90000"/>
                      <a:pt x="115932" y="120000"/>
                      <a:pt x="111864" y="120000"/>
                    </a:cubicBezTo>
                    <a:cubicBezTo>
                      <a:pt x="6101" y="120000"/>
                      <a:pt x="6101" y="120000"/>
                      <a:pt x="6101" y="120000"/>
                    </a:cubicBezTo>
                    <a:cubicBezTo>
                      <a:pt x="2033" y="120000"/>
                      <a:pt x="0" y="90000"/>
                      <a:pt x="0" y="60000"/>
                    </a:cubicBezTo>
                    <a:cubicBezTo>
                      <a:pt x="0" y="60000"/>
                      <a:pt x="0" y="60000"/>
                      <a:pt x="0" y="60000"/>
                    </a:cubicBezTo>
                    <a:cubicBezTo>
                      <a:pt x="0" y="30000"/>
                      <a:pt x="2033" y="0"/>
                      <a:pt x="6101" y="0"/>
                    </a:cubicBezTo>
                    <a:cubicBezTo>
                      <a:pt x="111864" y="0"/>
                      <a:pt x="111864" y="0"/>
                      <a:pt x="111864" y="0"/>
                    </a:cubicBezTo>
                    <a:cubicBezTo>
                      <a:pt x="115932" y="0"/>
                      <a:pt x="120000" y="30000"/>
                      <a:pt x="120000" y="60000"/>
                    </a:cubicBezTo>
                    <a:close/>
                  </a:path>
                </a:pathLst>
              </a:custGeom>
              <a:solidFill>
                <a:srgbClr val="FFFFFF"/>
              </a:solidFill>
              <a:ln>
                <a:noFill/>
              </a:ln>
            </p:spPr>
            <p:txBody>
              <a:bodyPr lIns="91425" tIns="45700" rIns="91425" bIns="45700" anchor="t" anchorCtr="0">
                <a:no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srgbClr val="676767"/>
                  </a:solidFill>
                  <a:effectLst/>
                  <a:uLnTx/>
                  <a:uFillTx/>
                  <a:latin typeface="Arial"/>
                  <a:ea typeface="Arial"/>
                  <a:cs typeface="Arial"/>
                  <a:sym typeface="Arial"/>
                </a:endParaRPr>
              </a:p>
            </p:txBody>
          </p:sp>
        </p:grpSp>
      </p:grpSp>
      <p:sp>
        <p:nvSpPr>
          <p:cNvPr id="179" name="Rectangle 178"/>
          <p:cNvSpPr/>
          <p:nvPr/>
        </p:nvSpPr>
        <p:spPr>
          <a:xfrm>
            <a:off x="5304487" y="3992781"/>
            <a:ext cx="2775010" cy="215444"/>
          </a:xfrm>
          <a:prstGeom prst="rect">
            <a:avLst/>
          </a:prstGeom>
          <a:noFill/>
          <a:ln w="12700" cap="flat" cmpd="sng" algn="ctr">
            <a:noFill/>
            <a:prstDash val="solid"/>
            <a:miter lim="800000"/>
          </a:ln>
          <a:effectLst>
            <a:softEdge rad="114300"/>
          </a:effectLst>
        </p:spPr>
        <p:txBody>
          <a:bodyPr wrap="square" lIns="91418" tIns="0" rIns="91418"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377A3"/>
                </a:solidFill>
                <a:effectLst/>
                <a:uLnTx/>
                <a:uFillTx/>
                <a:latin typeface="Arial"/>
                <a:ea typeface="ＭＳ Ｐゴシック" panose="020B0600070205080204" pitchFamily="34" charset="-128"/>
                <a:cs typeface="+mn-cs"/>
              </a:rPr>
              <a:t>Remote Location</a:t>
            </a:r>
          </a:p>
        </p:txBody>
      </p:sp>
      <p:pic>
        <p:nvPicPr>
          <p:cNvPr id="180" name="Picture 179"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168" y="2235274"/>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80" descr="C:\Users\ecoffey\AppData\Local\Temp\Rar$DRa0.027\Cisco Nexus 9300 Series\Png_64_24_16\Default\Cisco-Nexus-9300-Series_default_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152" y="2172832"/>
            <a:ext cx="572817" cy="435508"/>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740" y="3287775"/>
            <a:ext cx="348166" cy="335280"/>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122" y="3338924"/>
            <a:ext cx="354948"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Connector 183"/>
          <p:cNvCxnSpPr>
            <a:stCxn id="181" idx="2"/>
            <a:endCxn id="182" idx="0"/>
          </p:cNvCxnSpPr>
          <p:nvPr/>
        </p:nvCxnSpPr>
        <p:spPr>
          <a:xfrm>
            <a:off x="5868561" y="2608340"/>
            <a:ext cx="20262" cy="6794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82" idx="0"/>
            <a:endCxn id="180" idx="2"/>
          </p:cNvCxnSpPr>
          <p:nvPr/>
        </p:nvCxnSpPr>
        <p:spPr>
          <a:xfrm flipV="1">
            <a:off x="5888823" y="2670782"/>
            <a:ext cx="1407754" cy="616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81" idx="2"/>
            <a:endCxn id="183" idx="0"/>
          </p:cNvCxnSpPr>
          <p:nvPr/>
        </p:nvCxnSpPr>
        <p:spPr>
          <a:xfrm>
            <a:off x="5868561" y="2608340"/>
            <a:ext cx="1422035" cy="73058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83" idx="0"/>
            <a:endCxn id="180" idx="2"/>
          </p:cNvCxnSpPr>
          <p:nvPr/>
        </p:nvCxnSpPr>
        <p:spPr>
          <a:xfrm flipV="1">
            <a:off x="7290596" y="2670782"/>
            <a:ext cx="5981" cy="6681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8" name="Oval 187"/>
          <p:cNvSpPr/>
          <p:nvPr/>
        </p:nvSpPr>
        <p:spPr>
          <a:xfrm>
            <a:off x="5820748" y="3182568"/>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89" name="Oval 188"/>
          <p:cNvSpPr/>
          <p:nvPr/>
        </p:nvSpPr>
        <p:spPr>
          <a:xfrm>
            <a:off x="7032861" y="3235130"/>
            <a:ext cx="348978" cy="86181"/>
          </a:xfrm>
          <a:prstGeom prst="ellips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8585B"/>
              </a:solidFill>
              <a:effectLst/>
              <a:uLnTx/>
              <a:uFillTx/>
              <a:latin typeface="Arial"/>
              <a:ea typeface="+mn-ea"/>
              <a:cs typeface="+mn-cs"/>
            </a:endParaRPr>
          </a:p>
        </p:txBody>
      </p:sp>
      <p:sp>
        <p:nvSpPr>
          <p:cNvPr id="192" name="TextBox 191"/>
          <p:cNvSpPr txBox="1"/>
          <p:nvPr/>
        </p:nvSpPr>
        <p:spPr>
          <a:xfrm>
            <a:off x="5713547" y="3672497"/>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EP1</a:t>
            </a:r>
          </a:p>
        </p:txBody>
      </p:sp>
      <p:sp>
        <p:nvSpPr>
          <p:cNvPr id="193" name="TextBox 192"/>
          <p:cNvSpPr txBox="1"/>
          <p:nvPr/>
        </p:nvSpPr>
        <p:spPr>
          <a:xfrm>
            <a:off x="6993260" y="3712420"/>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EP2</a:t>
            </a:r>
          </a:p>
        </p:txBody>
      </p:sp>
      <p:sp>
        <p:nvSpPr>
          <p:cNvPr id="194" name="Left-Right Arrow 193"/>
          <p:cNvSpPr/>
          <p:nvPr/>
        </p:nvSpPr>
        <p:spPr>
          <a:xfrm>
            <a:off x="6196681" y="2341819"/>
            <a:ext cx="796580" cy="174653"/>
          </a:xfrm>
          <a:prstGeom prst="leftRightArrow">
            <a:avLst/>
          </a:prstGeom>
          <a:solidFill>
            <a:schemeClr val="bg2"/>
          </a:solidFill>
          <a:ln w="19050">
            <a:solidFill>
              <a:schemeClr val="tx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202" name="Picture 11" descr="C:\Users\ecoffey\AppData\Local\Temp\Rar$DRa0.324\30072_Device_server_default_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262" y="3380163"/>
            <a:ext cx="350774" cy="335280"/>
          </a:xfrm>
          <a:prstGeom prst="rect">
            <a:avLst/>
          </a:prstGeom>
          <a:noFill/>
          <a:extLst>
            <a:ext uri="{909E8E84-426E-40DD-AFC4-6F175D3DCCD1}">
              <a14:hiddenFill xmlns:a14="http://schemas.microsoft.com/office/drawing/2010/main">
                <a:solidFill>
                  <a:srgbClr val="FFFFFF"/>
                </a:solidFill>
              </a14:hiddenFill>
            </a:ext>
          </a:extLst>
        </p:spPr>
      </p:pic>
      <p:cxnSp>
        <p:nvCxnSpPr>
          <p:cNvPr id="203" name="Straight Connector 202"/>
          <p:cNvCxnSpPr>
            <a:stCxn id="131" idx="2"/>
            <a:endCxn id="202" idx="0"/>
          </p:cNvCxnSpPr>
          <p:nvPr/>
        </p:nvCxnSpPr>
        <p:spPr>
          <a:xfrm flipH="1">
            <a:off x="2870649" y="3058324"/>
            <a:ext cx="4447" cy="32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TextBox 203"/>
          <p:cNvSpPr txBox="1"/>
          <p:nvPr/>
        </p:nvSpPr>
        <p:spPr>
          <a:xfrm>
            <a:off x="3028382" y="3332488"/>
            <a:ext cx="474810" cy="276999"/>
          </a:xfrm>
          <a:prstGeom prst="rect">
            <a:avLst/>
          </a:prstGeom>
          <a:solidFill>
            <a:schemeClr val="bg2"/>
          </a:solidFill>
        </p:spPr>
        <p:txBody>
          <a:bodyPr wrap="non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8585B"/>
                </a:solidFill>
                <a:effectLst/>
                <a:uLnTx/>
                <a:uFillTx/>
                <a:latin typeface="Arial" panose="020B0604020202020204" pitchFamily="34" charset="0"/>
                <a:ea typeface="ＭＳ Ｐゴシック" panose="020B0600070205080204" pitchFamily="34" charset="-128"/>
                <a:cs typeface="+mn-cs"/>
              </a:rPr>
              <a:t>EP3</a:t>
            </a:r>
          </a:p>
        </p:txBody>
      </p:sp>
      <p:pic>
        <p:nvPicPr>
          <p:cNvPr id="224"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337" y="1795720"/>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225"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2914" y="1795719"/>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6" name="Straight Connector 225"/>
          <p:cNvCxnSpPr>
            <a:stCxn id="225" idx="2"/>
            <a:endCxn id="180" idx="0"/>
          </p:cNvCxnSpPr>
          <p:nvPr/>
        </p:nvCxnSpPr>
        <p:spPr>
          <a:xfrm>
            <a:off x="6115633" y="2006538"/>
            <a:ext cx="1180944" cy="228736"/>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181" idx="0"/>
            <a:endCxn id="224" idx="2"/>
          </p:cNvCxnSpPr>
          <p:nvPr/>
        </p:nvCxnSpPr>
        <p:spPr>
          <a:xfrm flipH="1" flipV="1">
            <a:off x="5524131" y="2068623"/>
            <a:ext cx="344430" cy="104209"/>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25" idx="2"/>
            <a:endCxn id="181" idx="0"/>
          </p:cNvCxnSpPr>
          <p:nvPr/>
        </p:nvCxnSpPr>
        <p:spPr>
          <a:xfrm flipH="1">
            <a:off x="5868561" y="2006538"/>
            <a:ext cx="247072" cy="166294"/>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180" idx="0"/>
            <a:endCxn id="224" idx="2"/>
          </p:cNvCxnSpPr>
          <p:nvPr/>
        </p:nvCxnSpPr>
        <p:spPr>
          <a:xfrm flipH="1" flipV="1">
            <a:off x="5524131" y="2068623"/>
            <a:ext cx="1772446" cy="166651"/>
          </a:xfrm>
          <a:prstGeom prst="line">
            <a:avLst/>
          </a:prstGeom>
          <a:ln>
            <a:solidFill>
              <a:srgbClr val="58595B"/>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6023629" y="3413768"/>
            <a:ext cx="410690" cy="246221"/>
          </a:xfrm>
          <a:prstGeom prst="rect">
            <a:avLst/>
          </a:prstGeom>
          <a:noFill/>
        </p:spPr>
        <p:txBody>
          <a:bodyPr wrap="none" rtlCol="0">
            <a:spAutoFit/>
          </a:bodyPr>
          <a:lstStyle/>
          <a:p>
            <a:pPr eaLnBrk="0" hangingPunct="0">
              <a:defRPr/>
            </a:pPr>
            <a:r>
              <a:rPr lang="en-US" sz="1000" dirty="0">
                <a:solidFill>
                  <a:srgbClr val="58585B"/>
                </a:solidFill>
                <a:latin typeface="Arial" panose="020B0604020202020204" pitchFamily="34" charset="0"/>
                <a:ea typeface="ＭＳ Ｐゴシック" panose="020B0600070205080204" pitchFamily="34" charset="-128"/>
                <a:cs typeface="+mn-cs"/>
              </a:rPr>
              <a:t>Po1</a:t>
            </a:r>
          </a:p>
        </p:txBody>
      </p:sp>
      <p:sp>
        <p:nvSpPr>
          <p:cNvPr id="233" name="TextBox 232"/>
          <p:cNvSpPr txBox="1"/>
          <p:nvPr/>
        </p:nvSpPr>
        <p:spPr>
          <a:xfrm>
            <a:off x="7401846" y="3421055"/>
            <a:ext cx="410690" cy="246221"/>
          </a:xfrm>
          <a:prstGeom prst="rect">
            <a:avLst/>
          </a:prstGeom>
          <a:noFill/>
        </p:spPr>
        <p:txBody>
          <a:bodyPr wrap="none" rtlCol="0">
            <a:spAutoFit/>
          </a:bodyPr>
          <a:lstStyle/>
          <a:p>
            <a:pPr eaLnBrk="0" hangingPunct="0">
              <a:defRPr/>
            </a:pPr>
            <a:r>
              <a:rPr lang="en-US" sz="1000" dirty="0">
                <a:solidFill>
                  <a:srgbClr val="58585B"/>
                </a:solidFill>
                <a:latin typeface="Arial" panose="020B0604020202020204" pitchFamily="34" charset="0"/>
                <a:ea typeface="ＭＳ Ｐゴシック" panose="020B0600070205080204" pitchFamily="34" charset="-128"/>
                <a:cs typeface="+mn-cs"/>
              </a:rPr>
              <a:t>Po2</a:t>
            </a:r>
          </a:p>
        </p:txBody>
      </p:sp>
      <p:pic>
        <p:nvPicPr>
          <p:cNvPr id="267"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170" y="1702759"/>
            <a:ext cx="305587" cy="272903"/>
          </a:xfrm>
          <a:prstGeom prst="rect">
            <a:avLst/>
          </a:prstGeom>
          <a:noFill/>
          <a:extLst>
            <a:ext uri="{909E8E84-426E-40dd-AFC4-6F175D3DCCD1}">
              <a14:hiddenFill xmlns="" xmlns:a14="http://schemas.microsoft.com/office/drawing/2010/main">
                <a:solidFill>
                  <a:srgbClr val="FFFFFF"/>
                </a:solidFill>
              </a14:hiddenFill>
            </a:ext>
          </a:extLst>
        </p:spPr>
      </p:pic>
      <p:pic>
        <p:nvPicPr>
          <p:cNvPr id="268" name="Picture 11" descr="C:\Users\ecoffey\AppData\Local\Temp\Rar$DRa0.386\30067_Device_router_default_6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886" y="1858117"/>
            <a:ext cx="305437" cy="21081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77" name="Straight Connector 276"/>
          <p:cNvCxnSpPr>
            <a:stCxn id="267" idx="1"/>
            <a:endCxn id="133" idx="0"/>
          </p:cNvCxnSpPr>
          <p:nvPr/>
        </p:nvCxnSpPr>
        <p:spPr>
          <a:xfrm flipH="1">
            <a:off x="1685302" y="1839211"/>
            <a:ext cx="85868" cy="297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67" idx="1"/>
            <a:endCxn id="128" idx="0"/>
          </p:cNvCxnSpPr>
          <p:nvPr/>
        </p:nvCxnSpPr>
        <p:spPr>
          <a:xfrm>
            <a:off x="1771170" y="1839211"/>
            <a:ext cx="370963" cy="306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128" idx="0"/>
            <a:endCxn id="268" idx="1"/>
          </p:cNvCxnSpPr>
          <p:nvPr/>
        </p:nvCxnSpPr>
        <p:spPr>
          <a:xfrm flipV="1">
            <a:off x="2142133" y="1963527"/>
            <a:ext cx="88753" cy="182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268" idx="1"/>
            <a:endCxn id="133" idx="0"/>
          </p:cNvCxnSpPr>
          <p:nvPr/>
        </p:nvCxnSpPr>
        <p:spPr>
          <a:xfrm flipH="1">
            <a:off x="1685302" y="1963527"/>
            <a:ext cx="545584" cy="17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Rectangular Callout 285"/>
          <p:cNvSpPr/>
          <p:nvPr/>
        </p:nvSpPr>
        <p:spPr>
          <a:xfrm>
            <a:off x="6337068" y="979973"/>
            <a:ext cx="2711310" cy="448890"/>
          </a:xfrm>
          <a:prstGeom prst="wedgeRectCallout">
            <a:avLst>
              <a:gd name="adj1" fmla="val -49504"/>
              <a:gd name="adj2" fmla="val 257115"/>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en-US" sz="1200" dirty="0">
                <a:solidFill>
                  <a:srgbClr val="FFFFFF"/>
                </a:solidFill>
                <a:latin typeface="Arial"/>
              </a:rPr>
              <a:t>Switches are in </a:t>
            </a:r>
            <a:r>
              <a:rPr lang="en-US" sz="1200" dirty="0" err="1">
                <a:solidFill>
                  <a:srgbClr val="FFFFFF"/>
                </a:solidFill>
                <a:latin typeface="Arial"/>
              </a:rPr>
              <a:t>vPC</a:t>
            </a:r>
            <a:r>
              <a:rPr lang="en-US" sz="1200" dirty="0">
                <a:solidFill>
                  <a:srgbClr val="FFFFFF"/>
                </a:solidFill>
                <a:latin typeface="Arial"/>
              </a:rPr>
              <a:t> domain</a:t>
            </a:r>
          </a:p>
          <a:p>
            <a:pPr algn="ctr" eaLnBrk="0" hangingPunct="0">
              <a:defRPr/>
            </a:pPr>
            <a:r>
              <a:rPr lang="en-US" sz="1200" dirty="0">
                <a:solidFill>
                  <a:srgbClr val="FFFFFF"/>
                </a:solidFill>
                <a:latin typeface="Arial"/>
              </a:rPr>
              <a:t>EP info Sync over vPC control plane </a:t>
            </a:r>
          </a:p>
        </p:txBody>
      </p:sp>
      <p:cxnSp>
        <p:nvCxnSpPr>
          <p:cNvPr id="288" name="Straight Arrow Connector 287"/>
          <p:cNvCxnSpPr/>
          <p:nvPr/>
        </p:nvCxnSpPr>
        <p:spPr>
          <a:xfrm flipV="1">
            <a:off x="5768059" y="2643564"/>
            <a:ext cx="0" cy="565452"/>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p:nvPr/>
        </p:nvCxnSpPr>
        <p:spPr>
          <a:xfrm>
            <a:off x="5925915" y="2717175"/>
            <a:ext cx="1149651" cy="70050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D7FD8AC3-EFDC-484D-A7A7-60448501E0AA}"/>
              </a:ext>
            </a:extLst>
          </p:cNvPr>
          <p:cNvGrpSpPr/>
          <p:nvPr/>
        </p:nvGrpSpPr>
        <p:grpSpPr>
          <a:xfrm>
            <a:off x="7218206" y="2235230"/>
            <a:ext cx="156742" cy="147313"/>
            <a:chOff x="6391352" y="2442150"/>
            <a:chExt cx="1275036" cy="1275036"/>
          </a:xfrm>
        </p:grpSpPr>
        <p:sp>
          <p:nvSpPr>
            <p:cNvPr id="96" name="Oval 95">
              <a:extLst>
                <a:ext uri="{FF2B5EF4-FFF2-40B4-BE49-F238E27FC236}">
                  <a16:creationId xmlns:a16="http://schemas.microsoft.com/office/drawing/2014/main" id="{2029FB5F-E8B1-4128-BF3F-782FF3A7CF39}"/>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97" name="Freeform 5">
              <a:extLst>
                <a:ext uri="{FF2B5EF4-FFF2-40B4-BE49-F238E27FC236}">
                  <a16:creationId xmlns:a16="http://schemas.microsoft.com/office/drawing/2014/main" id="{6B3AB56D-4BE3-4647-B38A-25711D419403}"/>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grpSp>
        <p:nvGrpSpPr>
          <p:cNvPr id="98" name="Group 97">
            <a:extLst>
              <a:ext uri="{FF2B5EF4-FFF2-40B4-BE49-F238E27FC236}">
                <a16:creationId xmlns:a16="http://schemas.microsoft.com/office/drawing/2014/main" id="{607D5258-014A-4461-824A-2B6EF217164A}"/>
              </a:ext>
            </a:extLst>
          </p:cNvPr>
          <p:cNvGrpSpPr/>
          <p:nvPr/>
        </p:nvGrpSpPr>
        <p:grpSpPr>
          <a:xfrm>
            <a:off x="5773281" y="2218721"/>
            <a:ext cx="156742" cy="147313"/>
            <a:chOff x="6391352" y="2442150"/>
            <a:chExt cx="1275036" cy="1275036"/>
          </a:xfrm>
        </p:grpSpPr>
        <p:sp>
          <p:nvSpPr>
            <p:cNvPr id="99" name="Oval 98">
              <a:extLst>
                <a:ext uri="{FF2B5EF4-FFF2-40B4-BE49-F238E27FC236}">
                  <a16:creationId xmlns:a16="http://schemas.microsoft.com/office/drawing/2014/main" id="{D6D3F9AF-9BC2-42F0-A315-AB88C730C21C}"/>
                </a:ext>
              </a:extLst>
            </p:cNvPr>
            <p:cNvSpPr/>
            <p:nvPr/>
          </p:nvSpPr>
          <p:spPr>
            <a:xfrm>
              <a:off x="6391352" y="2442150"/>
              <a:ext cx="1275036" cy="1275036"/>
            </a:xfrm>
            <a:prstGeom prst="ellipse">
              <a:avLst/>
            </a:prstGeom>
            <a:gradFill flip="none" rotWithShape="1">
              <a:gsLst>
                <a:gs pos="0">
                  <a:srgbClr val="FFC000"/>
                </a:gs>
                <a:gs pos="100000">
                  <a:srgbClr val="C57407"/>
                </a:gs>
              </a:gsLst>
              <a:lin ang="2700000" scaled="1"/>
              <a:tileRect/>
            </a:gradFill>
            <a:ln w="25400" cap="flat" cmpd="sng" algn="ctr">
              <a:noFill/>
              <a:prstDash val="solid"/>
            </a:ln>
            <a:effectLst/>
          </p:spPr>
          <p:txBody>
            <a:bodyPr lIns="68589" tIns="34295" rIns="68589" bIns="34295" rtlCol="0" anchor="ctr"/>
            <a:lstStyle/>
            <a:p>
              <a:pPr algn="ctr" defTabSz="685698" eaLnBrk="1" hangingPunct="1">
                <a:defRPr/>
              </a:pPr>
              <a:endParaRPr lang="en-US" sz="1400" kern="0" dirty="0">
                <a:solidFill>
                  <a:srgbClr val="FFFFFF"/>
                </a:solidFill>
                <a:latin typeface="Arial"/>
                <a:ea typeface="Apple LiGothic Medium"/>
                <a:cs typeface="Apple LiGothic Medium"/>
              </a:endParaRPr>
            </a:p>
          </p:txBody>
        </p:sp>
        <p:sp>
          <p:nvSpPr>
            <p:cNvPr id="100" name="Freeform 5">
              <a:extLst>
                <a:ext uri="{FF2B5EF4-FFF2-40B4-BE49-F238E27FC236}">
                  <a16:creationId xmlns:a16="http://schemas.microsoft.com/office/drawing/2014/main" id="{37E6BFCC-9FDF-4387-A4D4-4118BFDF8BED}"/>
                </a:ext>
              </a:extLst>
            </p:cNvPr>
            <p:cNvSpPr>
              <a:spLocks noChangeAspect="1" noEditPoints="1"/>
            </p:cNvSpPr>
            <p:nvPr/>
          </p:nvSpPr>
          <p:spPr bwMode="auto">
            <a:xfrm>
              <a:off x="6567225" y="2625210"/>
              <a:ext cx="923294" cy="908920"/>
            </a:xfrm>
            <a:custGeom>
              <a:avLst/>
              <a:gdLst>
                <a:gd name="T0" fmla="*/ 1805 w 1819"/>
                <a:gd name="T1" fmla="*/ 882 h 1791"/>
                <a:gd name="T2" fmla="*/ 1774 w 1819"/>
                <a:gd name="T3" fmla="*/ 622 h 1791"/>
                <a:gd name="T4" fmla="*/ 1553 w 1819"/>
                <a:gd name="T5" fmla="*/ 665 h 1791"/>
                <a:gd name="T6" fmla="*/ 1433 w 1819"/>
                <a:gd name="T7" fmla="*/ 479 h 1791"/>
                <a:gd name="T8" fmla="*/ 1583 w 1819"/>
                <a:gd name="T9" fmla="*/ 310 h 1791"/>
                <a:gd name="T10" fmla="*/ 1393 w 1819"/>
                <a:gd name="T11" fmla="*/ 131 h 1791"/>
                <a:gd name="T12" fmla="*/ 1251 w 1819"/>
                <a:gd name="T13" fmla="*/ 306 h 1791"/>
                <a:gd name="T14" fmla="*/ 1040 w 1819"/>
                <a:gd name="T15" fmla="*/ 240 h 1791"/>
                <a:gd name="T16" fmla="*/ 1047 w 1819"/>
                <a:gd name="T17" fmla="*/ 15 h 1791"/>
                <a:gd name="T18" fmla="*/ 786 w 1819"/>
                <a:gd name="T19" fmla="*/ 0 h 1791"/>
                <a:gd name="T20" fmla="*/ 789 w 1819"/>
                <a:gd name="T21" fmla="*/ 225 h 1791"/>
                <a:gd name="T22" fmla="*/ 585 w 1819"/>
                <a:gd name="T23" fmla="*/ 310 h 1791"/>
                <a:gd name="T24" fmla="*/ 445 w 1819"/>
                <a:gd name="T25" fmla="*/ 134 h 1791"/>
                <a:gd name="T26" fmla="*/ 236 w 1819"/>
                <a:gd name="T27" fmla="*/ 290 h 1791"/>
                <a:gd name="T28" fmla="*/ 384 w 1819"/>
                <a:gd name="T29" fmla="*/ 460 h 1791"/>
                <a:gd name="T30" fmla="*/ 282 w 1819"/>
                <a:gd name="T31" fmla="*/ 656 h 1791"/>
                <a:gd name="T32" fmla="*/ 61 w 1819"/>
                <a:gd name="T33" fmla="*/ 611 h 1791"/>
                <a:gd name="T34" fmla="*/ 1 w 1819"/>
                <a:gd name="T35" fmla="*/ 865 h 1791"/>
                <a:gd name="T36" fmla="*/ 224 w 1819"/>
                <a:gd name="T37" fmla="*/ 901 h 1791"/>
                <a:gd name="T38" fmla="*/ 272 w 1819"/>
                <a:gd name="T39" fmla="*/ 1117 h 1791"/>
                <a:gd name="T40" fmla="*/ 74 w 1819"/>
                <a:gd name="T41" fmla="*/ 1224 h 1791"/>
                <a:gd name="T42" fmla="*/ 191 w 1819"/>
                <a:gd name="T43" fmla="*/ 1457 h 1791"/>
                <a:gd name="T44" fmla="*/ 385 w 1819"/>
                <a:gd name="T45" fmla="*/ 1341 h 1791"/>
                <a:gd name="T46" fmla="*/ 560 w 1819"/>
                <a:gd name="T47" fmla="*/ 1475 h 1791"/>
                <a:gd name="T48" fmla="*/ 477 w 1819"/>
                <a:gd name="T49" fmla="*/ 1685 h 1791"/>
                <a:gd name="T50" fmla="*/ 717 w 1819"/>
                <a:gd name="T51" fmla="*/ 1788 h 1791"/>
                <a:gd name="T52" fmla="*/ 791 w 1819"/>
                <a:gd name="T53" fmla="*/ 1575 h 1791"/>
                <a:gd name="T54" fmla="*/ 909 w 1819"/>
                <a:gd name="T55" fmla="*/ 1573 h 1791"/>
                <a:gd name="T56" fmla="*/ 1027 w 1819"/>
                <a:gd name="T57" fmla="*/ 1575 h 1791"/>
                <a:gd name="T58" fmla="*/ 1101 w 1819"/>
                <a:gd name="T59" fmla="*/ 1788 h 1791"/>
                <a:gd name="T60" fmla="*/ 1341 w 1819"/>
                <a:gd name="T61" fmla="*/ 1685 h 1791"/>
                <a:gd name="T62" fmla="*/ 1258 w 1819"/>
                <a:gd name="T63" fmla="*/ 1475 h 1791"/>
                <a:gd name="T64" fmla="*/ 1433 w 1819"/>
                <a:gd name="T65" fmla="*/ 1341 h 1791"/>
                <a:gd name="T66" fmla="*/ 1627 w 1819"/>
                <a:gd name="T67" fmla="*/ 1457 h 1791"/>
                <a:gd name="T68" fmla="*/ 1744 w 1819"/>
                <a:gd name="T69" fmla="*/ 1224 h 1791"/>
                <a:gd name="T70" fmla="*/ 1546 w 1819"/>
                <a:gd name="T71" fmla="*/ 1117 h 1791"/>
                <a:gd name="T72" fmla="*/ 1594 w 1819"/>
                <a:gd name="T73" fmla="*/ 901 h 1791"/>
                <a:gd name="T74" fmla="*/ 909 w 1819"/>
                <a:gd name="T75" fmla="*/ 607 h 1791"/>
                <a:gd name="T76" fmla="*/ 909 w 1819"/>
                <a:gd name="T77" fmla="*/ 1193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19" h="1791">
                  <a:moveTo>
                    <a:pt x="1594" y="901"/>
                  </a:moveTo>
                  <a:cubicBezTo>
                    <a:pt x="1805" y="882"/>
                    <a:pt x="1805" y="882"/>
                    <a:pt x="1805" y="882"/>
                  </a:cubicBezTo>
                  <a:cubicBezTo>
                    <a:pt x="1813" y="881"/>
                    <a:pt x="1819" y="873"/>
                    <a:pt x="1817" y="865"/>
                  </a:cubicBezTo>
                  <a:cubicBezTo>
                    <a:pt x="1774" y="622"/>
                    <a:pt x="1774" y="622"/>
                    <a:pt x="1774" y="622"/>
                  </a:cubicBezTo>
                  <a:cubicBezTo>
                    <a:pt x="1773" y="614"/>
                    <a:pt x="1765" y="609"/>
                    <a:pt x="1757" y="611"/>
                  </a:cubicBezTo>
                  <a:cubicBezTo>
                    <a:pt x="1553" y="665"/>
                    <a:pt x="1553" y="665"/>
                    <a:pt x="1553" y="665"/>
                  </a:cubicBezTo>
                  <a:cubicBezTo>
                    <a:pt x="1546" y="667"/>
                    <a:pt x="1539" y="663"/>
                    <a:pt x="1536" y="656"/>
                  </a:cubicBezTo>
                  <a:cubicBezTo>
                    <a:pt x="1511" y="592"/>
                    <a:pt x="1476" y="532"/>
                    <a:pt x="1433" y="479"/>
                  </a:cubicBezTo>
                  <a:cubicBezTo>
                    <a:pt x="1429" y="473"/>
                    <a:pt x="1429" y="465"/>
                    <a:pt x="1434" y="460"/>
                  </a:cubicBezTo>
                  <a:cubicBezTo>
                    <a:pt x="1583" y="310"/>
                    <a:pt x="1583" y="310"/>
                    <a:pt x="1583" y="310"/>
                  </a:cubicBezTo>
                  <a:cubicBezTo>
                    <a:pt x="1589" y="304"/>
                    <a:pt x="1589" y="295"/>
                    <a:pt x="1582" y="290"/>
                  </a:cubicBezTo>
                  <a:cubicBezTo>
                    <a:pt x="1393" y="131"/>
                    <a:pt x="1393" y="131"/>
                    <a:pt x="1393" y="131"/>
                  </a:cubicBezTo>
                  <a:cubicBezTo>
                    <a:pt x="1387" y="126"/>
                    <a:pt x="1378" y="127"/>
                    <a:pt x="1373" y="134"/>
                  </a:cubicBezTo>
                  <a:cubicBezTo>
                    <a:pt x="1251" y="306"/>
                    <a:pt x="1251" y="306"/>
                    <a:pt x="1251" y="306"/>
                  </a:cubicBezTo>
                  <a:cubicBezTo>
                    <a:pt x="1247" y="312"/>
                    <a:pt x="1239" y="314"/>
                    <a:pt x="1233" y="310"/>
                  </a:cubicBezTo>
                  <a:cubicBezTo>
                    <a:pt x="1174" y="278"/>
                    <a:pt x="1109" y="254"/>
                    <a:pt x="1040" y="240"/>
                  </a:cubicBezTo>
                  <a:cubicBezTo>
                    <a:pt x="1033" y="239"/>
                    <a:pt x="1028" y="232"/>
                    <a:pt x="1029" y="225"/>
                  </a:cubicBezTo>
                  <a:cubicBezTo>
                    <a:pt x="1047" y="15"/>
                    <a:pt x="1047" y="15"/>
                    <a:pt x="1047" y="15"/>
                  </a:cubicBezTo>
                  <a:cubicBezTo>
                    <a:pt x="1047" y="7"/>
                    <a:pt x="1041" y="0"/>
                    <a:pt x="1033" y="0"/>
                  </a:cubicBezTo>
                  <a:cubicBezTo>
                    <a:pt x="786" y="0"/>
                    <a:pt x="786" y="0"/>
                    <a:pt x="786" y="0"/>
                  </a:cubicBezTo>
                  <a:cubicBezTo>
                    <a:pt x="777" y="0"/>
                    <a:pt x="771" y="7"/>
                    <a:pt x="772" y="15"/>
                  </a:cubicBezTo>
                  <a:cubicBezTo>
                    <a:pt x="789" y="225"/>
                    <a:pt x="789" y="225"/>
                    <a:pt x="789" y="225"/>
                  </a:cubicBezTo>
                  <a:cubicBezTo>
                    <a:pt x="790" y="232"/>
                    <a:pt x="785" y="239"/>
                    <a:pt x="778" y="240"/>
                  </a:cubicBezTo>
                  <a:cubicBezTo>
                    <a:pt x="710" y="254"/>
                    <a:pt x="645" y="278"/>
                    <a:pt x="585" y="310"/>
                  </a:cubicBezTo>
                  <a:cubicBezTo>
                    <a:pt x="579" y="314"/>
                    <a:pt x="571" y="312"/>
                    <a:pt x="567" y="306"/>
                  </a:cubicBezTo>
                  <a:cubicBezTo>
                    <a:pt x="445" y="134"/>
                    <a:pt x="445" y="134"/>
                    <a:pt x="445" y="134"/>
                  </a:cubicBezTo>
                  <a:cubicBezTo>
                    <a:pt x="441" y="127"/>
                    <a:pt x="431" y="126"/>
                    <a:pt x="425" y="131"/>
                  </a:cubicBezTo>
                  <a:cubicBezTo>
                    <a:pt x="236" y="290"/>
                    <a:pt x="236" y="290"/>
                    <a:pt x="236" y="290"/>
                  </a:cubicBezTo>
                  <a:cubicBezTo>
                    <a:pt x="230" y="295"/>
                    <a:pt x="229" y="304"/>
                    <a:pt x="235" y="310"/>
                  </a:cubicBezTo>
                  <a:cubicBezTo>
                    <a:pt x="384" y="460"/>
                    <a:pt x="384" y="460"/>
                    <a:pt x="384" y="460"/>
                  </a:cubicBezTo>
                  <a:cubicBezTo>
                    <a:pt x="389" y="465"/>
                    <a:pt x="389" y="473"/>
                    <a:pt x="385" y="479"/>
                  </a:cubicBezTo>
                  <a:cubicBezTo>
                    <a:pt x="342" y="532"/>
                    <a:pt x="307" y="592"/>
                    <a:pt x="282" y="656"/>
                  </a:cubicBezTo>
                  <a:cubicBezTo>
                    <a:pt x="279" y="663"/>
                    <a:pt x="272" y="667"/>
                    <a:pt x="265" y="665"/>
                  </a:cubicBezTo>
                  <a:cubicBezTo>
                    <a:pt x="61" y="611"/>
                    <a:pt x="61" y="611"/>
                    <a:pt x="61" y="611"/>
                  </a:cubicBezTo>
                  <a:cubicBezTo>
                    <a:pt x="53" y="609"/>
                    <a:pt x="45" y="614"/>
                    <a:pt x="44" y="622"/>
                  </a:cubicBezTo>
                  <a:cubicBezTo>
                    <a:pt x="1" y="865"/>
                    <a:pt x="1" y="865"/>
                    <a:pt x="1" y="865"/>
                  </a:cubicBezTo>
                  <a:cubicBezTo>
                    <a:pt x="0" y="873"/>
                    <a:pt x="5" y="881"/>
                    <a:pt x="14" y="882"/>
                  </a:cubicBezTo>
                  <a:cubicBezTo>
                    <a:pt x="224" y="901"/>
                    <a:pt x="224" y="901"/>
                    <a:pt x="224" y="901"/>
                  </a:cubicBezTo>
                  <a:cubicBezTo>
                    <a:pt x="231" y="901"/>
                    <a:pt x="237" y="907"/>
                    <a:pt x="237" y="914"/>
                  </a:cubicBezTo>
                  <a:cubicBezTo>
                    <a:pt x="238" y="985"/>
                    <a:pt x="251" y="1053"/>
                    <a:pt x="272" y="1117"/>
                  </a:cubicBezTo>
                  <a:cubicBezTo>
                    <a:pt x="274" y="1123"/>
                    <a:pt x="271" y="1131"/>
                    <a:pt x="265" y="1134"/>
                  </a:cubicBezTo>
                  <a:cubicBezTo>
                    <a:pt x="74" y="1224"/>
                    <a:pt x="74" y="1224"/>
                    <a:pt x="74" y="1224"/>
                  </a:cubicBezTo>
                  <a:cubicBezTo>
                    <a:pt x="66" y="1227"/>
                    <a:pt x="64" y="1236"/>
                    <a:pt x="68" y="1243"/>
                  </a:cubicBezTo>
                  <a:cubicBezTo>
                    <a:pt x="191" y="1457"/>
                    <a:pt x="191" y="1457"/>
                    <a:pt x="191" y="1457"/>
                  </a:cubicBezTo>
                  <a:cubicBezTo>
                    <a:pt x="195" y="1464"/>
                    <a:pt x="205" y="1466"/>
                    <a:pt x="211" y="1462"/>
                  </a:cubicBezTo>
                  <a:cubicBezTo>
                    <a:pt x="385" y="1341"/>
                    <a:pt x="385" y="1341"/>
                    <a:pt x="385" y="1341"/>
                  </a:cubicBezTo>
                  <a:cubicBezTo>
                    <a:pt x="391" y="1337"/>
                    <a:pt x="399" y="1338"/>
                    <a:pt x="403" y="1343"/>
                  </a:cubicBezTo>
                  <a:cubicBezTo>
                    <a:pt x="449" y="1395"/>
                    <a:pt x="502" y="1439"/>
                    <a:pt x="560" y="1475"/>
                  </a:cubicBezTo>
                  <a:cubicBezTo>
                    <a:pt x="567" y="1479"/>
                    <a:pt x="569" y="1487"/>
                    <a:pt x="566" y="1493"/>
                  </a:cubicBezTo>
                  <a:cubicBezTo>
                    <a:pt x="477" y="1685"/>
                    <a:pt x="477" y="1685"/>
                    <a:pt x="477" y="1685"/>
                  </a:cubicBezTo>
                  <a:cubicBezTo>
                    <a:pt x="474" y="1692"/>
                    <a:pt x="478" y="1701"/>
                    <a:pt x="485" y="1704"/>
                  </a:cubicBezTo>
                  <a:cubicBezTo>
                    <a:pt x="717" y="1788"/>
                    <a:pt x="717" y="1788"/>
                    <a:pt x="717" y="1788"/>
                  </a:cubicBezTo>
                  <a:cubicBezTo>
                    <a:pt x="725" y="1791"/>
                    <a:pt x="733" y="1787"/>
                    <a:pt x="735" y="1779"/>
                  </a:cubicBezTo>
                  <a:cubicBezTo>
                    <a:pt x="791" y="1575"/>
                    <a:pt x="791" y="1575"/>
                    <a:pt x="791" y="1575"/>
                  </a:cubicBezTo>
                  <a:cubicBezTo>
                    <a:pt x="793" y="1568"/>
                    <a:pt x="799" y="1564"/>
                    <a:pt x="807" y="1565"/>
                  </a:cubicBezTo>
                  <a:cubicBezTo>
                    <a:pt x="840" y="1570"/>
                    <a:pt x="874" y="1573"/>
                    <a:pt x="909" y="1573"/>
                  </a:cubicBezTo>
                  <a:cubicBezTo>
                    <a:pt x="944" y="1573"/>
                    <a:pt x="978" y="1570"/>
                    <a:pt x="1012" y="1565"/>
                  </a:cubicBezTo>
                  <a:cubicBezTo>
                    <a:pt x="1019" y="1564"/>
                    <a:pt x="1026" y="1568"/>
                    <a:pt x="1027" y="1575"/>
                  </a:cubicBezTo>
                  <a:cubicBezTo>
                    <a:pt x="1083" y="1779"/>
                    <a:pt x="1083" y="1779"/>
                    <a:pt x="1083" y="1779"/>
                  </a:cubicBezTo>
                  <a:cubicBezTo>
                    <a:pt x="1085" y="1787"/>
                    <a:pt x="1093" y="1791"/>
                    <a:pt x="1101" y="1788"/>
                  </a:cubicBezTo>
                  <a:cubicBezTo>
                    <a:pt x="1333" y="1704"/>
                    <a:pt x="1333" y="1704"/>
                    <a:pt x="1333" y="1704"/>
                  </a:cubicBezTo>
                  <a:cubicBezTo>
                    <a:pt x="1341" y="1701"/>
                    <a:pt x="1344" y="1692"/>
                    <a:pt x="1341" y="1685"/>
                  </a:cubicBezTo>
                  <a:cubicBezTo>
                    <a:pt x="1252" y="1493"/>
                    <a:pt x="1252" y="1493"/>
                    <a:pt x="1252" y="1493"/>
                  </a:cubicBezTo>
                  <a:cubicBezTo>
                    <a:pt x="1249" y="1487"/>
                    <a:pt x="1252" y="1479"/>
                    <a:pt x="1258" y="1475"/>
                  </a:cubicBezTo>
                  <a:cubicBezTo>
                    <a:pt x="1317" y="1439"/>
                    <a:pt x="1370" y="1395"/>
                    <a:pt x="1415" y="1343"/>
                  </a:cubicBezTo>
                  <a:cubicBezTo>
                    <a:pt x="1420" y="1338"/>
                    <a:pt x="1428" y="1337"/>
                    <a:pt x="1433" y="1341"/>
                  </a:cubicBezTo>
                  <a:cubicBezTo>
                    <a:pt x="1607" y="1462"/>
                    <a:pt x="1607" y="1462"/>
                    <a:pt x="1607" y="1462"/>
                  </a:cubicBezTo>
                  <a:cubicBezTo>
                    <a:pt x="1614" y="1466"/>
                    <a:pt x="1623" y="1464"/>
                    <a:pt x="1627" y="1457"/>
                  </a:cubicBezTo>
                  <a:cubicBezTo>
                    <a:pt x="1751" y="1243"/>
                    <a:pt x="1751" y="1243"/>
                    <a:pt x="1751" y="1243"/>
                  </a:cubicBezTo>
                  <a:cubicBezTo>
                    <a:pt x="1755" y="1236"/>
                    <a:pt x="1752" y="1227"/>
                    <a:pt x="1744" y="1224"/>
                  </a:cubicBezTo>
                  <a:cubicBezTo>
                    <a:pt x="1553" y="1134"/>
                    <a:pt x="1553" y="1134"/>
                    <a:pt x="1553" y="1134"/>
                  </a:cubicBezTo>
                  <a:cubicBezTo>
                    <a:pt x="1547" y="1131"/>
                    <a:pt x="1544" y="1123"/>
                    <a:pt x="1546" y="1117"/>
                  </a:cubicBezTo>
                  <a:cubicBezTo>
                    <a:pt x="1568" y="1053"/>
                    <a:pt x="1580" y="985"/>
                    <a:pt x="1582" y="914"/>
                  </a:cubicBezTo>
                  <a:cubicBezTo>
                    <a:pt x="1582" y="907"/>
                    <a:pt x="1587" y="901"/>
                    <a:pt x="1594" y="901"/>
                  </a:cubicBezTo>
                  <a:close/>
                  <a:moveTo>
                    <a:pt x="616" y="900"/>
                  </a:moveTo>
                  <a:cubicBezTo>
                    <a:pt x="616" y="738"/>
                    <a:pt x="747" y="607"/>
                    <a:pt x="909" y="607"/>
                  </a:cubicBezTo>
                  <a:cubicBezTo>
                    <a:pt x="1071" y="607"/>
                    <a:pt x="1202" y="738"/>
                    <a:pt x="1202" y="900"/>
                  </a:cubicBezTo>
                  <a:cubicBezTo>
                    <a:pt x="1202" y="1062"/>
                    <a:pt x="1071" y="1193"/>
                    <a:pt x="909" y="1193"/>
                  </a:cubicBezTo>
                  <a:cubicBezTo>
                    <a:pt x="747" y="1193"/>
                    <a:pt x="616" y="1062"/>
                    <a:pt x="616" y="900"/>
                  </a:cubicBezTo>
                  <a:close/>
                </a:path>
              </a:pathLst>
            </a:custGeom>
            <a:solidFill>
              <a:srgbClr val="FFFFFF"/>
            </a:solidFill>
            <a:ln>
              <a:noFill/>
            </a:ln>
            <a:effectLst>
              <a:outerShdw blurRad="63500" dist="12700" dir="5400000" algn="ctr" rotWithShape="0">
                <a:prstClr val="black">
                  <a:alpha val="20000"/>
                </a:prstClr>
              </a:outerShdw>
            </a:effectLst>
          </p:spPr>
          <p:txBody>
            <a:bodyPr vert="horz" wrap="square" lIns="68589" tIns="34295" rIns="68589" bIns="34295" numCol="1" anchor="t" anchorCtr="0" compatLnSpc="1">
              <a:prstTxWarp prst="textNoShape">
                <a:avLst/>
              </a:prstTxWarp>
            </a:bodyPr>
            <a:lstStyle/>
            <a:p>
              <a:pPr defTabSz="685698" eaLnBrk="1" hangingPunct="1">
                <a:defRPr/>
              </a:pPr>
              <a:endParaRPr lang="en-US" sz="1400" kern="0" dirty="0">
                <a:solidFill>
                  <a:srgbClr val="2C2C2C"/>
                </a:solidFill>
                <a:latin typeface="CiscoSansTT"/>
                <a:ea typeface="Apple LiGothic Medium"/>
                <a:cs typeface="Apple LiGothic Medium"/>
              </a:endParaRPr>
            </a:p>
          </p:txBody>
        </p:sp>
      </p:grpSp>
    </p:spTree>
    <p:extLst>
      <p:ext uri="{BB962C8B-B14F-4D97-AF65-F5344CB8AC3E}">
        <p14:creationId xmlns:p14="http://schemas.microsoft.com/office/powerpoint/2010/main" val="20978826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60B25-C1B6-499A-A218-082B39FA0BA9}"/>
              </a:ext>
            </a:extLst>
          </p:cNvPr>
          <p:cNvSpPr>
            <a:spLocks noGrp="1"/>
          </p:cNvSpPr>
          <p:nvPr>
            <p:ph type="ctrTitle"/>
          </p:nvPr>
        </p:nvSpPr>
        <p:spPr/>
        <p:txBody>
          <a:bodyPr/>
          <a:lstStyle/>
          <a:p>
            <a:r>
              <a:rPr lang="en-US" dirty="0"/>
              <a:t>Remote Leaf configuration</a:t>
            </a:r>
          </a:p>
        </p:txBody>
      </p:sp>
    </p:spTree>
    <p:extLst>
      <p:ext uri="{BB962C8B-B14F-4D97-AF65-F5344CB8AC3E}">
        <p14:creationId xmlns:p14="http://schemas.microsoft.com/office/powerpoint/2010/main" val="138071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6117" y="48051"/>
            <a:ext cx="8345488" cy="7318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p>
            <a:r>
              <a:rPr lang="en-US" dirty="0"/>
              <a:t>Wizard for Remote Leaf Configuration</a:t>
            </a:r>
          </a:p>
        </p:txBody>
      </p:sp>
      <p:pic>
        <p:nvPicPr>
          <p:cNvPr id="2" name="Picture 1">
            <a:extLst>
              <a:ext uri="{FF2B5EF4-FFF2-40B4-BE49-F238E27FC236}">
                <a16:creationId xmlns:a16="http://schemas.microsoft.com/office/drawing/2014/main" id="{A5D6BF4F-EF33-489B-8789-DACF277CF146}"/>
              </a:ext>
            </a:extLst>
          </p:cNvPr>
          <p:cNvPicPr>
            <a:picLocks noChangeAspect="1"/>
          </p:cNvPicPr>
          <p:nvPr/>
        </p:nvPicPr>
        <p:blipFill>
          <a:blip r:embed="rId3"/>
          <a:stretch>
            <a:fillRect/>
          </a:stretch>
        </p:blipFill>
        <p:spPr>
          <a:xfrm>
            <a:off x="217267" y="939088"/>
            <a:ext cx="8712244" cy="3849831"/>
          </a:xfrm>
          <a:prstGeom prst="rect">
            <a:avLst/>
          </a:prstGeom>
          <a:ln>
            <a:solidFill>
              <a:schemeClr val="bg1"/>
            </a:solidFill>
          </a:ln>
        </p:spPr>
      </p:pic>
    </p:spTree>
    <p:extLst>
      <p:ext uri="{BB962C8B-B14F-4D97-AF65-F5344CB8AC3E}">
        <p14:creationId xmlns:p14="http://schemas.microsoft.com/office/powerpoint/2010/main" val="39747977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25778" y="0"/>
            <a:ext cx="8345488" cy="73183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p>
            <a:r>
              <a:rPr lang="en-US" dirty="0"/>
              <a:t>Wizard for Remote Leaf Configuration</a:t>
            </a:r>
          </a:p>
        </p:txBody>
      </p:sp>
      <p:pic>
        <p:nvPicPr>
          <p:cNvPr id="7" name="Picture 6">
            <a:extLst>
              <a:ext uri="{FF2B5EF4-FFF2-40B4-BE49-F238E27FC236}">
                <a16:creationId xmlns:a16="http://schemas.microsoft.com/office/drawing/2014/main" id="{EB1DE830-C74F-4EA4-A404-AA4994038D2E}"/>
              </a:ext>
            </a:extLst>
          </p:cNvPr>
          <p:cNvPicPr>
            <a:picLocks noChangeAspect="1"/>
          </p:cNvPicPr>
          <p:nvPr/>
        </p:nvPicPr>
        <p:blipFill>
          <a:blip r:embed="rId3"/>
          <a:stretch>
            <a:fillRect/>
          </a:stretch>
        </p:blipFill>
        <p:spPr>
          <a:xfrm>
            <a:off x="225778" y="947426"/>
            <a:ext cx="8700955" cy="3849832"/>
          </a:xfrm>
          <a:prstGeom prst="rect">
            <a:avLst/>
          </a:prstGeom>
          <a:ln>
            <a:solidFill>
              <a:schemeClr val="bg1"/>
            </a:solidFill>
          </a:ln>
        </p:spPr>
      </p:pic>
    </p:spTree>
    <p:extLst>
      <p:ext uri="{BB962C8B-B14F-4D97-AF65-F5344CB8AC3E}">
        <p14:creationId xmlns:p14="http://schemas.microsoft.com/office/powerpoint/2010/main" val="8336452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0281" y="114030"/>
            <a:ext cx="8256587" cy="731837"/>
          </a:xfrm>
        </p:spPr>
        <p:txBody>
          <a:bodyPr/>
          <a:lstStyle/>
          <a:p>
            <a:r>
              <a:rPr lang="en-US" dirty="0"/>
              <a:t>Remote Leaf Configuration</a:t>
            </a:r>
          </a:p>
        </p:txBody>
      </p:sp>
      <p:pic>
        <p:nvPicPr>
          <p:cNvPr id="13" name="Picture 12">
            <a:extLst>
              <a:ext uri="{FF2B5EF4-FFF2-40B4-BE49-F238E27FC236}">
                <a16:creationId xmlns:a16="http://schemas.microsoft.com/office/drawing/2014/main" id="{AA43E2CB-8977-44F2-B8E3-899E9D472CA2}"/>
              </a:ext>
            </a:extLst>
          </p:cNvPr>
          <p:cNvPicPr>
            <a:picLocks noChangeAspect="1"/>
          </p:cNvPicPr>
          <p:nvPr/>
        </p:nvPicPr>
        <p:blipFill>
          <a:blip r:embed="rId2"/>
          <a:stretch>
            <a:fillRect/>
          </a:stretch>
        </p:blipFill>
        <p:spPr>
          <a:xfrm>
            <a:off x="571775" y="993422"/>
            <a:ext cx="8335158" cy="3759200"/>
          </a:xfrm>
          <a:prstGeom prst="rect">
            <a:avLst/>
          </a:prstGeom>
          <a:ln>
            <a:solidFill>
              <a:schemeClr val="bg1"/>
            </a:solidFill>
          </a:ln>
        </p:spPr>
      </p:pic>
    </p:spTree>
    <p:extLst>
      <p:ext uri="{BB962C8B-B14F-4D97-AF65-F5344CB8AC3E}">
        <p14:creationId xmlns:p14="http://schemas.microsoft.com/office/powerpoint/2010/main" val="35553221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79311" y="130757"/>
            <a:ext cx="8256587" cy="731837"/>
          </a:xfrm>
        </p:spPr>
        <p:txBody>
          <a:bodyPr/>
          <a:lstStyle/>
          <a:p>
            <a:r>
              <a:rPr lang="en-US" dirty="0"/>
              <a:t>Remote Leaf Configuration</a:t>
            </a:r>
          </a:p>
        </p:txBody>
      </p:sp>
      <p:pic>
        <p:nvPicPr>
          <p:cNvPr id="14" name="Picture 13">
            <a:extLst>
              <a:ext uri="{FF2B5EF4-FFF2-40B4-BE49-F238E27FC236}">
                <a16:creationId xmlns:a16="http://schemas.microsoft.com/office/drawing/2014/main" id="{1CD94A03-C4DF-44B5-B15D-03B6D32E3750}"/>
              </a:ext>
            </a:extLst>
          </p:cNvPr>
          <p:cNvPicPr>
            <a:picLocks noChangeAspect="1"/>
          </p:cNvPicPr>
          <p:nvPr/>
        </p:nvPicPr>
        <p:blipFill>
          <a:blip r:embed="rId2"/>
          <a:stretch>
            <a:fillRect/>
          </a:stretch>
        </p:blipFill>
        <p:spPr>
          <a:xfrm>
            <a:off x="321733" y="972560"/>
            <a:ext cx="8635124" cy="3780061"/>
          </a:xfrm>
          <a:prstGeom prst="rect">
            <a:avLst/>
          </a:prstGeom>
          <a:ln>
            <a:solidFill>
              <a:schemeClr val="bg1"/>
            </a:solidFill>
          </a:ln>
        </p:spPr>
      </p:pic>
    </p:spTree>
    <p:extLst>
      <p:ext uri="{BB962C8B-B14F-4D97-AF65-F5344CB8AC3E}">
        <p14:creationId xmlns:p14="http://schemas.microsoft.com/office/powerpoint/2010/main" val="2183281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34706" y="91727"/>
            <a:ext cx="8256587" cy="731837"/>
          </a:xfrm>
        </p:spPr>
        <p:txBody>
          <a:bodyPr/>
          <a:lstStyle/>
          <a:p>
            <a:r>
              <a:rPr lang="en-US" dirty="0"/>
              <a:t>Remote Leaf Configuration</a:t>
            </a:r>
          </a:p>
        </p:txBody>
      </p:sp>
      <p:pic>
        <p:nvPicPr>
          <p:cNvPr id="12" name="Picture 11">
            <a:extLst>
              <a:ext uri="{FF2B5EF4-FFF2-40B4-BE49-F238E27FC236}">
                <a16:creationId xmlns:a16="http://schemas.microsoft.com/office/drawing/2014/main" id="{E97FF179-6BED-4338-A48D-8B8159426AC9}"/>
              </a:ext>
            </a:extLst>
          </p:cNvPr>
          <p:cNvPicPr>
            <a:picLocks noChangeAspect="1"/>
          </p:cNvPicPr>
          <p:nvPr/>
        </p:nvPicPr>
        <p:blipFill>
          <a:blip r:embed="rId2"/>
          <a:stretch>
            <a:fillRect/>
          </a:stretch>
        </p:blipFill>
        <p:spPr>
          <a:xfrm>
            <a:off x="421418" y="923544"/>
            <a:ext cx="8553249" cy="3856567"/>
          </a:xfrm>
          <a:prstGeom prst="rect">
            <a:avLst/>
          </a:prstGeom>
          <a:ln>
            <a:solidFill>
              <a:schemeClr val="bg1"/>
            </a:solidFill>
          </a:ln>
        </p:spPr>
      </p:pic>
    </p:spTree>
    <p:extLst>
      <p:ext uri="{BB962C8B-B14F-4D97-AF65-F5344CB8AC3E}">
        <p14:creationId xmlns:p14="http://schemas.microsoft.com/office/powerpoint/2010/main" val="27232018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496" y="52698"/>
            <a:ext cx="8256587" cy="731837"/>
          </a:xfrm>
        </p:spPr>
        <p:txBody>
          <a:bodyPr/>
          <a:lstStyle/>
          <a:p>
            <a:r>
              <a:rPr lang="en-US" dirty="0"/>
              <a:t>Remote Leaf Configuration</a:t>
            </a:r>
          </a:p>
        </p:txBody>
      </p:sp>
      <p:pic>
        <p:nvPicPr>
          <p:cNvPr id="2" name="Picture 1">
            <a:extLst>
              <a:ext uri="{FF2B5EF4-FFF2-40B4-BE49-F238E27FC236}">
                <a16:creationId xmlns:a16="http://schemas.microsoft.com/office/drawing/2014/main" id="{BB796E97-E56E-4A5B-8799-08D234020F66}"/>
              </a:ext>
            </a:extLst>
          </p:cNvPr>
          <p:cNvPicPr>
            <a:picLocks noChangeAspect="1"/>
          </p:cNvPicPr>
          <p:nvPr/>
        </p:nvPicPr>
        <p:blipFill>
          <a:blip r:embed="rId2"/>
          <a:stretch>
            <a:fillRect/>
          </a:stretch>
        </p:blipFill>
        <p:spPr>
          <a:xfrm>
            <a:off x="216792" y="946870"/>
            <a:ext cx="8675767" cy="3823019"/>
          </a:xfrm>
          <a:prstGeom prst="rect">
            <a:avLst/>
          </a:prstGeom>
          <a:ln>
            <a:solidFill>
              <a:schemeClr val="bg1"/>
            </a:solidFill>
          </a:ln>
        </p:spPr>
      </p:pic>
    </p:spTree>
    <p:extLst>
      <p:ext uri="{BB962C8B-B14F-4D97-AF65-F5344CB8AC3E}">
        <p14:creationId xmlns:p14="http://schemas.microsoft.com/office/powerpoint/2010/main" val="101366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626"/>
            <a:ext cx="8256587" cy="731837"/>
          </a:xfrm>
        </p:spPr>
        <p:txBody>
          <a:bodyPr/>
          <a:lstStyle/>
          <a:p>
            <a:r>
              <a:rPr lang="en-US" dirty="0"/>
              <a:t>Remote Leaf Verification</a:t>
            </a:r>
          </a:p>
        </p:txBody>
      </p:sp>
      <p:pic>
        <p:nvPicPr>
          <p:cNvPr id="2" name="Picture 1">
            <a:extLst>
              <a:ext uri="{FF2B5EF4-FFF2-40B4-BE49-F238E27FC236}">
                <a16:creationId xmlns:a16="http://schemas.microsoft.com/office/drawing/2014/main" id="{33162003-C566-4D4D-AD14-801154552ED9}"/>
              </a:ext>
            </a:extLst>
          </p:cNvPr>
          <p:cNvPicPr>
            <a:picLocks noChangeAspect="1"/>
          </p:cNvPicPr>
          <p:nvPr/>
        </p:nvPicPr>
        <p:blipFill>
          <a:blip r:embed="rId2"/>
          <a:stretch>
            <a:fillRect/>
          </a:stretch>
        </p:blipFill>
        <p:spPr>
          <a:xfrm>
            <a:off x="64911" y="972816"/>
            <a:ext cx="9014178" cy="3795314"/>
          </a:xfrm>
          <a:prstGeom prst="rect">
            <a:avLst/>
          </a:prstGeom>
          <a:ln>
            <a:solidFill>
              <a:schemeClr val="bg1"/>
            </a:solidFill>
          </a:ln>
        </p:spPr>
      </p:pic>
      <p:sp>
        <p:nvSpPr>
          <p:cNvPr id="6" name="Rectangle: Rounded Corners 5">
            <a:extLst>
              <a:ext uri="{FF2B5EF4-FFF2-40B4-BE49-F238E27FC236}">
                <a16:creationId xmlns:a16="http://schemas.microsoft.com/office/drawing/2014/main" id="{4249BB14-23CD-4F78-AE1D-C1D6947EF9D9}"/>
              </a:ext>
            </a:extLst>
          </p:cNvPr>
          <p:cNvSpPr/>
          <p:nvPr/>
        </p:nvSpPr>
        <p:spPr>
          <a:xfrm>
            <a:off x="2489200" y="3798711"/>
            <a:ext cx="6513689" cy="231422"/>
          </a:xfrm>
          <a:prstGeom prst="roundRect">
            <a:avLst/>
          </a:prstGeom>
          <a:noFill/>
          <a:ln w="19050">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694854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54" y="1291590"/>
            <a:ext cx="8015639" cy="2560320"/>
          </a:xfrm>
        </p:spPr>
        <p:txBody>
          <a:bodyPr/>
          <a:lstStyle/>
          <a:p>
            <a:r>
              <a:rPr lang="en-US" dirty="0"/>
              <a:t>Migration steps from Non-RL direct to RL-Direct</a:t>
            </a:r>
          </a:p>
        </p:txBody>
      </p:sp>
    </p:spTree>
    <p:extLst>
      <p:ext uri="{BB962C8B-B14F-4D97-AF65-F5344CB8AC3E}">
        <p14:creationId xmlns:p14="http://schemas.microsoft.com/office/powerpoint/2010/main" val="2391304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92DA9-FB90-4DBA-9AE8-38876ECA8EEF}"/>
              </a:ext>
            </a:extLst>
          </p:cNvPr>
          <p:cNvSpPr>
            <a:spLocks noGrp="1"/>
          </p:cNvSpPr>
          <p:nvPr>
            <p:ph type="body" sz="quarter" idx="10"/>
          </p:nvPr>
        </p:nvSpPr>
        <p:spPr>
          <a:xfrm>
            <a:off x="149071" y="607044"/>
            <a:ext cx="8277344" cy="3389312"/>
          </a:xfrm>
        </p:spPr>
        <p:txBody>
          <a:bodyPr/>
          <a:lstStyle/>
          <a:p>
            <a:pPr marL="400050" indent="-342900">
              <a:buFont typeface="+mj-lt"/>
              <a:buAutoNum type="arabicPeriod"/>
            </a:pPr>
            <a:r>
              <a:rPr lang="en-IN" sz="1200" dirty="0"/>
              <a:t>Upgrade APIC and all Nodes to </a:t>
            </a:r>
            <a:r>
              <a:rPr lang="en-US" sz="1200" dirty="0"/>
              <a:t>ACI 4.1.2</a:t>
            </a:r>
          </a:p>
          <a:p>
            <a:pPr marL="400050" indent="-342900">
              <a:buFont typeface="+mj-lt"/>
              <a:buAutoNum type="arabicPeriod"/>
            </a:pPr>
            <a:r>
              <a:rPr lang="en-IN" sz="1200" dirty="0"/>
              <a:t>Add </a:t>
            </a:r>
            <a:r>
              <a:rPr lang="en-IN" sz="1200" b="1" dirty="0">
                <a:solidFill>
                  <a:schemeClr val="accent6"/>
                </a:solidFill>
              </a:rPr>
              <a:t>Routable Subnets and Routable </a:t>
            </a:r>
            <a:r>
              <a:rPr lang="en-IN" sz="1200" b="1" dirty="0" err="1">
                <a:solidFill>
                  <a:schemeClr val="accent6"/>
                </a:solidFill>
              </a:rPr>
              <a:t>Ucast</a:t>
            </a:r>
            <a:r>
              <a:rPr lang="en-IN" sz="1200" b="1" dirty="0">
                <a:solidFill>
                  <a:schemeClr val="accent6"/>
                </a:solidFill>
              </a:rPr>
              <a:t> IP in infra tenant</a:t>
            </a:r>
            <a:r>
              <a:rPr lang="en-IN" sz="1200" dirty="0"/>
              <a:t> for all the pods in the fabric.</a:t>
            </a:r>
            <a:r>
              <a:rPr lang="en-US" sz="1200" dirty="0"/>
              <a:t> </a:t>
            </a:r>
            <a:r>
              <a:rPr lang="en-IN" sz="1200" dirty="0"/>
              <a:t>Ensure that the IPN and RL location has routes to both routable and non routable subnet [100sec of traffic loss at this stage since tunnels are changing to routable TEP address]</a:t>
            </a:r>
            <a:endParaRPr lang="en-US" sz="1200" dirty="0"/>
          </a:p>
          <a:p>
            <a:pPr marL="57150" indent="0">
              <a:buNone/>
            </a:pPr>
            <a:endParaRPr lang="en-US" sz="1200" dirty="0"/>
          </a:p>
          <a:p>
            <a:endParaRPr lang="en-US" sz="1200" dirty="0"/>
          </a:p>
        </p:txBody>
      </p:sp>
      <p:sp>
        <p:nvSpPr>
          <p:cNvPr id="3" name="Title 2">
            <a:extLst>
              <a:ext uri="{FF2B5EF4-FFF2-40B4-BE49-F238E27FC236}">
                <a16:creationId xmlns:a16="http://schemas.microsoft.com/office/drawing/2014/main" id="{EF26CB24-548B-4C32-BF70-D0DD1A6A114D}"/>
              </a:ext>
            </a:extLst>
          </p:cNvPr>
          <p:cNvSpPr>
            <a:spLocks noGrp="1"/>
          </p:cNvSpPr>
          <p:nvPr>
            <p:ph type="title"/>
          </p:nvPr>
        </p:nvSpPr>
        <p:spPr>
          <a:xfrm>
            <a:off x="80927" y="167113"/>
            <a:ext cx="8345488" cy="348399"/>
          </a:xfrm>
        </p:spPr>
        <p:txBody>
          <a:bodyPr/>
          <a:lstStyle/>
          <a:p>
            <a:r>
              <a:rPr lang="en-US" dirty="0"/>
              <a:t>Migration steps from Non-RL direct to RL-Direct</a:t>
            </a:r>
          </a:p>
        </p:txBody>
      </p:sp>
      <p:pic>
        <p:nvPicPr>
          <p:cNvPr id="2" name="Picture 1">
            <a:extLst>
              <a:ext uri="{FF2B5EF4-FFF2-40B4-BE49-F238E27FC236}">
                <a16:creationId xmlns:a16="http://schemas.microsoft.com/office/drawing/2014/main" id="{1C9D40EE-66DD-43B0-80C5-1DA19613AC0D}"/>
              </a:ext>
            </a:extLst>
          </p:cNvPr>
          <p:cNvPicPr>
            <a:picLocks noChangeAspect="1"/>
          </p:cNvPicPr>
          <p:nvPr/>
        </p:nvPicPr>
        <p:blipFill>
          <a:blip r:embed="rId2"/>
          <a:stretch>
            <a:fillRect/>
          </a:stretch>
        </p:blipFill>
        <p:spPr>
          <a:xfrm>
            <a:off x="149071" y="1669663"/>
            <a:ext cx="8642195" cy="1804174"/>
          </a:xfrm>
          <a:prstGeom prst="rect">
            <a:avLst/>
          </a:prstGeom>
          <a:ln>
            <a:solidFill>
              <a:schemeClr val="bg1"/>
            </a:solidFill>
          </a:ln>
        </p:spPr>
      </p:pic>
      <p:sp>
        <p:nvSpPr>
          <p:cNvPr id="5" name="Rectangle 4">
            <a:extLst>
              <a:ext uri="{FF2B5EF4-FFF2-40B4-BE49-F238E27FC236}">
                <a16:creationId xmlns:a16="http://schemas.microsoft.com/office/drawing/2014/main" id="{8F54AC47-4F7B-4B89-B22C-BF947F26FA87}"/>
              </a:ext>
            </a:extLst>
          </p:cNvPr>
          <p:cNvSpPr/>
          <p:nvPr/>
        </p:nvSpPr>
        <p:spPr>
          <a:xfrm>
            <a:off x="3702205" y="2910468"/>
            <a:ext cx="4811751" cy="384717"/>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E24F19C-AE89-41EC-927D-444A2E60933E}"/>
              </a:ext>
            </a:extLst>
          </p:cNvPr>
          <p:cNvPicPr>
            <a:picLocks noChangeAspect="1"/>
          </p:cNvPicPr>
          <p:nvPr/>
        </p:nvPicPr>
        <p:blipFill>
          <a:blip r:embed="rId3"/>
          <a:stretch>
            <a:fillRect/>
          </a:stretch>
        </p:blipFill>
        <p:spPr>
          <a:xfrm>
            <a:off x="149071" y="3656709"/>
            <a:ext cx="8642195" cy="1402266"/>
          </a:xfrm>
          <a:prstGeom prst="rect">
            <a:avLst/>
          </a:prstGeom>
          <a:ln>
            <a:solidFill>
              <a:schemeClr val="bg1"/>
            </a:solidFill>
          </a:ln>
        </p:spPr>
      </p:pic>
      <p:sp>
        <p:nvSpPr>
          <p:cNvPr id="7" name="Rectangle 6">
            <a:extLst>
              <a:ext uri="{FF2B5EF4-FFF2-40B4-BE49-F238E27FC236}">
                <a16:creationId xmlns:a16="http://schemas.microsoft.com/office/drawing/2014/main" id="{057382A0-FB25-4B0F-8F23-0A7ABEBB2A5F}"/>
              </a:ext>
            </a:extLst>
          </p:cNvPr>
          <p:cNvSpPr/>
          <p:nvPr/>
        </p:nvSpPr>
        <p:spPr>
          <a:xfrm>
            <a:off x="3113048" y="4727652"/>
            <a:ext cx="5629508" cy="331324"/>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8710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Cisco Presentation Toolkit&amp;quot;&quot;/&gt;&lt;property id=&quot;20307&quot; value=&quot;305&quot;/&gt;&lt;/object&gt;&lt;object type=&quot;3&quot; unique_id=&quot;10004&quot;&gt;&lt;property id=&quot;20148&quot; value=&quot;5&quot;/&gt;&lt;property id=&quot;20300&quot; value=&quot;Slide 3 - &amp;quot;Editable Illustrations&amp;quot;&quot;/&gt;&lt;property id=&quot;20307&quot; value=&quot;306&quot;/&gt;&lt;/object&gt;&lt;object type=&quot;3&quot; unique_id=&quot;10005&quot;&gt;&lt;property id=&quot;20148&quot; value=&quot;5&quot;/&gt;&lt;property id=&quot;20300&quot; value=&quot;Slide 4 - &amp;quot;Editable Illustrations&amp;quot;&quot;/&gt;&lt;property id=&quot;20307&quot; value=&quot;307&quot;/&gt;&lt;/object&gt;&lt;object type=&quot;3&quot; unique_id=&quot;10006&quot;&gt;&lt;property id=&quot;20148&quot; value=&quot;5&quot;/&gt;&lt;property id=&quot;20300&quot; value=&quot;Slide 5 - &amp;quot;Cisco Blue arrows&amp;quot;&quot;/&gt;&lt;property id=&quot;20307&quot; value=&quot;308&quot;/&gt;&lt;/object&gt;&lt;object type=&quot;3&quot; unique_id=&quot;10007&quot;&gt;&lt;property id=&quot;20148&quot; value=&quot;5&quot;/&gt;&lt;property id=&quot;20300&quot; value=&quot;Slide 6 - &amp;quot;Green arrows&amp;quot;&quot;/&gt;&lt;property id=&quot;20307&quot; value=&quot;309&quot;/&gt;&lt;/object&gt;&lt;object type=&quot;3&quot; unique_id=&quot;10008&quot;&gt;&lt;property id=&quot;20148&quot; value=&quot;5&quot;/&gt;&lt;property id=&quot;20300&quot; value=&quot;Slide 7 - &amp;quot;Indigo arrows&amp;quot;&quot;/&gt;&lt;property id=&quot;20307&quot; value=&quot;310&quot;/&gt;&lt;/object&gt;&lt;object type=&quot;3&quot; unique_id=&quot;10009&quot;&gt;&lt;property id=&quot;20148&quot; value=&quot;5&quot;/&gt;&lt;property id=&quot;20300&quot; value=&quot;Slide 8 - &amp;quot;Orange arrows&amp;quot;&quot;/&gt;&lt;property id=&quot;20307&quot; value=&quot;311&quot;/&gt;&lt;/object&gt;&lt;object type=&quot;3&quot; unique_id=&quot;10010&quot;&gt;&lt;property id=&quot;20148&quot; value=&quot;5&quot;/&gt;&lt;property id=&quot;20300&quot; value=&quot;Slide 9 - &amp;quot;Red arrows&amp;quot;&quot;/&gt;&lt;property id=&quot;20307&quot; value=&quot;312&quot;/&gt;&lt;/object&gt;&lt;object type=&quot;3&quot; unique_id=&quot;10011&quot;&gt;&lt;property id=&quot;20148&quot; value=&quot;5&quot;/&gt;&lt;property id=&quot;20300&quot; value=&quot;Slide 10 - &amp;quot;Tines&amp;quot;&quot;/&gt;&lt;property id=&quot;20307&quot; value=&quot;313&quot;/&gt;&lt;/object&gt;&lt;object type=&quot;3&quot; unique_id=&quot;10012&quot;&gt;&lt;property id=&quot;20148&quot; value=&quot;5&quot;/&gt;&lt;property id=&quot;20300&quot; value=&quot;Slide 11 - &amp;quot;Tines&amp;quot;&quot;/&gt;&lt;property id=&quot;20307&quot; value=&quot;314&quot;/&gt;&lt;/object&gt;&lt;object type=&quot;3&quot; unique_id=&quot;10013&quot;&gt;&lt;property id=&quot;20148&quot; value=&quot;5&quot;/&gt;&lt;property id=&quot;20300&quot; value=&quot;Slide 12 - &amp;quot;Puzzle pieces&amp;quot;&quot;/&gt;&lt;property id=&quot;20307&quot; value=&quot;315&quot;/&gt;&lt;/object&gt;&lt;object type=&quot;3&quot; unique_id=&quot;10014&quot;&gt;&lt;property id=&quot;20148&quot; value=&quot;5&quot;/&gt;&lt;property id=&quot;20300&quot; value=&quot;Slide 13 - &amp;quot;Full-color icons&amp;quot;&quot;/&gt;&lt;property id=&quot;20307&quot; value=&quot;316&quot;/&gt;&lt;/object&gt;&lt;object type=&quot;3&quot; unique_id=&quot;10015&quot;&gt;&lt;property id=&quot;20148&quot; value=&quot;5&quot;/&gt;&lt;property id=&quot;20300&quot; value=&quot;Slide 14 - &amp;quot;Full-color icons&amp;quot;&quot;/&gt;&lt;property id=&quot;20307&quot; value=&quot;317&quot;/&gt;&lt;/object&gt;&lt;object type=&quot;3&quot; unique_id=&quot;10016&quot;&gt;&lt;property id=&quot;20148&quot; value=&quot;5&quot;/&gt;&lt;property id=&quot;20300&quot; value=&quot;Slide 15 - &amp;quot;Full-color icons&amp;quot;&quot;/&gt;&lt;property id=&quot;20307&quot; value=&quot;318&quot;/&gt;&lt;/object&gt;&lt;object type=&quot;3&quot; unique_id=&quot;10017&quot;&gt;&lt;property id=&quot;20148&quot; value=&quot;5&quot;/&gt;&lt;property id=&quot;20300&quot; value=&quot;Slide 16 - &amp;quot;Cisco Blue icons&amp;quot;&quot;/&gt;&lt;property id=&quot;20307&quot; value=&quot;319&quot;/&gt;&lt;/object&gt;&lt;object type=&quot;3&quot; unique_id=&quot;10018&quot;&gt;&lt;property id=&quot;20148&quot; value=&quot;5&quot;/&gt;&lt;property id=&quot;20300&quot; value=&quot;Slide 17 - &amp;quot;Cisco Blue icons&amp;quot;&quot;/&gt;&lt;property id=&quot;20307&quot; value=&quot;320&quot;/&gt;&lt;/object&gt;&lt;object type=&quot;3&quot; unique_id=&quot;10019&quot;&gt;&lt;property id=&quot;20148&quot; value=&quot;5&quot;/&gt;&lt;property id=&quot;20300&quot; value=&quot;Slide 18 - &amp;quot;Cisco Blue icons&amp;quot;&quot;/&gt;&lt;property id=&quot;20307&quot; value=&quot;321&quot;/&gt;&lt;/object&gt;&lt;object type=&quot;3&quot; unique_id=&quot;10020&quot;&gt;&lt;property id=&quot;20148&quot; value=&quot;5&quot;/&gt;&lt;property id=&quot;20300&quot; value=&quot;Slide 22 - &amp;quot;Full-color cloud icons&amp;quot;&quot;/&gt;&lt;property id=&quot;20307&quot; value=&quot;322&quot;/&gt;&lt;/object&gt;&lt;object type=&quot;3&quot; unique_id=&quot;10021&quot;&gt;&lt;property id=&quot;20148&quot; value=&quot;5&quot;/&gt;&lt;property id=&quot;20300&quot; value=&quot;Slide 23 - &amp;quot;Full-color cloud icons&amp;quot;&quot;/&gt;&lt;property id=&quot;20307&quot; value=&quot;323&quot;/&gt;&lt;/object&gt;&lt;object type=&quot;3&quot; unique_id=&quot;10022&quot;&gt;&lt;property id=&quot;20148&quot; value=&quot;5&quot;/&gt;&lt;property id=&quot;20300&quot; value=&quot;Slide 24 - &amp;quot;Cisco Blue cloud icons&amp;quot;&quot;/&gt;&lt;property id=&quot;20307&quot; value=&quot;324&quot;/&gt;&lt;/object&gt;&lt;object type=&quot;3&quot; unique_id=&quot;10023&quot;&gt;&lt;property id=&quot;20148&quot; value=&quot;5&quot;/&gt;&lt;property id=&quot;20300&quot; value=&quot;Slide 25 - &amp;quot;Cisco Blue cloud icons&amp;quot;&quot;/&gt;&lt;property id=&quot;20307&quot; value=&quot;325&quot;/&gt;&lt;/object&gt;&lt;object type=&quot;3&quot; unique_id=&quot;10024&quot;&gt;&lt;property id=&quot;20148&quot; value=&quot;5&quot;/&gt;&lt;property id=&quot;20300&quot; value=&quot;Slide 28 - &amp;quot;Full-color services icons&amp;quot;&quot;/&gt;&lt;property id=&quot;20307&quot; value=&quot;326&quot;/&gt;&lt;/object&gt;&lt;object type=&quot;3&quot; unique_id=&quot;10025&quot;&gt;&lt;property id=&quot;20148&quot; value=&quot;5&quot;/&gt;&lt;property id=&quot;20300&quot; value=&quot;Slide 29 - &amp;quot;Full-color services icons&amp;quot;&quot;/&gt;&lt;property id=&quot;20307&quot; value=&quot;327&quot;/&gt;&lt;/object&gt;&lt;object type=&quot;3&quot; unique_id=&quot;10026&quot;&gt;&lt;property id=&quot;20148&quot; value=&quot;5&quot;/&gt;&lt;property id=&quot;20300&quot; value=&quot;Slide 30 - &amp;quot;Cisco Blue services icons&amp;quot;&quot;/&gt;&lt;property id=&quot;20307&quot; value=&quot;328&quot;/&gt;&lt;/object&gt;&lt;object type=&quot;3&quot; unique_id=&quot;10027&quot;&gt;&lt;property id=&quot;20148&quot; value=&quot;5&quot;/&gt;&lt;property id=&quot;20300&quot; value=&quot;Slide 31 - &amp;quot;Cisco Blue services icons&amp;quot;&quot;/&gt;&lt;property id=&quot;20307&quot; value=&quot;329&quot;/&gt;&lt;/object&gt;&lt;object type=&quot;3&quot; unique_id=&quot;10028&quot;&gt;&lt;property id=&quot;20148&quot; value=&quot;5&quot;/&gt;&lt;property id=&quot;20300&quot; value=&quot;Slide 34 - &amp;quot;Calendar/timeline components&amp;quot;&quot;/&gt;&lt;property id=&quot;20307&quot; value=&quot;330&quot;/&gt;&lt;/object&gt;&lt;object type=&quot;3&quot; unique_id=&quot;10029&quot;&gt;&lt;property id=&quot;20148&quot; value=&quot;5&quot;/&gt;&lt;property id=&quot;20300&quot; value=&quot;Slide 35 - &amp;quot;Timeline&amp;quot;&quot;/&gt;&lt;property id=&quot;20307&quot; value=&quot;331&quot;/&gt;&lt;/object&gt;&lt;object type=&quot;3&quot; unique_id=&quot;10030&quot;&gt;&lt;property id=&quot;20148&quot; value=&quot;5&quot;/&gt;&lt;property id=&quot;20300&quot; value=&quot;Slide 36 - &amp;quot;Animated timeline&amp;quot;&quot;/&gt;&lt;property id=&quot;20307&quot; value=&quot;332&quot;/&gt;&lt;/object&gt;&lt;object type=&quot;3&quot; unique_id=&quot;10031&quot;&gt;&lt;property id=&quot;20148&quot; value=&quot;5&quot;/&gt;&lt;property id=&quot;20300&quot; value=&quot;Slide 37 - &amp;quot;Animated timeline&amp;quot;&quot;/&gt;&lt;property id=&quot;20307&quot; value=&quot;333&quot;/&gt;&lt;/object&gt;&lt;object type=&quot;3&quot; unique_id=&quot;10032&quot;&gt;&lt;property id=&quot;20148&quot; value=&quot;5&quot;/&gt;&lt;property id=&quot;20300&quot; value=&quot;Slide 38 - &amp;quot;Animated timeline: 7 phases&amp;quot;&quot;/&gt;&lt;property id=&quot;20307&quot; value=&quot;334&quot;/&gt;&lt;/object&gt;&lt;object type=&quot;3&quot; unique_id=&quot;10033&quot;&gt;&lt;property id=&quot;20148&quot; value=&quot;5&quot;/&gt;&lt;property id=&quot;20300&quot; value=&quot;Slide 39 - &amp;quot;Timeline chronological&amp;quot;&quot;/&gt;&lt;property id=&quot;20307&quot; value=&quot;335&quot;/&gt;&lt;/object&gt;&lt;object type=&quot;3&quot; unique_id=&quot;10034&quot;&gt;&lt;property id=&quot;20148&quot; value=&quot;5&quot;/&gt;&lt;property id=&quot;20300&quot; value=&quot;Slide 40 - &amp;quot;Timeline chronological phases&amp;quot;&quot;/&gt;&lt;property id=&quot;20307&quot; value=&quot;336&quot;/&gt;&lt;/object&gt;&lt;object type=&quot;3&quot; unique_id=&quot;10035&quot;&gt;&lt;property id=&quot;20148&quot; value=&quot;5&quot;/&gt;&lt;property id=&quot;20300&quot; value=&quot;Slide 41 - &amp;quot;Chronological phases&amp;quot;&quot;/&gt;&lt;property id=&quot;20307&quot; value=&quot;337&quot;/&gt;&lt;/object&gt;&lt;object type=&quot;3&quot; unique_id=&quot;10036&quot;&gt;&lt;property id=&quot;20148&quot; value=&quot;5&quot;/&gt;&lt;property id=&quot;20300&quot; value=&quot;Slide 42 - &amp;quot;Timeline chronological grid&amp;quot;&quot;/&gt;&lt;property id=&quot;20307&quot; value=&quot;338&quot;/&gt;&lt;/object&gt;&lt;object type=&quot;3&quot; unique_id=&quot;10037&quot;&gt;&lt;property id=&quot;20148&quot; value=&quot;5&quot;/&gt;&lt;property id=&quot;20300&quot; value=&quot;Slide 43 - &amp;quot;Chronological phases&amp;quot;&quot;/&gt;&lt;property id=&quot;20307&quot; value=&quot;339&quot;/&gt;&lt;/object&gt;&lt;object type=&quot;3&quot; unique_id=&quot;10038&quot;&gt;&lt;property id=&quot;20148&quot; value=&quot;5&quot;/&gt;&lt;property id=&quot;20300&quot; value=&quot;Slide 44 - &amp;quot;Chronological runner&amp;quot;&quot;/&gt;&lt;property id=&quot;20307&quot; value=&quot;340&quot;/&gt;&lt;/object&gt;&lt;object type=&quot;3&quot; unique_id=&quot;10039&quot;&gt;&lt;property id=&quot;20148&quot; value=&quot;5&quot;/&gt;&lt;property id=&quot;20300&quot; value=&quot;Slide 45 - &amp;quot;Calendar month&amp;quot;&quot;/&gt;&lt;property id=&quot;20307&quot; value=&quot;341&quot;/&gt;&lt;/object&gt;&lt;object type=&quot;3&quot; unique_id=&quot;10040&quot;&gt;&lt;property id=&quot;20148&quot; value=&quot;5&quot;/&gt;&lt;property id=&quot;20300&quot; value=&quot;Slide 46 - &amp;quot;Calendar quarter&amp;quot;&quot;/&gt;&lt;property id=&quot;20307&quot; value=&quot;342&quot;/&gt;&lt;/object&gt;&lt;object type=&quot;3&quot; unique_id=&quot;10041&quot;&gt;&lt;property id=&quot;20148&quot; value=&quot;5&quot;/&gt;&lt;property id=&quot;20300&quot; value=&quot;Slide 47 - &amp;quot;Calendar month linear animated&amp;quot;&quot;/&gt;&lt;property id=&quot;20307&quot; value=&quot;343&quot;/&gt;&lt;/object&gt;&lt;object type=&quot;3&quot; unique_id=&quot;10042&quot;&gt;&lt;property id=&quot;20148&quot; value=&quot;5&quot;/&gt;&lt;property id=&quot;20300&quot; value=&quot;Slide 48 - &amp;quot;Calendar fiscal year animated&amp;quot;&quot;/&gt;&lt;property id=&quot;20307&quot; value=&quot;344&quot;/&gt;&lt;/object&gt;&lt;object type=&quot;3&quot; unique_id=&quot;10043&quot;&gt;&lt;property id=&quot;20148&quot; value=&quot;5&quot;/&gt;&lt;property id=&quot;20300&quot; value=&quot;Slide 49 - &amp;quot;Key dates&amp;quot;&quot;/&gt;&lt;property id=&quot;20307&quot; value=&quot;345&quot;/&gt;&lt;/object&gt;&lt;object type=&quot;3&quot; unique_id=&quot;10044&quot;&gt;&lt;property id=&quot;20148&quot; value=&quot;5&quot;/&gt;&lt;property id=&quot;20300&quot; value=&quot;Slide 50 - &amp;quot;About this template&amp;quot;&quot;/&gt;&lt;property id=&quot;20307&quot; value=&quot;346&quot;/&gt;&lt;/object&gt;&lt;object type=&quot;3&quot; unique_id=&quot;10045&quot;&gt;&lt;property id=&quot;20148&quot; value=&quot;5&quot;/&gt;&lt;property id=&quot;20300&quot; value=&quot;Slide 51 - &amp;quot;Legend&amp;quot;&quot;/&gt;&lt;property id=&quot;20307&quot; value=&quot;347&quot;/&gt;&lt;/object&gt;&lt;object type=&quot;3&quot; unique_id=&quot;10046&quot;&gt;&lt;property id=&quot;20148&quot; value=&quot;5&quot;/&gt;&lt;property id=&quot;20300&quot; value=&quot;Slide 52 - &amp;quot;Add fiscal year here&amp;quot;&quot;/&gt;&lt;property id=&quot;20307&quot; value=&quot;348&quot;/&gt;&lt;/object&gt;&lt;object type=&quot;3&quot; unique_id=&quot;10047&quot;&gt;&lt;property id=&quot;20148&quot; value=&quot;5&quot;/&gt;&lt;property id=&quot;20300&quot; value=&quot;Slide 53 - &amp;quot;August&amp;quot;&quot;/&gt;&lt;property id=&quot;20307&quot; value=&quot;349&quot;/&gt;&lt;/object&gt;&lt;object type=&quot;3&quot; unique_id=&quot;10048&quot;&gt;&lt;property id=&quot;20148&quot; value=&quot;5&quot;/&gt;&lt;property id=&quot;20300&quot; value=&quot;Slide 54 - &amp;quot;September&amp;quot;&quot;/&gt;&lt;property id=&quot;20307&quot; value=&quot;350&quot;/&gt;&lt;/object&gt;&lt;object type=&quot;3&quot; unique_id=&quot;10049&quot;&gt;&lt;property id=&quot;20148&quot; value=&quot;5&quot;/&gt;&lt;property id=&quot;20300&quot; value=&quot;Slide 55 - &amp;quot;October&amp;quot;&quot;/&gt;&lt;property id=&quot;20307&quot; value=&quot;351&quot;/&gt;&lt;/object&gt;&lt;object type=&quot;3&quot; unique_id=&quot;10050&quot;&gt;&lt;property id=&quot;20148&quot; value=&quot;5&quot;/&gt;&lt;property id=&quot;20300&quot; value=&quot;Slide 56 - &amp;quot;November&amp;quot;&quot;/&gt;&lt;property id=&quot;20307&quot; value=&quot;352&quot;/&gt;&lt;/object&gt;&lt;object type=&quot;3&quot; unique_id=&quot;10051&quot;&gt;&lt;property id=&quot;20148&quot; value=&quot;5&quot;/&gt;&lt;property id=&quot;20300&quot; value=&quot;Slide 57 - &amp;quot;December&amp;quot;&quot;/&gt;&lt;property id=&quot;20307&quot; value=&quot;353&quot;/&gt;&lt;/object&gt;&lt;object type=&quot;3&quot; unique_id=&quot;10052&quot;&gt;&lt;property id=&quot;20148&quot; value=&quot;5&quot;/&gt;&lt;property id=&quot;20300&quot; value=&quot;Slide 58 - &amp;quot;January&amp;quot;&quot;/&gt;&lt;property id=&quot;20307&quot; value=&quot;354&quot;/&gt;&lt;/object&gt;&lt;object type=&quot;3&quot; unique_id=&quot;10053&quot;&gt;&lt;property id=&quot;20148&quot; value=&quot;5&quot;/&gt;&lt;property id=&quot;20300&quot; value=&quot;Slide 59 - &amp;quot;February&amp;quot;&quot;/&gt;&lt;property id=&quot;20307&quot; value=&quot;355&quot;/&gt;&lt;/object&gt;&lt;object type=&quot;3&quot; unique_id=&quot;10054&quot;&gt;&lt;property id=&quot;20148&quot; value=&quot;5&quot;/&gt;&lt;property id=&quot;20300&quot; value=&quot;Slide 60 - &amp;quot;March&amp;quot;&quot;/&gt;&lt;property id=&quot;20307&quot; value=&quot;356&quot;/&gt;&lt;/object&gt;&lt;object type=&quot;3&quot; unique_id=&quot;10055&quot;&gt;&lt;property id=&quot;20148&quot; value=&quot;5&quot;/&gt;&lt;property id=&quot;20300&quot; value=&quot;Slide 61 - &amp;quot;April&amp;quot;&quot;/&gt;&lt;property id=&quot;20307&quot; value=&quot;357&quot;/&gt;&lt;/object&gt;&lt;object type=&quot;3&quot; unique_id=&quot;10056&quot;&gt;&lt;property id=&quot;20148&quot; value=&quot;5&quot;/&gt;&lt;property id=&quot;20300&quot; value=&quot;Slide 62 - &amp;quot;May&amp;quot;&quot;/&gt;&lt;property id=&quot;20307&quot; value=&quot;358&quot;/&gt;&lt;/object&gt;&lt;object type=&quot;3&quot; unique_id=&quot;10057&quot;&gt;&lt;property id=&quot;20148&quot; value=&quot;5&quot;/&gt;&lt;property id=&quot;20300&quot; value=&quot;Slide 63 - &amp;quot;June&amp;quot;&quot;/&gt;&lt;property id=&quot;20307&quot; value=&quot;359&quot;/&gt;&lt;/object&gt;&lt;object type=&quot;3&quot; unique_id=&quot;10058&quot;&gt;&lt;property id=&quot;20148&quot; value=&quot;5&quot;/&gt;&lt;property id=&quot;20300&quot; value=&quot;Slide 64 - &amp;quot;July&amp;quot;&quot;/&gt;&lt;property id=&quot;20307&quot; value=&quot;360&quot;/&gt;&lt;/object&gt;&lt;object type=&quot;3&quot; unique_id=&quot;10059&quot;&gt;&lt;property id=&quot;20148&quot; value=&quot;5&quot;/&gt;&lt;property id=&quot;20300&quot; value=&quot;Slide 65 - &amp;quot;Graphic elements&amp;quot;&quot;/&gt;&lt;property id=&quot;20307&quot; value=&quot;361&quot;/&gt;&lt;/object&gt;&lt;object type=&quot;3&quot; unique_id=&quot;10060&quot;&gt;&lt;property id=&quot;20148&quot; value=&quot;5&quot;/&gt;&lt;property id=&quot;20300&quot; value=&quot;Slide 66 - &amp;quot;Graphic elements&amp;quot;&quot;/&gt;&lt;property id=&quot;20307&quot; value=&quot;362&quot;/&gt;&lt;/object&gt;&lt;object type=&quot;3&quot; unique_id=&quot;10061&quot;&gt;&lt;property id=&quot;20148&quot; value=&quot;5&quot;/&gt;&lt;property id=&quot;20300&quot; value=&quot;Slide 67 - &amp;quot;Infographic template&amp;quot;&quot;/&gt;&lt;property id=&quot;20307&quot; value=&quot;364&quot;/&gt;&lt;/object&gt;&lt;object type=&quot;3&quot; unique_id=&quot;10062&quot;&gt;&lt;property id=&quot;20148&quot; value=&quot;5&quot;/&gt;&lt;property id=&quot;20300&quot; value=&quot;Slide 68 - &amp;quot;Roadmap&amp;quot;&quot;/&gt;&lt;property id=&quot;20307&quot; value=&quot;365&quot;/&gt;&lt;/object&gt;&lt;object type=&quot;3&quot; unique_id=&quot;10063&quot;&gt;&lt;property id=&quot;20148&quot; value=&quot;5&quot;/&gt;&lt;property id=&quot;20300&quot; value=&quot;Slide 69 - &amp;quot;Pyramid&amp;quot;&quot;/&gt;&lt;property id=&quot;20307&quot; value=&quot;366&quot;/&gt;&lt;/object&gt;&lt;object type=&quot;3&quot; unique_id=&quot;10064&quot;&gt;&lt;property id=&quot;20148&quot; value=&quot;5&quot;/&gt;&lt;property id=&quot;20300&quot; value=&quot;Slide 70 - &amp;quot;Pyramid inverted extended animated&amp;quot;&quot;/&gt;&lt;property id=&quot;20307&quot; value=&quot;367&quot;/&gt;&lt;/object&gt;&lt;object type=&quot;3&quot; unique_id=&quot;10065&quot;&gt;&lt;property id=&quot;20148&quot; value=&quot;5&quot;/&gt;&lt;property id=&quot;20300&quot; value=&quot;Slide 71 - &amp;quot;Pyramid&amp;quot;&quot;/&gt;&lt;property id=&quot;20307&quot; value=&quot;368&quot;/&gt;&lt;/object&gt;&lt;object type=&quot;3&quot; unique_id=&quot;10066&quot;&gt;&lt;property id=&quot;20148&quot; value=&quot;5&quot;/&gt;&lt;property id=&quot;20300&quot; value=&quot;Slide 72 - &amp;quot;Add a title here&amp;quot;&quot;/&gt;&lt;property id=&quot;20307&quot; value=&quot;369&quot;/&gt;&lt;/object&gt;&lt;object type=&quot;3&quot; unique_id=&quot;10067&quot;&gt;&lt;property id=&quot;20148&quot; value=&quot;5&quot;/&gt;&lt;property id=&quot;20300&quot; value=&quot;Slide 73 - &amp;quot;Title goes here&amp;quot;&quot;/&gt;&lt;property id=&quot;20307&quot; value=&quot;370&quot;/&gt;&lt;/object&gt;&lt;object type=&quot;3&quot; unique_id=&quot;10068&quot;&gt;&lt;property id=&quot;20148&quot; value=&quot;5&quot;/&gt;&lt;property id=&quot;20300&quot; value=&quot;Slide 74&quot;/&gt;&lt;property id=&quot;20307&quot; value=&quot;371&quot;/&gt;&lt;/object&gt;&lt;object type=&quot;3&quot; unique_id=&quot;10069&quot;&gt;&lt;property id=&quot;20148&quot; value=&quot;5&quot;/&gt;&lt;property id=&quot;20300&quot; value=&quot;Slide 75 - &amp;quot;Chasm animated&amp;quot;&quot;/&gt;&lt;property id=&quot;20307&quot; value=&quot;372&quot;/&gt;&lt;/object&gt;&lt;object type=&quot;3&quot; unique_id=&quot;10070&quot;&gt;&lt;property id=&quot;20148&quot; value=&quot;5&quot;/&gt;&lt;property id=&quot;20300&quot; value=&quot;Slide 76 - &amp;quot;Chasm two-tone animated&amp;quot;&quot;/&gt;&lt;property id=&quot;20307&quot; value=&quot;373&quot;/&gt;&lt;/object&gt;&lt;object type=&quot;3&quot; unique_id=&quot;10071&quot;&gt;&lt;property id=&quot;20148&quot; value=&quot;5&quot;/&gt;&lt;property id=&quot;20300&quot; value=&quot;Slide 77 - &amp;quot;Circle quartered A&amp;quot;&quot;/&gt;&lt;property id=&quot;20307&quot; value=&quot;374&quot;/&gt;&lt;/object&gt;&lt;object type=&quot;3&quot; unique_id=&quot;10072&quot;&gt;&lt;property id=&quot;20148&quot; value=&quot;5&quot;/&gt;&lt;property id=&quot;20300&quot; value=&quot;Slide 78 - &amp;quot;Squares&amp;quot;&quot;/&gt;&lt;property id=&quot;20307&quot; value=&quot;375&quot;/&gt;&lt;/object&gt;&lt;object type=&quot;3&quot; unique_id=&quot;10073&quot;&gt;&lt;property id=&quot;20148&quot; value=&quot;5&quot;/&gt;&lt;property id=&quot;20300&quot; value=&quot;Slide 79 - &amp;quot;Diagrams matrix rectangles grid animated&amp;quot;&quot;/&gt;&lt;property id=&quot;20307&quot; value=&quot;376&quot;/&gt;&lt;/object&gt;&lt;object type=&quot;3&quot; unique_id=&quot;10074&quot;&gt;&lt;property id=&quot;20148&quot; value=&quot;5&quot;/&gt;&lt;property id=&quot;20300&quot; value=&quot;Slide 80 - &amp;quot;Diagrams matrix squares&amp;quot;&quot;/&gt;&lt;property id=&quot;20307&quot; value=&quot;377&quot;/&gt;&lt;/object&gt;&lt;object type=&quot;3&quot; unique_id=&quot;10075&quot;&gt;&lt;property id=&quot;20148&quot; value=&quot;5&quot;/&gt;&lt;property id=&quot;20300&quot; value=&quot;Slide 81 - &amp;quot;Diagrams matrix table&amp;quot;&quot;/&gt;&lt;property id=&quot;20307&quot; value=&quot;378&quot;/&gt;&lt;/object&gt;&lt;object type=&quot;3&quot; unique_id=&quot;10076&quot;&gt;&lt;property id=&quot;20148&quot; value=&quot;5&quot;/&gt;&lt;property id=&quot;20300&quot; value=&quot;Slide 82 - &amp;quot;Diagrams process circle arrows&amp;quot;&quot;/&gt;&lt;property id=&quot;20307&quot; value=&quot;379&quot;/&gt;&lt;/object&gt;&lt;object type=&quot;3&quot; unique_id=&quot;10077&quot;&gt;&lt;property id=&quot;20148&quot; value=&quot;5&quot;/&gt;&lt;property id=&quot;20300&quot; value=&quot;Slide 83 - &amp;quot;Diagrams relationships circles rectangles animated&amp;quot;&quot;/&gt;&lt;property id=&quot;20307&quot; value=&quot;380&quot;/&gt;&lt;/object&gt;&lt;object type=&quot;3&quot; unique_id=&quot;10078&quot;&gt;&lt;property id=&quot;20148&quot; value=&quot;5&quot;/&gt;&lt;property id=&quot;20300&quot; value=&quot;Slide 84 - &amp;quot;Diagrams relationships tines drill-down animated&amp;quot;&quot;/&gt;&lt;property id=&quot;20307&quot; value=&quot;381&quot;/&gt;&lt;/object&gt;&lt;object type=&quot;3&quot; unique_id=&quot;10079&quot;&gt;&lt;property id=&quot;20148&quot; value=&quot;5&quot;/&gt;&lt;property id=&quot;20300&quot; value=&quot;Slide 85 - &amp;quot;Project name&amp;quot;&quot;/&gt;&lt;property id=&quot;20307&quot; value=&quot;382&quot;/&gt;&lt;/object&gt;&lt;object type=&quot;3&quot; unique_id=&quot;10080&quot;&gt;&lt;property id=&quot;20148&quot; value=&quot;5&quot;/&gt;&lt;property id=&quot;20300&quot; value=&quot;Slide 86 - &amp;quot;Agenda list&amp;quot;&quot;/&gt;&lt;property id=&quot;20307&quot; value=&quot;383&quot;/&gt;&lt;/object&gt;&lt;object type=&quot;3&quot; unique_id=&quot;10081&quot;&gt;&lt;property id=&quot;20148&quot; value=&quot;5&quot;/&gt;&lt;property id=&quot;20300&quot; value=&quot;Slide 87 - &amp;quot;Agenda list&amp;quot;&quot;/&gt;&lt;property id=&quot;20307&quot; value=&quot;384&quot;/&gt;&lt;/object&gt;&lt;object type=&quot;3&quot; unique_id=&quot;10082&quot;&gt;&lt;property id=&quot;20148&quot; value=&quot;5&quot;/&gt;&lt;property id=&quot;20300&quot; value=&quot;Slide 88 - &amp;quot;Agenda table&amp;quot;&quot;/&gt;&lt;property id=&quot;20307&quot; value=&quot;385&quot;/&gt;&lt;/object&gt;&lt;object type=&quot;3&quot; unique_id=&quot;10083&quot;&gt;&lt;property id=&quot;20148&quot; value=&quot;5&quot;/&gt;&lt;property id=&quot;20300&quot; value=&quot;Slide 89 - &amp;quot;Product life cycle&amp;quot;&quot;/&gt;&lt;property id=&quot;20307&quot; value=&quot;386&quot;/&gt;&lt;/object&gt;&lt;object type=&quot;3&quot; unique_id=&quot;10084&quot;&gt;&lt;property id=&quot;20148&quot; value=&quot;5&quot;/&gt;&lt;property id=&quot;20300&quot; value=&quot;Slide 90 - &amp;quot;Questions?&amp;quot;&quot;/&gt;&lt;property id=&quot;20307&quot; value=&quot;387&quot;/&gt;&lt;/object&gt;&lt;object type=&quot;3&quot; unique_id=&quot;10085&quot;&gt;&lt;property id=&quot;20148&quot; value=&quot;5&quot;/&gt;&lt;property id=&quot;20300&quot; value=&quot;Slide 91 - &amp;quot;Questions?&amp;quot;&quot;/&gt;&lt;property id=&quot;20307&quot; value=&quot;388&quot;/&gt;&lt;/object&gt;&lt;object type=&quot;3&quot; unique_id=&quot;10086&quot;&gt;&lt;property id=&quot;20148&quot; value=&quot;5&quot;/&gt;&lt;property id=&quot;20300&quot; value=&quot;Slide 92 - &amp;quot;RACI model definitions&amp;quot;&quot;/&gt;&lt;property id=&quot;20307&quot; value=&quot;389&quot;/&gt;&lt;/object&gt;&lt;object type=&quot;3&quot; unique_id=&quot;10087&quot;&gt;&lt;property id=&quot;20148&quot; value=&quot;5&quot;/&gt;&lt;property id=&quot;20300&quot; value=&quot;Slide 93 - &amp;quot;Seating chart&amp;quot;&quot;/&gt;&lt;property id=&quot;20307&quot; value=&quot;390&quot;/&gt;&lt;/object&gt;&lt;object type=&quot;3&quot; unique_id=&quot;10088&quot;&gt;&lt;property id=&quot;20148&quot; value=&quot;5&quot;/&gt;&lt;property id=&quot;20300&quot; value=&quot;Slide 94 - &amp;quot;Seating chart&amp;quot;&quot;/&gt;&lt;property id=&quot;20307&quot; value=&quot;391&quot;/&gt;&lt;/object&gt;&lt;object type=&quot;3&quot; unique_id=&quot;10089&quot;&gt;&lt;property id=&quot;20148&quot; value=&quot;5&quot;/&gt;&lt;property id=&quot;20300&quot; value=&quot;Slide 95 - &amp;quot;Award  title here&amp;quot;&quot;/&gt;&lt;property id=&quot;20307&quot; value=&quot;392&quot;/&gt;&lt;/object&gt;&lt;object type=&quot;3&quot; unique_id=&quot;10090&quot;&gt;&lt;property id=&quot;20148&quot; value=&quot;5&quot;/&gt;&lt;property id=&quot;20300&quot; value=&quot;Slide 96 - &amp;quot;Vision statement goes here&amp;quot;&quot;/&gt;&lt;property id=&quot;20307&quot; value=&quot;393&quot;/&gt;&lt;/object&gt;&lt;object type=&quot;3&quot; unique_id=&quot;10091&quot;&gt;&lt;property id=&quot;20148&quot; value=&quot;5&quot;/&gt;&lt;property id=&quot;20300&quot; value=&quot;Slide 97 - &amp;quot;Vision statement goes here&amp;quot;&quot;/&gt;&lt;property id=&quot;20307&quot; value=&quot;394&quot;/&gt;&lt;/object&gt;&lt;object type=&quot;3&quot; unique_id=&quot;10092&quot;&gt;&lt;property id=&quot;20148&quot; value=&quot;5&quot;/&gt;&lt;property id=&quot;20300&quot; value=&quot;Slide 98 - &amp;quot;Vision This is placeholder text. Enter your text here.&amp;quot;&quot;/&gt;&lt;property id=&quot;20307&quot; value=&quot;395&quot;/&gt;&lt;/object&gt;&lt;object type=&quot;3&quot; unique_id=&quot;10093&quot;&gt;&lt;property id=&quot;20148&quot; value=&quot;5&quot;/&gt;&lt;property id=&quot;20300&quot; value=&quot;Slide 99&quot;/&gt;&lt;property id=&quot;20307&quot; value=&quot;396&quot;/&gt;&lt;/object&gt;&lt;object type=&quot;3&quot; unique_id=&quot;10094&quot;&gt;&lt;property id=&quot;20148&quot; value=&quot;5&quot;/&gt;&lt;property id=&quot;20300&quot; value=&quot;Slide 100 - &amp;quot;Grid drill-down&amp;quot;&quot;/&gt;&lt;property id=&quot;20307&quot; value=&quot;397&quot;/&gt;&lt;/object&gt;&lt;object type=&quot;3&quot; unique_id=&quot;10095&quot;&gt;&lt;property id=&quot;20148&quot; value=&quot;5&quot;/&gt;&lt;property id=&quot;20300&quot; value=&quot;Slide 101 - &amp;quot;Horizontal checkmark animated&amp;quot;&quot;/&gt;&lt;property id=&quot;20307&quot; value=&quot;398&quot;/&gt;&lt;/object&gt;&lt;object type=&quot;3&quot; unique_id=&quot;10096&quot;&gt;&lt;property id=&quot;20148&quot; value=&quot;5&quot;/&gt;&lt;property id=&quot;20300&quot; value=&quot;Slide 102 - &amp;quot;Horizontal drill-down animated&amp;quot;&quot;/&gt;&lt;property id=&quot;20307&quot; value=&quot;399&quot;/&gt;&lt;/object&gt;&lt;object type=&quot;3&quot; unique_id=&quot;10097&quot;&gt;&lt;property id=&quot;20148&quot; value=&quot;5&quot;/&gt;&lt;property id=&quot;20300&quot; value=&quot;Slide 103 - &amp;quot;Horizontal three-column arrows animated&amp;quot;&quot;/&gt;&lt;property id=&quot;20307&quot; value=&quot;400&quot;/&gt;&lt;/object&gt;&lt;object type=&quot;3&quot; unique_id=&quot;10098&quot;&gt;&lt;property id=&quot;20148&quot; value=&quot;5&quot;/&gt;&lt;property id=&quot;20300&quot; value=&quot;Slide 104 - &amp;quot;Vertical three-column drill-down animated&amp;quot;&quot;/&gt;&lt;property id=&quot;20307&quot; value=&quot;401&quot;/&gt;&lt;/object&gt;&lt;object type=&quot;3&quot; unique_id=&quot;10099&quot;&gt;&lt;property id=&quot;20148&quot; value=&quot;5&quot;/&gt;&lt;property id=&quot;20300&quot; value=&quot;Slide 105 - &amp;quot;Diagrams cost comparison area chart&amp;quot;&quot;/&gt;&lt;property id=&quot;20307&quot; value=&quot;402&quot;/&gt;&lt;/object&gt;&lt;object type=&quot;3&quot; unique_id=&quot;10100&quot;&gt;&lt;property id=&quot;20148&quot; value=&quot;5&quot;/&gt;&lt;property id=&quot;20300&quot; value=&quot;Slide 106&quot;/&gt;&lt;property id=&quot;20307&quot; value=&quot;403&quot;/&gt;&lt;/object&gt;&lt;object type=&quot;3&quot; unique_id=&quot;10101&quot;&gt;&lt;property id=&quot;20148&quot; value=&quot;5&quot;/&gt;&lt;property id=&quot;20300&quot; value=&quot;Slide 107&quot;/&gt;&lt;property id=&quot;20307&quot; value=&quot;404&quot;/&gt;&lt;/object&gt;&lt;object type=&quot;3&quot; unique_id=&quot;10102&quot;&gt;&lt;property id=&quot;20148&quot; value=&quot;5&quot;/&gt;&lt;property id=&quot;20300&quot; value=&quot;Slide 108 - &amp;quot;Pie chart&amp;quot;&quot;/&gt;&lt;property id=&quot;20307&quot; value=&quot;405&quot;/&gt;&lt;/object&gt;&lt;object type=&quot;3&quot; unique_id=&quot;10103&quot;&gt;&lt;property id=&quot;20148&quot; value=&quot;5&quot;/&gt;&lt;property id=&quot;20300&quot; value=&quot;Slide 109 - &amp;quot;Place a headline here&amp;quot;&quot;/&gt;&lt;property id=&quot;20307&quot; value=&quot;406&quot;/&gt;&lt;/object&gt;&lt;object type=&quot;3&quot; unique_id=&quot;10104&quot;&gt;&lt;property id=&quot;20148&quot; value=&quot;5&quot;/&gt;&lt;property id=&quot;20300&quot; value=&quot;Slide 110&quot;/&gt;&lt;property id=&quot;20307&quot; value=&quot;407&quot;/&gt;&lt;/object&gt;&lt;object type=&quot;3&quot; unique_id=&quot;10105&quot;&gt;&lt;property id=&quot;20148&quot; value=&quot;5&quot;/&gt;&lt;property id=&quot;20300&quot; value=&quot;Slide 111 - &amp;quot;Area chart&amp;quot;&quot;/&gt;&lt;property id=&quot;20307&quot; value=&quot;408&quot;/&gt;&lt;/object&gt;&lt;object type=&quot;3&quot; unique_id=&quot;10106&quot;&gt;&lt;property id=&quot;20148&quot; value=&quot;5&quot;/&gt;&lt;property id=&quot;20300&quot; value=&quot;Slide 112 - &amp;quot;Bar chart – many &amp;quot;&quot;/&gt;&lt;property id=&quot;20307&quot; value=&quot;409&quot;/&gt;&lt;/object&gt;&lt;object type=&quot;3&quot; unique_id=&quot;10107&quot;&gt;&lt;property id=&quot;20148&quot; value=&quot;5&quot;/&gt;&lt;property id=&quot;20300&quot; value=&quot;Slide 113 - &amp;quot;Bar chart – few &amp;quot;&quot;/&gt;&lt;property id=&quot;20307&quot; value=&quot;410&quot;/&gt;&lt;/object&gt;&lt;object type=&quot;3&quot; unique_id=&quot;10108&quot;&gt;&lt;property id=&quot;20148&quot; value=&quot;5&quot;/&gt;&lt;property id=&quot;20300&quot; value=&quot;Slide 114 - &amp;quot;Bar chart column - many&amp;quot;&quot;/&gt;&lt;property id=&quot;20307&quot; value=&quot;413&quot;/&gt;&lt;/object&gt;&lt;object type=&quot;3&quot; unique_id=&quot;10109&quot;&gt;&lt;property id=&quot;20148&quot; value=&quot;5&quot;/&gt;&lt;property id=&quot;20300&quot; value=&quot;Slide 115 - &amp;quot;Bar chart column – few&amp;quot;&quot;/&gt;&lt;property id=&quot;20307&quot; value=&quot;411&quot;/&gt;&lt;/object&gt;&lt;object type=&quot;3&quot; unique_id=&quot;10110&quot;&gt;&lt;property id=&quot;20148&quot; value=&quot;5&quot;/&gt;&lt;property id=&quot;20300&quot; value=&quot;Slide 116 - &amp;quot;Bar chart comparison – few&amp;quot;&quot;/&gt;&lt;property id=&quot;20307&quot; value=&quot;412&quot;/&gt;&lt;/object&gt;&lt;object type=&quot;3&quot; unique_id=&quot;10111&quot;&gt;&lt;property id=&quot;20148&quot; value=&quot;5&quot;/&gt;&lt;property id=&quot;20300&quot; value=&quot;Slide 117 - &amp;quot;Doughnut chart&amp;quot;&quot;/&gt;&lt;property id=&quot;20307&quot; value=&quot;414&quot;/&gt;&lt;/object&gt;&lt;object type=&quot;3&quot; unique_id=&quot;10112&quot;&gt;&lt;property id=&quot;20148&quot; value=&quot;5&quot;/&gt;&lt;property id=&quot;20300&quot; value=&quot;Slide 118 - &amp;quot;Table simple color crisp column&amp;quot;&quot;/&gt;&lt;property id=&quot;20307&quot; value=&quot;415&quot;/&gt;&lt;/object&gt;&lt;object type=&quot;3&quot; unique_id=&quot;10113&quot;&gt;&lt;property id=&quot;20148&quot; value=&quot;5&quot;/&gt;&lt;property id=&quot;20300&quot; value=&quot;Slide 119 - &amp;quot;Table simple bold – many &amp;quot;&quot;/&gt;&lt;property id=&quot;20307&quot; value=&quot;416&quot;/&gt;&lt;/object&gt;&lt;object type=&quot;3&quot; unique_id=&quot;10114&quot;&gt;&lt;property id=&quot;20148&quot; value=&quot;5&quot;/&gt;&lt;property id=&quot;20300&quot; value=&quot;Slide 120 - &amp;quot;Table simple bold – few&amp;quot;&quot;/&gt;&lt;property id=&quot;20307&quot; value=&quot;417&quot;/&gt;&lt;/object&gt;&lt;object type=&quot;3&quot; unique_id=&quot;10115&quot;&gt;&lt;property id=&quot;20148&quot; value=&quot;5&quot;/&gt;&lt;property id=&quot;20300&quot; value=&quot;Slide 121 - &amp;quot;Table simple crisp rows – many&amp;quot;&quot;/&gt;&lt;property id=&quot;20307&quot; value=&quot;418&quot;/&gt;&lt;/object&gt;&lt;object type=&quot;3&quot; unique_id=&quot;10116&quot;&gt;&lt;property id=&quot;20148&quot; value=&quot;5&quot;/&gt;&lt;property id=&quot;20300&quot; value=&quot;Slide 122 - &amp;quot;Table crisp rows – few&amp;quot;&quot;/&gt;&lt;property id=&quot;20307&quot; value=&quot;419&quot;/&gt;&lt;/object&gt;&lt;object type=&quot;3&quot; unique_id=&quot;10117&quot;&gt;&lt;property id=&quot;20148&quot; value=&quot;5&quot;/&gt;&lt;property id=&quot;20300&quot; value=&quot;Slide 123 - &amp;quot;Comparative&amp;quot;&quot;/&gt;&lt;property id=&quot;20307&quot; value=&quot;420&quot;/&gt;&lt;/object&gt;&lt;object type=&quot;3&quot; unique_id=&quot;10118&quot;&gt;&lt;property id=&quot;20148&quot; value=&quot;5&quot;/&gt;&lt;property id=&quot;20300&quot; value=&quot;Slide 124 - &amp;quot;Comparative grid&amp;quot;&quot;/&gt;&lt;property id=&quot;20307&quot; value=&quot;421&quot;/&gt;&lt;/object&gt;&lt;object type=&quot;3&quot; unique_id=&quot;10119&quot;&gt;&lt;property id=&quot;20148&quot; value=&quot;5&quot;/&gt;&lt;property id=&quot;20300&quot; value=&quot;Slide 125 - &amp;quot;Milestone tracker vertical&amp;quot;&quot;/&gt;&lt;property id=&quot;20307&quot; value=&quot;422&quot;/&gt;&lt;/object&gt;&lt;object type=&quot;3&quot; unique_id=&quot;10120&quot;&gt;&lt;property id=&quot;20148&quot; value=&quot;5&quot;/&gt;&lt;property id=&quot;20300&quot; value=&quot;Slide 126 - &amp;quot;Photo A grid&amp;quot;&quot;/&gt;&lt;property id=&quot;20307&quot; value=&quot;423&quot;/&gt;&lt;/object&gt;&lt;object type=&quot;3&quot; unique_id=&quot;10121&quot;&gt;&lt;property id=&quot;20148&quot; value=&quot;5&quot;/&gt;&lt;property id=&quot;20300&quot; value=&quot;Slide 127 - &amp;quot;Photo primary 5 grid&amp;quot;&quot;/&gt;&lt;property id=&quot;20307&quot; value=&quot;424&quot;/&gt;&lt;/object&gt;&lt;object type=&quot;3&quot; unique_id=&quot;10122&quot;&gt;&lt;property id=&quot;20148&quot; value=&quot;5&quot;/&gt;&lt;property id=&quot;20300&quot; value=&quot;Slide 128 - &amp;quot;Photo B&amp;quot;&quot;/&gt;&lt;property id=&quot;20307&quot; value=&quot;425&quot;/&gt;&lt;/object&gt;&lt;object type=&quot;3&quot; unique_id=&quot;10123&quot;&gt;&lt;property id=&quot;20148&quot; value=&quot;5&quot;/&gt;&lt;property id=&quot;20300&quot; value=&quot;Slide 129 - &amp;quot;Photo B – drill-down&amp;quot;&quot;/&gt;&lt;property id=&quot;20307&quot; value=&quot;426&quot;/&gt;&lt;/object&gt;&lt;object type=&quot;3&quot; unique_id=&quot;10124&quot;&gt;&lt;property id=&quot;20148&quot; value=&quot;5&quot;/&gt;&lt;property id=&quot;20300&quot; value=&quot;Slide 130 - &amp;quot;Photo C – drill-down&amp;quot;&quot;/&gt;&lt;property id=&quot;20307&quot; value=&quot;427&quot;/&gt;&lt;/object&gt;&lt;object type=&quot;3&quot; unique_id=&quot;10125&quot;&gt;&lt;property id=&quot;20148&quot; value=&quot;5&quot;/&gt;&lt;property id=&quot;20300&quot; value=&quot;Slide 131 - &amp;quot;Editable map&amp;quot;&quot;/&gt;&lt;property id=&quot;20307&quot; value=&quot;428&quot;/&gt;&lt;/object&gt;&lt;object type=&quot;3&quot; unique_id=&quot;10126&quot;&gt;&lt;property id=&quot;20148&quot; value=&quot;5&quot;/&gt;&lt;property id=&quot;20300&quot; value=&quot;Slide 132 - &amp;quot;Africa and  Middle East&amp;quot;&quot;/&gt;&lt;property id=&quot;20307&quot; value=&quot;429&quot;/&gt;&lt;/object&gt;&lt;object type=&quot;3&quot; unique_id=&quot;10127&quot;&gt;&lt;property id=&quot;20148&quot; value=&quot;5&quot;/&gt;&lt;property id=&quot;20300&quot; value=&quot;Slide 133 - &amp;quot;Asia&amp;quot;&quot;/&gt;&lt;property id=&quot;20307&quot; value=&quot;430&quot;/&gt;&lt;/object&gt;&lt;object type=&quot;3&quot; unique_id=&quot;10128&quot;&gt;&lt;property id=&quot;20148&quot; value=&quot;5&quot;/&gt;&lt;property id=&quot;20300&quot; value=&quot;Slide 134 - &amp;quot;Europe&amp;quot;&quot;/&gt;&lt;property id=&quot;20307&quot; value=&quot;431&quot;/&gt;&lt;/object&gt;&lt;object type=&quot;3&quot; unique_id=&quot;10129&quot;&gt;&lt;property id=&quot;20148&quot; value=&quot;5&quot;/&gt;&lt;property id=&quot;20300&quot; value=&quot;Slide 135 - &amp;quot;Mexico and Latin America&amp;quot;&quot;/&gt;&lt;property id=&quot;20307&quot; value=&quot;432&quot;/&gt;&lt;/object&gt;&lt;object type=&quot;3&quot; unique_id=&quot;10130&quot;&gt;&lt;property id=&quot;20148&quot; value=&quot;5&quot;/&gt;&lt;property id=&quot;20300&quot; value=&quot;Slide 136 - &amp;quot;North America&amp;quot;&quot;/&gt;&lt;property id=&quot;20307&quot; value=&quot;433&quot;/&gt;&lt;/object&gt;&lt;object type=&quot;3&quot; unique_id=&quot;10131&quot;&gt;&lt;property id=&quot;20148&quot; value=&quot;5&quot;/&gt;&lt;property id=&quot;20300&quot; value=&quot;Slide 137 - &amp;quot;Russia&amp;quot;&quot;/&gt;&lt;property id=&quot;20307&quot; value=&quot;434&quot;/&gt;&lt;/object&gt;&lt;object type=&quot;3&quot; unique_id=&quot;10132&quot;&gt;&lt;property id=&quot;20148&quot; value=&quot;5&quot;/&gt;&lt;property id=&quot;20300&quot; value=&quot;Slide 138 - &amp;quot;South America&amp;quot;&quot;/&gt;&lt;property id=&quot;20307&quot; value=&quot;435&quot;/&gt;&lt;/object&gt;&lt;object type=&quot;3&quot; unique_id=&quot;10133&quot;&gt;&lt;property id=&quot;20148&quot; value=&quot;5&quot;/&gt;&lt;property id=&quot;20300&quot; value=&quot;Slide 139 - &amp;quot;Australia and  South Pacific&amp;quot;&quot;/&gt;&lt;property id=&quot;20307&quot; value=&quot;436&quot;/&gt;&lt;/object&gt;&lt;object type=&quot;3&quot; unique_id=&quot;10134&quot;&gt;&lt;property id=&quot;20148&quot; value=&quot;5&quot;/&gt;&lt;property id=&quot;20300&quot; value=&quot;Slide 140 - &amp;quot;USA&amp;quot;&quot;/&gt;&lt;property id=&quot;20307&quot; value=&quot;437&quot;/&gt;&lt;/object&gt;&lt;object type=&quot;3&quot; unique_id=&quot;10537&quot;&gt;&lt;property id=&quot;20148&quot; value=&quot;5&quot;/&gt;&lt;property id=&quot;20300&quot; value=&quot;Slide 26 - &amp;quot;Cisco Grey (Glyph) cloud icons&amp;quot;&quot;/&gt;&lt;property id=&quot;20307&quot; value=&quot;440&quot;/&gt;&lt;/object&gt;&lt;object type=&quot;3&quot; unique_id=&quot;10538&quot;&gt;&lt;property id=&quot;20148&quot; value=&quot;5&quot;/&gt;&lt;property id=&quot;20300&quot; value=&quot;Slide 27 - &amp;quot;Cisco Grey (Glyph) cloud icons&amp;quot;&quot;/&gt;&lt;property id=&quot;20307&quot; value=&quot;441&quot;/&gt;&lt;/object&gt;&lt;object type=&quot;3&quot; unique_id=&quot;10539&quot;&gt;&lt;property id=&quot;20148&quot; value=&quot;5&quot;/&gt;&lt;property id=&quot;20300&quot; value=&quot;Slide 32 - &amp;quot;Cisco Grey (Glyph) services icons&amp;quot;&quot;/&gt;&lt;property id=&quot;20307&quot; value=&quot;438&quot;/&gt;&lt;/object&gt;&lt;object type=&quot;3&quot; unique_id=&quot;10540&quot;&gt;&lt;property id=&quot;20148&quot; value=&quot;5&quot;/&gt;&lt;property id=&quot;20300&quot; value=&quot;Slide 33 - &amp;quot;Cisco Grey (Glyph) services icons&amp;quot;&quot;/&gt;&lt;property id=&quot;20307&quot; value=&quot;439&quot;/&gt;&lt;/object&gt;&lt;object type=&quot;3&quot; unique_id=&quot;11507&quot;&gt;&lt;property id=&quot;20148&quot; value=&quot;5&quot;/&gt;&lt;property id=&quot;20300&quot; value=&quot;Slide 19 - &amp;quot;Cisco Grey (Glyph) icons&amp;quot;&quot;/&gt;&lt;property id=&quot;20307&quot; value=&quot;442&quot;/&gt;&lt;/object&gt;&lt;object type=&quot;3&quot; unique_id=&quot;11508&quot;&gt;&lt;property id=&quot;20148&quot; value=&quot;5&quot;/&gt;&lt;property id=&quot;20300&quot; value=&quot;Slide 20 - &amp;quot;Cisco Grey (Glyph) icons&amp;quot;&quot;/&gt;&lt;property id=&quot;20307&quot; value=&quot;443&quot;/&gt;&lt;/object&gt;&lt;object type=&quot;3&quot; unique_id=&quot;11509&quot;&gt;&lt;property id=&quot;20148&quot; value=&quot;5&quot;/&gt;&lt;property id=&quot;20300&quot; value=&quot;Slide 21 - &amp;quot;Cisco Grey (Glyph) icons&amp;quot;&quot;/&gt;&lt;property id=&quot;20307&quot; value=&quot;444&quot;/&gt;&lt;/object&gt;&lt;object type=&quot;3&quot; unique_id=&quot;11934&quot;&gt;&lt;property id=&quot;20148&quot; value=&quot;5&quot;/&gt;&lt;property id=&quot;20300&quot; value=&quot;Slide 2 - &amp;quot;Please read&amp;quot;&quot;/&gt;&lt;property id=&quot;20307&quot; value=&quot;445&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15481</TotalTime>
  <Words>5930</Words>
  <Application>Microsoft Office PowerPoint</Application>
  <PresentationFormat>On-screen Show (16:9)</PresentationFormat>
  <Paragraphs>1934</Paragraphs>
  <Slides>117</Slides>
  <Notes>42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117</vt:i4>
      </vt:variant>
    </vt:vector>
  </HeadingPairs>
  <TitlesOfParts>
    <vt:vector size="134" baseType="lpstr">
      <vt:lpstr>Apple LiGothic Medium</vt:lpstr>
      <vt:lpstr>Arial</vt:lpstr>
      <vt:lpstr>Calibri</vt:lpstr>
      <vt:lpstr>CiscoSans</vt:lpstr>
      <vt:lpstr>CiscoSans ExtraLight</vt:lpstr>
      <vt:lpstr>CiscoSans Thin</vt:lpstr>
      <vt:lpstr>CiscoSansTT</vt:lpstr>
      <vt:lpstr>CiscoSansTT ExtraLight</vt:lpstr>
      <vt:lpstr>CiscoSansTT Heavy</vt:lpstr>
      <vt:lpstr>CiscoSansTT Light</vt:lpstr>
      <vt:lpstr>CiscoSansTT Thin</vt:lpstr>
      <vt:lpstr>MS PGothic</vt:lpstr>
      <vt:lpstr>MS PGothic</vt:lpstr>
      <vt:lpstr>Times New Roman</vt:lpstr>
      <vt:lpstr>Tipo de letra del sistema Fina</vt:lpstr>
      <vt:lpstr>Wingdings</vt:lpstr>
      <vt:lpstr>Blue theme 2015 16x9</vt:lpstr>
      <vt:lpstr>Remote Leaf </vt:lpstr>
      <vt:lpstr>PowerPoint Presentation</vt:lpstr>
      <vt:lpstr>Remote Leaf Architecture evolution</vt:lpstr>
      <vt:lpstr>Remote Leaf Architecture evolution</vt:lpstr>
      <vt:lpstr>PowerPoint Presentation</vt:lpstr>
      <vt:lpstr>RL and Multi-site support</vt:lpstr>
      <vt:lpstr>PowerPoint Presentation</vt:lpstr>
      <vt:lpstr>End point Connectivity options</vt:lpstr>
      <vt:lpstr>PowerPoint Presentation</vt:lpstr>
      <vt:lpstr>PowerPoint Presentation</vt:lpstr>
      <vt:lpstr>RL IPN requirements</vt:lpstr>
      <vt:lpstr>Network Reachability Requirement for RL</vt:lpstr>
      <vt:lpstr>Routable TEP pool for RL deployment</vt:lpstr>
      <vt:lpstr>Latency &amp; Bandwidth Requirement for RL</vt:lpstr>
      <vt:lpstr>PowerPoint Presentation</vt:lpstr>
      <vt:lpstr>PowerPoint Presentation</vt:lpstr>
      <vt:lpstr>PowerPoint Presentation</vt:lpstr>
      <vt:lpstr>PowerPoint Presentation</vt:lpstr>
      <vt:lpstr>Remote Leaf Topology</vt:lpstr>
      <vt:lpstr>Upstream Router connected to RL </vt:lpstr>
      <vt:lpstr>Upstream Router connected to Spines</vt:lpstr>
      <vt:lpstr>RL Control &amp; data plane from ACI 4.1.2 and later</vt:lpstr>
      <vt:lpstr>TEP Address for RL </vt:lpstr>
      <vt:lpstr>EP learning between RL and ACI Main DC</vt:lpstr>
      <vt:lpstr>Local Leaf to Remote Leaf packet walk</vt:lpstr>
      <vt:lpstr>Remote Leaf to Local Leaf packet walk</vt:lpstr>
      <vt:lpstr>VXLAN tunnels between RLs for orphan port</vt:lpstr>
      <vt:lpstr>Data plane for Orphan port connected to RL</vt:lpstr>
      <vt:lpstr>RL to RL direct traffic forwarding</vt:lpstr>
      <vt:lpstr>EP DB on RL for direct forwarding</vt:lpstr>
      <vt:lpstr>Traffic between RL pairs within Pod</vt:lpstr>
      <vt:lpstr>VXLAN tunnels between RL pairs within Pod</vt:lpstr>
      <vt:lpstr>Data plane between RL pairs within Pod</vt:lpstr>
      <vt:lpstr>Traffic between RL pairs across Pod</vt:lpstr>
      <vt:lpstr>VXLAN tunnels between RL pairs across Pod</vt:lpstr>
      <vt:lpstr>Data plane between RL pairs across Pod</vt:lpstr>
      <vt:lpstr>Traffic between RL to Local Leaf across Pod</vt:lpstr>
      <vt:lpstr>VXLAN tunnels between RL and Spine across Pod</vt:lpstr>
      <vt:lpstr>Data plane between RL and Local Leaf across Pod</vt:lpstr>
      <vt:lpstr>Multi-Pod and Remote Leaf without RL direct</vt:lpstr>
      <vt:lpstr>Multi-Pod and Remote Leaf with RL direct</vt:lpstr>
      <vt:lpstr>Traffic between RL pairs across sites</vt:lpstr>
      <vt:lpstr>VXLAN tunnels from RL to ACI main DC with Multi-site</vt:lpstr>
      <vt:lpstr>Data plane between RL Pairs across Sites</vt:lpstr>
      <vt:lpstr>ACI Policy Extension to Remote Leaf</vt:lpstr>
      <vt:lpstr>Stretched EPG between ACI Main DC and RL</vt:lpstr>
      <vt:lpstr>VM Mobility between ACI Main DC and RL </vt:lpstr>
      <vt:lpstr>VM Mobility between ACI Main DC and RL</vt:lpstr>
      <vt:lpstr>External Connectivity from Remote Leaf</vt:lpstr>
      <vt:lpstr>External connectivity through Local L3outs</vt:lpstr>
      <vt:lpstr>External connectivity through Local L3outs</vt:lpstr>
      <vt:lpstr>External connectivity through Local L3outs</vt:lpstr>
      <vt:lpstr>External connectivity through Local L3outs</vt:lpstr>
      <vt:lpstr>Possible asymmetry of traffic with Local L3outs</vt:lpstr>
      <vt:lpstr>Host route advertisement from BL</vt:lpstr>
      <vt:lpstr>Host route advertisement from BL</vt:lpstr>
      <vt:lpstr>L3out over routed interface/sub-interface on RL</vt:lpstr>
      <vt:lpstr>L3out over routed interface/sub-interface on RL</vt:lpstr>
      <vt:lpstr>L3out over routed interface/sub-interface on RL</vt:lpstr>
      <vt:lpstr>Migration/coexistence of a legacy DC network using Remote Leaf</vt:lpstr>
      <vt:lpstr>L2 Domain connected to Remote Leaves</vt:lpstr>
      <vt:lpstr>VLAN extension from existing DC to ACI Main DC </vt:lpstr>
      <vt:lpstr>Considerations</vt:lpstr>
      <vt:lpstr>Failure handling </vt:lpstr>
      <vt:lpstr>APIC controller failure</vt:lpstr>
      <vt:lpstr>No Reachability between RL and Spine</vt:lpstr>
      <vt:lpstr>All Spine failure in a Pod</vt:lpstr>
      <vt:lpstr>COOP session to alternate Pod after failure</vt:lpstr>
      <vt:lpstr>BGP session across Pods</vt:lpstr>
      <vt:lpstr>All Spine failure with ACI Multi-Site</vt:lpstr>
      <vt:lpstr>All Spine failure with single Pod Solution</vt:lpstr>
      <vt:lpstr>Best Practice, Considerations &amp; Recommendations for Remote Leaf deployment</vt:lpstr>
      <vt:lpstr>Remote Leaf with 1/10G connectivity to WAN</vt:lpstr>
      <vt:lpstr>Mix of Different Generation Spine in Main DC</vt:lpstr>
      <vt:lpstr>QOS Recommendation</vt:lpstr>
      <vt:lpstr>QOS Recommendation</vt:lpstr>
      <vt:lpstr>BD stretch with RL in different ACI sites</vt:lpstr>
      <vt:lpstr>Inter-site L3out with ACI Multi-Site</vt:lpstr>
      <vt:lpstr>Inter-site L3out with ACI Multi-Site and RL </vt:lpstr>
      <vt:lpstr>Multi-site without IPN and RL</vt:lpstr>
      <vt:lpstr>Stretched L3out SVI on RL</vt:lpstr>
      <vt:lpstr>Stretched L3out on RL</vt:lpstr>
      <vt:lpstr>Scale</vt:lpstr>
      <vt:lpstr>Remote Leaf Configuration and Verification</vt:lpstr>
      <vt:lpstr>Setting up IPN connectivity</vt:lpstr>
      <vt:lpstr>Configure IPN on the Spine</vt:lpstr>
      <vt:lpstr>Configure IPN on the Spine</vt:lpstr>
      <vt:lpstr>Configure IPN on the Spine</vt:lpstr>
      <vt:lpstr>Configure IPN on the Spine</vt:lpstr>
      <vt:lpstr>Remote Leaf configuration</vt:lpstr>
      <vt:lpstr>Wizard for Remote Leaf Configuration</vt:lpstr>
      <vt:lpstr>Wizard for Remote Leaf Configuration</vt:lpstr>
      <vt:lpstr>Remote Leaf Configuration</vt:lpstr>
      <vt:lpstr>Remote Leaf Configuration</vt:lpstr>
      <vt:lpstr>Remote Leaf Configuration</vt:lpstr>
      <vt:lpstr>Remote Leaf Configuration</vt:lpstr>
      <vt:lpstr>Remote Leaf Verification</vt:lpstr>
      <vt:lpstr>Migration steps from Non-RL direct to RL-Direct</vt:lpstr>
      <vt:lpstr>Migration steps from Non-RL direct to RL-Direct</vt:lpstr>
      <vt:lpstr>Migration steps from Non-RL direct to RL-Direct</vt:lpstr>
      <vt:lpstr>Migration steps from Non-RL direct to RL-Direct</vt:lpstr>
      <vt:lpstr>Optimization of traffic forwarding on RL in ACI 4.0</vt:lpstr>
      <vt:lpstr>Inter-VRF traffic before ACI 4.0</vt:lpstr>
      <vt:lpstr>Inter-VRF traffic after ACI 4.0</vt:lpstr>
      <vt:lpstr>ERSPAN traffic before ACI 4.0</vt:lpstr>
      <vt:lpstr>ERSPAN traffic after ACI 4.0</vt:lpstr>
      <vt:lpstr>ERSPAN traffic after ACI 4.0 with orphan port</vt:lpstr>
      <vt:lpstr>PBR traffic forwarding before ACI 4.0</vt:lpstr>
      <vt:lpstr>PBR traffic forwarding after ACI 4.0</vt:lpstr>
      <vt:lpstr>PBR traffic forwarding after ACI 4.0 with Orphan port</vt:lpstr>
      <vt:lpstr>Reduced impact of spine failure by implementing new EP learning at RL when spine is down</vt:lpstr>
      <vt:lpstr>New EP learning during Spine failure before ACI 4.0</vt:lpstr>
      <vt:lpstr>New EP learning during Spine failure after ACI 4.0</vt:lpstr>
      <vt:lpstr>PBR Tracking on RL</vt:lpstr>
      <vt:lpstr>How PBR tracking works</vt:lpstr>
      <vt:lpstr>PBR Tracking for RL</vt:lpstr>
      <vt:lpstr>What is the change now for PBR tracking and why?</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Sonu Kumar Khandelwal (sokhande)</dc:creator>
  <cp:lastModifiedBy>Sonu Kumar Khandelwal (sokhande)</cp:lastModifiedBy>
  <cp:revision>1043</cp:revision>
  <cp:lastPrinted>2016-04-29T20:31:14Z</cp:lastPrinted>
  <dcterms:created xsi:type="dcterms:W3CDTF">2014-07-09T19:55:36Z</dcterms:created>
  <dcterms:modified xsi:type="dcterms:W3CDTF">2019-06-25T19:22:36Z</dcterms:modified>
</cp:coreProperties>
</file>